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4"/>
  </p:notesMasterIdLst>
  <p:sldIdLst>
    <p:sldId id="324" r:id="rId2"/>
    <p:sldId id="410" r:id="rId3"/>
    <p:sldId id="366" r:id="rId4"/>
    <p:sldId id="367" r:id="rId5"/>
    <p:sldId id="368" r:id="rId6"/>
    <p:sldId id="363" r:id="rId7"/>
    <p:sldId id="309" r:id="rId8"/>
    <p:sldId id="400" r:id="rId9"/>
    <p:sldId id="392" r:id="rId10"/>
    <p:sldId id="384" r:id="rId11"/>
    <p:sldId id="298" r:id="rId12"/>
    <p:sldId id="387" r:id="rId1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3E77AB6-A92F-4BCA-95B7-B5A8A18C5130}">
          <p14:sldIdLst>
            <p14:sldId id="324"/>
            <p14:sldId id="410"/>
            <p14:sldId id="366"/>
            <p14:sldId id="367"/>
            <p14:sldId id="368"/>
            <p14:sldId id="363"/>
            <p14:sldId id="309"/>
            <p14:sldId id="400"/>
            <p14:sldId id="392"/>
            <p14:sldId id="384"/>
            <p14:sldId id="298"/>
            <p14:sldId id="387"/>
          </p14:sldIdLst>
        </p14:section>
        <p14:section name="タイトルなしのセクション" id="{14204F4A-E4ED-4A6B-B679-D5BC58EFBE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佐 英仁" initials="和佐" lastIdx="1" clrIdx="0">
    <p:extLst>
      <p:ext uri="{19B8F6BF-5375-455C-9EA6-DF929625EA0E}">
        <p15:presenceInfo xmlns:p15="http://schemas.microsoft.com/office/powerpoint/2012/main" userId="e1b7c58169023a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1896" y="66"/>
      </p:cViewPr>
      <p:guideLst>
        <p:guide orient="horz" pos="3165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056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r">
              <a:defRPr sz="1200"/>
            </a:lvl1pPr>
          </a:lstStyle>
          <a:p>
            <a:fld id="{F1B22EE3-B7DD-46E1-ADA2-6B901D8BF0F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3" tIns="45696" rIns="91393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393" tIns="45696" rIns="91393" bIns="4569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587"/>
            <a:ext cx="2945659" cy="498055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8055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r">
              <a:defRPr sz="1200"/>
            </a:lvl1pPr>
          </a:lstStyle>
          <a:p>
            <a:fld id="{9360EF11-6E29-45D7-A42D-8AE7AF47E6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FFB7784-2BF1-4EAC-9223-B458392E00B5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1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9EE526D-D990-4E03-AE32-C1A9977DFECE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9973D2-76D5-41C3-AA95-E5E90F665DC7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C647DAF-87DC-4185-B845-268BE94523F9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C154066-B787-4FB5-9C18-C105E2C69A2F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B9B84F2-623E-4778-AF9C-D5683914C42C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6DBE7F8-BD36-4FD8-BCC4-38AD685EB5AC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72F9448-9C07-4F26-81DB-13787E36CDFD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FE64D48-6D31-4C2B-B44E-1E590B82A7B7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6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89D2040-91DE-4C64-B6DE-72773E1EC4BA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E897C2A-0BA7-4ACC-A99B-CE9C10C014C1}" type="datetime1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60" y="219110"/>
            <a:ext cx="330540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defRPr>
            </a:lvl1pPr>
          </a:lstStyle>
          <a:p>
            <a:fld id="{663423E7-E2F5-4AEC-B6B5-2F805007FD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4B56D73-7D8B-43B1-B6B3-3F702F71E178}"/>
              </a:ext>
            </a:extLst>
          </p:cNvPr>
          <p:cNvCxnSpPr>
            <a:cxnSpLocks/>
          </p:cNvCxnSpPr>
          <p:nvPr userDrawn="1"/>
        </p:nvCxnSpPr>
        <p:spPr>
          <a:xfrm>
            <a:off x="188260" y="441048"/>
            <a:ext cx="66697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4B0D4E-B0A1-48AB-B5DB-6D0EAC383685}"/>
              </a:ext>
            </a:extLst>
          </p:cNvPr>
          <p:cNvSpPr/>
          <p:nvPr/>
        </p:nvSpPr>
        <p:spPr>
          <a:xfrm>
            <a:off x="569892" y="2062188"/>
            <a:ext cx="571823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2022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第</a:t>
            </a:r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45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回全国育樹祭開催記念行事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H" panose="020B0800000000000000" pitchFamily="34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森林・林業・環境機械展示実演会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H" panose="020B08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FC9AFA-DF55-473A-AEEC-FE6CDD4FD066}"/>
              </a:ext>
            </a:extLst>
          </p:cNvPr>
          <p:cNvSpPr/>
          <p:nvPr/>
        </p:nvSpPr>
        <p:spPr>
          <a:xfrm>
            <a:off x="566678" y="4507140"/>
            <a:ext cx="6001964" cy="891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会期：令和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11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13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日（日）～ 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14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日（月）</a:t>
            </a:r>
            <a:endParaRPr kumimoji="1" lang="en-US" altLang="ja-JP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会場：大分県別府市　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BECAMP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別府志高湖及び周辺森林</a:t>
            </a:r>
            <a:endParaRPr kumimoji="1" lang="en-US" altLang="zh-TW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　　  　　 　</a:t>
            </a:r>
            <a:r>
              <a:rPr kumimoji="1" lang="ja-JP" altLang="en-US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（大分県別府市志高</a:t>
            </a:r>
            <a:r>
              <a:rPr kumimoji="1" lang="en-US" altLang="ja-JP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4380-1</a:t>
            </a:r>
            <a:r>
              <a:rPr kumimoji="1" lang="ja-JP" altLang="en-US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1C883F-9CBD-45E8-A5F0-DB4A6C3EB189}"/>
              </a:ext>
            </a:extLst>
          </p:cNvPr>
          <p:cNvSpPr/>
          <p:nvPr/>
        </p:nvSpPr>
        <p:spPr>
          <a:xfrm>
            <a:off x="889039" y="5690351"/>
            <a:ext cx="5109091" cy="2477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主催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大分県、一般社団法人林業機械化協会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/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後援（依頼予定）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別府市、九州森林管理局、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全国森林組合連合会、一般社団法人全国木材組合連合会、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全国素材生産業協同組合連合会、林業・木材製造業労働災害防止協会、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森林利用学会、国産材を活用し日本の森林を守る運動推進協議会、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森林を活かす都市の木造化推進協議会、全国国有林造林生産業協議会、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その他大分県内林業関係団体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FC9055-1D88-4451-A08F-23FFE0BB8D1F}"/>
              </a:ext>
            </a:extLst>
          </p:cNvPr>
          <p:cNvSpPr/>
          <p:nvPr/>
        </p:nvSpPr>
        <p:spPr>
          <a:xfrm>
            <a:off x="643628" y="3310798"/>
            <a:ext cx="5570757" cy="5570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出　展　概　要</a:t>
            </a:r>
            <a:r>
              <a:rPr kumimoji="1" lang="en-US" altLang="ja-JP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(</a:t>
            </a:r>
            <a:r>
              <a:rPr kumimoji="1" lang="ja-JP" altLang="en-US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提出書類</a:t>
            </a:r>
            <a:r>
              <a:rPr kumimoji="1" lang="en-US" altLang="ja-JP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) </a:t>
            </a:r>
            <a:endParaRPr kumimoji="1" lang="ja-JP" altLang="en-US" sz="2800" b="1" dirty="0">
              <a:solidFill>
                <a:schemeClr val="tx1"/>
              </a:solidFill>
              <a:latin typeface="A-OTF UD新ゴ Pro H" panose="020B0800000000000000" pitchFamily="34" charset="-128"/>
              <a:ea typeface="A-OTF UD新ゴ Pro H" panose="020B08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9A8662-3E80-4AB3-85FF-6B373B90CE0C}"/>
              </a:ext>
            </a:extLst>
          </p:cNvPr>
          <p:cNvSpPr txBox="1"/>
          <p:nvPr/>
        </p:nvSpPr>
        <p:spPr>
          <a:xfrm>
            <a:off x="3647661" y="328963"/>
            <a:ext cx="30462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61">
              <a:spcBef>
                <a:spcPts val="599"/>
              </a:spcBef>
              <a:defRPr/>
            </a:pPr>
            <a:r>
              <a:rPr kumimoji="1" lang="ja-JP" altLang="en-US" sz="2000" u="sng" dirty="0">
                <a:solidFill>
                  <a:prstClr val="black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公表　令和４年４月１日</a:t>
            </a:r>
            <a:endParaRPr kumimoji="1" lang="en-US" altLang="ja-JP" sz="2000" u="sng" dirty="0">
              <a:solidFill>
                <a:prstClr val="black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96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36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FC899B-8EDB-43EF-B16E-BCC57D34B342}"/>
              </a:ext>
            </a:extLst>
          </p:cNvPr>
          <p:cNvSpPr txBox="1"/>
          <p:nvPr/>
        </p:nvSpPr>
        <p:spPr>
          <a:xfrm>
            <a:off x="188260" y="10981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搬入出車両申込書</a:t>
            </a:r>
          </a:p>
        </p:txBody>
      </p:sp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A9241ECD-90D1-420C-A12A-6F8B5DE2D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45514"/>
              </p:ext>
            </p:extLst>
          </p:nvPr>
        </p:nvGraphicFramePr>
        <p:xfrm>
          <a:off x="340997" y="3282162"/>
          <a:ext cx="6365875" cy="308567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863936">
                  <a:extLst>
                    <a:ext uri="{9D8B030D-6E8A-4147-A177-3AD203B41FA5}">
                      <a16:colId xmlns:a16="http://schemas.microsoft.com/office/drawing/2014/main" val="203985965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10484284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80303747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331577461"/>
                    </a:ext>
                  </a:extLst>
                </a:gridCol>
                <a:gridCol w="853739">
                  <a:extLst>
                    <a:ext uri="{9D8B030D-6E8A-4147-A177-3AD203B41FA5}">
                      <a16:colId xmlns:a16="http://schemas.microsoft.com/office/drawing/2014/main" val="3779846306"/>
                    </a:ext>
                  </a:extLst>
                </a:gridCol>
              </a:tblGrid>
              <a:tr h="46072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希望日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入場希望時間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車両区分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積荷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作業時間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19428"/>
                  </a:ext>
                </a:extLst>
              </a:tr>
              <a:tr h="378602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314184"/>
                  </a:ext>
                </a:extLst>
              </a:tr>
              <a:tr h="367425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509174"/>
                  </a:ext>
                </a:extLst>
              </a:tr>
              <a:tr h="349961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394532"/>
                  </a:ext>
                </a:extLst>
              </a:tr>
              <a:tr h="333286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999720"/>
                  </a:ext>
                </a:extLst>
              </a:tr>
              <a:tr h="358923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395444"/>
                  </a:ext>
                </a:extLst>
              </a:tr>
              <a:tr h="376015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743323"/>
                  </a:ext>
                </a:extLst>
              </a:tr>
              <a:tr h="460729"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29273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AA5F09-B73F-486A-8F6D-03EC114B66B8}"/>
              </a:ext>
            </a:extLst>
          </p:cNvPr>
          <p:cNvSpPr txBox="1"/>
          <p:nvPr/>
        </p:nvSpPr>
        <p:spPr>
          <a:xfrm>
            <a:off x="650546" y="6402493"/>
            <a:ext cx="60725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（注）</a:t>
            </a:r>
            <a:endParaRPr kumimoji="1" lang="en-US" altLang="ja-JP" sz="1100" dirty="0"/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「希望日」と「入場希望時間」は、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P23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の搬入時間または搬出時間の中から希望する時間を記入。なお、「希望日」と「入場希望時間」が重複した場合は、運営事務局で調整。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車両区分は、①（セミ）トレーラー、②クレーン車（ラフティック）、③トラック（</a:t>
            </a:r>
            <a:r>
              <a:rPr kumimoji="1" lang="en-US" altLang="ja-JP" sz="1100" dirty="0"/>
              <a:t>8t</a:t>
            </a:r>
            <a:r>
              <a:rPr kumimoji="1" lang="ja-JP" altLang="en-US" sz="1100" dirty="0"/>
              <a:t>車以上</a:t>
            </a:r>
            <a:r>
              <a:rPr kumimoji="1" lang="en-US" altLang="ja-JP" sz="1100" dirty="0"/>
              <a:t>)</a:t>
            </a:r>
            <a:r>
              <a:rPr kumimoji="1" lang="ja-JP" altLang="en-US" sz="1100" dirty="0"/>
              <a:t>、④トラック（</a:t>
            </a:r>
            <a:r>
              <a:rPr kumimoji="1" lang="en-US" altLang="ja-JP" sz="1100" dirty="0"/>
              <a:t>8t</a:t>
            </a:r>
            <a:r>
              <a:rPr kumimoji="1" lang="ja-JP" altLang="en-US" sz="1100" dirty="0"/>
              <a:t>未満）、⑤乗用車・バン等の区分の中から選択し記入。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①～③は後日指定する時間帯に「車両待機場」で待機、交通誘導員の指示で入場。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「入場希望時間」及び「作業時間」は</a:t>
            </a:r>
            <a:r>
              <a:rPr kumimoji="1" lang="en-US" altLang="ja-JP" sz="1100" dirty="0"/>
              <a:t>30</a:t>
            </a:r>
            <a:r>
              <a:rPr kumimoji="1" lang="ja-JP" altLang="en-US" sz="1100" dirty="0"/>
              <a:t>分単位。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会期中、ブース内に留め置く車両は、作業時間の欄に「○」。</a:t>
            </a:r>
            <a:endParaRPr kumimoji="1" lang="ja-JP" altLang="en-US" sz="1050" dirty="0"/>
          </a:p>
        </p:txBody>
      </p:sp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DEB02C42-363C-4E20-80F5-AE41C04C7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56808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26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AD032FBC-7738-43AB-BB15-8FC940DF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12592"/>
              </p:ext>
            </p:extLst>
          </p:nvPr>
        </p:nvGraphicFramePr>
        <p:xfrm>
          <a:off x="341946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2B1EF0-2E6E-4925-9FA7-D6DD2F4E6074}"/>
              </a:ext>
            </a:extLst>
          </p:cNvPr>
          <p:cNvSpPr txBox="1"/>
          <p:nvPr/>
        </p:nvSpPr>
        <p:spPr>
          <a:xfrm>
            <a:off x="101599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CC0771-3102-4489-97AD-E88EEF70E1E0}"/>
              </a:ext>
            </a:extLst>
          </p:cNvPr>
          <p:cNvSpPr txBox="1"/>
          <p:nvPr/>
        </p:nvSpPr>
        <p:spPr>
          <a:xfrm>
            <a:off x="101598" y="2969183"/>
            <a:ext cx="2908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搬入・搬出車両申込内容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C475E24B-E06C-466B-B350-5CF79F72A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8292C4-1189-4AC4-BBDC-06F75B1E67B7}"/>
              </a:ext>
            </a:extLst>
          </p:cNvPr>
          <p:cNvSpPr txBox="1"/>
          <p:nvPr/>
        </p:nvSpPr>
        <p:spPr>
          <a:xfrm>
            <a:off x="101598" y="7950597"/>
            <a:ext cx="402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駐車証（出展社駐車場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A-OTF UD新ゴ Pro M" panose="020B0500000000000000"/>
              </a:rPr>
              <a:t>A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を使用する車両用）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44418AA9-A9EE-4744-8E8F-AD3DD7981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64251"/>
              </p:ext>
            </p:extLst>
          </p:nvPr>
        </p:nvGraphicFramePr>
        <p:xfrm>
          <a:off x="340997" y="8325119"/>
          <a:ext cx="2000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956">
                  <a:extLst>
                    <a:ext uri="{9D8B030D-6E8A-4147-A177-3AD203B41FA5}">
                      <a16:colId xmlns:a16="http://schemas.microsoft.com/office/drawing/2014/main" val="2430558724"/>
                    </a:ext>
                  </a:extLst>
                </a:gridCol>
                <a:gridCol w="1230595">
                  <a:extLst>
                    <a:ext uri="{9D8B030D-6E8A-4147-A177-3AD203B41FA5}">
                      <a16:colId xmlns:a16="http://schemas.microsoft.com/office/drawing/2014/main" val="299018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ea typeface="A-OTF UD新ゴ Pro M" panose="020B0500000000000000"/>
                        </a:rPr>
                        <a:t>駐車証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873416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CE71BC-E853-4EB1-90B3-8073F2DF6D5A}"/>
              </a:ext>
            </a:extLst>
          </p:cNvPr>
          <p:cNvSpPr txBox="1"/>
          <p:nvPr/>
        </p:nvSpPr>
        <p:spPr>
          <a:xfrm>
            <a:off x="2722704" y="8289151"/>
            <a:ext cx="3580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駐車証が必要な場合は、駐車証欄に「〇」。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出展社</a:t>
            </a:r>
            <a:r>
              <a:rPr kumimoji="1" lang="en-US" altLang="ja-JP" sz="1100" dirty="0"/>
              <a:t>1</a:t>
            </a:r>
            <a:r>
              <a:rPr kumimoji="1" lang="ja-JP" altLang="en-US" sz="1100" dirty="0"/>
              <a:t>台分のみ。</a:t>
            </a:r>
          </a:p>
        </p:txBody>
      </p:sp>
    </p:spTree>
    <p:extLst>
      <p:ext uri="{BB962C8B-B14F-4D97-AF65-F5344CB8AC3E}">
        <p14:creationId xmlns:p14="http://schemas.microsoft.com/office/powerpoint/2010/main" val="342374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弁当注文票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11E291B-F9DA-4D9D-BC90-7F87C9C3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7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37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1D0CE3D-46D2-41F3-ABBB-448BFD0FC847}"/>
              </a:ext>
            </a:extLst>
          </p:cNvPr>
          <p:cNvSpPr/>
          <p:nvPr/>
        </p:nvSpPr>
        <p:spPr>
          <a:xfrm>
            <a:off x="150160" y="8802825"/>
            <a:ext cx="4897495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kumimoji="1"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価格は税別です。別途消費税</a:t>
            </a:r>
            <a:r>
              <a:rPr kumimoji="1" lang="en-US" altLang="ja-JP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(8%)</a:t>
            </a:r>
            <a:r>
              <a:rPr kumimoji="1"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をいただきます。</a:t>
            </a:r>
            <a:endParaRPr kumimoji="1" lang="en-US" altLang="ja-JP" sz="105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kumimoji="1"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食材等の仕入れ状況により、おかずの一部が変更になる可能性があります。</a:t>
            </a:r>
            <a:endParaRPr kumimoji="1" lang="en-US" altLang="ja-JP" sz="105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kumimoji="1"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日別に数量記入のうえ、下記宛先までメールにてお申込みください</a:t>
            </a:r>
            <a:endParaRPr kumimoji="1" lang="en-US" altLang="ja-JP" sz="105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21" name="表 7">
            <a:extLst>
              <a:ext uri="{FF2B5EF4-FFF2-40B4-BE49-F238E27FC236}">
                <a16:creationId xmlns:a16="http://schemas.microsoft.com/office/drawing/2014/main" id="{B67299AE-20E6-4821-800A-A4AA63F59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32604"/>
              </p:ext>
            </p:extLst>
          </p:nvPr>
        </p:nvGraphicFramePr>
        <p:xfrm>
          <a:off x="221914" y="8761726"/>
          <a:ext cx="6407485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899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又はメールにてお申し込みください。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電子メール：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TEL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>
                        <a:spcBef>
                          <a:spcPts val="200"/>
                        </a:spcBef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9" name="表 7">
            <a:extLst>
              <a:ext uri="{FF2B5EF4-FFF2-40B4-BE49-F238E27FC236}">
                <a16:creationId xmlns:a16="http://schemas.microsoft.com/office/drawing/2014/main" id="{C46E7895-C017-4C11-8E98-DBD37F389A3C}"/>
              </a:ext>
            </a:extLst>
          </p:cNvPr>
          <p:cNvGraphicFramePr>
            <a:graphicFrameLocks noGrp="1"/>
          </p:cNvGraphicFramePr>
          <p:nvPr/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下記参照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C5BAB2B-D753-4D44-BB83-D32FCC38C64A}"/>
              </a:ext>
            </a:extLst>
          </p:cNvPr>
          <p:cNvSpPr/>
          <p:nvPr/>
        </p:nvSpPr>
        <p:spPr>
          <a:xfrm>
            <a:off x="150160" y="1933546"/>
            <a:ext cx="2646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森林・林業・環境機械展示実演会　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ED5CD37-ECB5-4155-B4B3-8200A8929605}"/>
              </a:ext>
            </a:extLst>
          </p:cNvPr>
          <p:cNvCxnSpPr/>
          <p:nvPr/>
        </p:nvCxnSpPr>
        <p:spPr>
          <a:xfrm>
            <a:off x="221913" y="1282700"/>
            <a:ext cx="363888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E500964-9AD7-4D44-9DA3-2EF7BAB16464}"/>
              </a:ext>
            </a:extLst>
          </p:cNvPr>
          <p:cNvCxnSpPr/>
          <p:nvPr/>
        </p:nvCxnSpPr>
        <p:spPr>
          <a:xfrm>
            <a:off x="221913" y="1790700"/>
            <a:ext cx="363888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A11B3A7-17EA-43E6-8C55-0A5DDD6495F6}"/>
              </a:ext>
            </a:extLst>
          </p:cNvPr>
          <p:cNvCxnSpPr>
            <a:cxnSpLocks/>
          </p:cNvCxnSpPr>
          <p:nvPr/>
        </p:nvCxnSpPr>
        <p:spPr>
          <a:xfrm>
            <a:off x="4152900" y="1790700"/>
            <a:ext cx="246363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DF8B014-D3A3-49E1-9526-05D7F2A978C8}"/>
              </a:ext>
            </a:extLst>
          </p:cNvPr>
          <p:cNvSpPr/>
          <p:nvPr/>
        </p:nvSpPr>
        <p:spPr>
          <a:xfrm>
            <a:off x="150160" y="1557988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連絡先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136F020-CAF4-4811-BF26-AE996B33F658}"/>
              </a:ext>
            </a:extLst>
          </p:cNvPr>
          <p:cNvSpPr/>
          <p:nvPr/>
        </p:nvSpPr>
        <p:spPr>
          <a:xfrm>
            <a:off x="150160" y="1049988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企業名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CAE42F7-BB4C-4763-84CE-336CB90A5F74}"/>
              </a:ext>
            </a:extLst>
          </p:cNvPr>
          <p:cNvSpPr/>
          <p:nvPr/>
        </p:nvSpPr>
        <p:spPr>
          <a:xfrm>
            <a:off x="4074460" y="1557988"/>
            <a:ext cx="4539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担当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97FA1DC-51D1-4669-8429-663FE2944BE8}"/>
              </a:ext>
            </a:extLst>
          </p:cNvPr>
          <p:cNvSpPr/>
          <p:nvPr/>
        </p:nvSpPr>
        <p:spPr>
          <a:xfrm>
            <a:off x="6355412" y="1557988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様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FDB456F-29AE-49FC-B0F1-75BF2A147FDD}"/>
              </a:ext>
            </a:extLst>
          </p:cNvPr>
          <p:cNvSpPr/>
          <p:nvPr/>
        </p:nvSpPr>
        <p:spPr>
          <a:xfrm>
            <a:off x="3569065" y="1049988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様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FED78E6-1EF5-4A98-B348-66820ED4667A}"/>
              </a:ext>
            </a:extLst>
          </p:cNvPr>
          <p:cNvSpPr/>
          <p:nvPr/>
        </p:nvSpPr>
        <p:spPr>
          <a:xfrm>
            <a:off x="615309" y="2298701"/>
            <a:ext cx="5194772" cy="831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展示実演会の準備、開催日、撤去までの間の弁当については、弁当の供給先と調整がついた時点で詳細をお知らせします。</a:t>
            </a:r>
          </a:p>
        </p:txBody>
      </p:sp>
    </p:spTree>
    <p:extLst>
      <p:ext uri="{BB962C8B-B14F-4D97-AF65-F5344CB8AC3E}">
        <p14:creationId xmlns:p14="http://schemas.microsoft.com/office/powerpoint/2010/main" val="194117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軽油・灯油申込書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7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38</a:t>
            </a:r>
            <a:endParaRPr kumimoji="1"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D0503FA-3C70-4BB5-8FD9-E08478206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14313"/>
              </p:ext>
            </p:extLst>
          </p:nvPr>
        </p:nvGraphicFramePr>
        <p:xfrm>
          <a:off x="339090" y="5081713"/>
          <a:ext cx="3328035" cy="102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10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18378969"/>
                    </a:ext>
                  </a:extLst>
                </a:gridCol>
              </a:tblGrid>
              <a:tr h="28305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燃料の種類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必要量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22519"/>
                  </a:ext>
                </a:extLst>
              </a:tr>
              <a:tr h="3908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軽油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3472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灯油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ℓ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51836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9F4A368-BF48-417E-9FD0-0AE6A41343AC}"/>
              </a:ext>
            </a:extLst>
          </p:cNvPr>
          <p:cNvSpPr/>
          <p:nvPr/>
        </p:nvSpPr>
        <p:spPr>
          <a:xfrm>
            <a:off x="236220" y="6622371"/>
            <a:ext cx="6367782" cy="6622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no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ガソリン及び他の燃料は取り扱っていません。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配達日は、配達日時が決定次第、ご連絡いたします。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3F99AD-B21B-43CC-9967-DCEF1C123C64}"/>
              </a:ext>
            </a:extLst>
          </p:cNvPr>
          <p:cNvSpPr txBox="1"/>
          <p:nvPr/>
        </p:nvSpPr>
        <p:spPr>
          <a:xfrm>
            <a:off x="339090" y="6123584"/>
            <a:ext cx="620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ea typeface="A-OTF UD新ゴ Pro M" panose="020B0500000000000000"/>
              </a:rPr>
              <a:t>（注）単価は展示実演会時の価格を参考に定めます。別途、配送費がかかります。</a:t>
            </a:r>
            <a:endParaRPr kumimoji="1" lang="en-US" altLang="ja-JP" sz="1200" dirty="0">
              <a:ea typeface="A-OTF UD新ゴ Pro M" panose="020B0500000000000000"/>
            </a:endParaRPr>
          </a:p>
          <a:p>
            <a:r>
              <a:rPr kumimoji="1" lang="en-US" altLang="ja-JP" sz="1200" dirty="0">
                <a:ea typeface="A-OTF UD新ゴ Pro M" panose="020B0500000000000000"/>
              </a:rPr>
              <a:t>     </a:t>
            </a:r>
            <a:r>
              <a:rPr kumimoji="1" lang="ja-JP" altLang="en-US" sz="1200" dirty="0">
                <a:ea typeface="A-OTF UD新ゴ Pro M" panose="020B0500000000000000"/>
              </a:rPr>
              <a:t>　　追加備品で、発電機、ストーブを申込んだ出展社は、注文をご検討ください。</a:t>
            </a: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12384905-9817-4E97-955D-6EEC5BB14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62897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4616E2F-7B06-40C2-972C-C2EB87D3D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50556"/>
              </p:ext>
            </p:extLst>
          </p:nvPr>
        </p:nvGraphicFramePr>
        <p:xfrm>
          <a:off x="221914" y="8761726"/>
          <a:ext cx="6407485" cy="89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899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担当：藤木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､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fujiki-hisayuki@aktio.co.jp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F7D52668-B18B-4A91-A4D3-450FCDCBD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27881"/>
              </p:ext>
            </p:extLst>
          </p:nvPr>
        </p:nvGraphicFramePr>
        <p:xfrm>
          <a:off x="340044" y="3167777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9963B99-379B-40AC-B676-CC58EA9B2776}"/>
              </a:ext>
            </a:extLst>
          </p:cNvPr>
          <p:cNvSpPr txBox="1"/>
          <p:nvPr/>
        </p:nvSpPr>
        <p:spPr>
          <a:xfrm>
            <a:off x="100648" y="2905742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96B276D-AAEA-45E2-B1F0-B480C588A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58095"/>
              </p:ext>
            </p:extLst>
          </p:nvPr>
        </p:nvGraphicFramePr>
        <p:xfrm>
          <a:off x="340995" y="1086467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450761-6F7A-4D57-A1F8-AF3A9C524AE9}"/>
              </a:ext>
            </a:extLst>
          </p:cNvPr>
          <p:cNvSpPr txBox="1"/>
          <p:nvPr/>
        </p:nvSpPr>
        <p:spPr>
          <a:xfrm>
            <a:off x="100648" y="797936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13ECCB-57A5-4D38-8116-C3201FA60B23}"/>
              </a:ext>
            </a:extLst>
          </p:cNvPr>
          <p:cNvSpPr txBox="1"/>
          <p:nvPr/>
        </p:nvSpPr>
        <p:spPr>
          <a:xfrm>
            <a:off x="100647" y="476162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注文内容</a:t>
            </a:r>
          </a:p>
        </p:txBody>
      </p:sp>
    </p:spTree>
    <p:extLst>
      <p:ext uri="{BB962C8B-B14F-4D97-AF65-F5344CB8AC3E}">
        <p14:creationId xmlns:p14="http://schemas.microsoft.com/office/powerpoint/2010/main" val="29272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7BFA2CB-2E92-47CA-AD4A-8A01DCB6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28</a:t>
            </a:r>
            <a:endParaRPr kumimoji="1"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A6A3ED3-1B2D-475C-B9EA-EEBE42E34ADA}"/>
              </a:ext>
            </a:extLst>
          </p:cNvPr>
          <p:cNvGraphicFramePr>
            <a:graphicFrameLocks noGrp="1"/>
          </p:cNvGraphicFramePr>
          <p:nvPr/>
        </p:nvGraphicFramePr>
        <p:xfrm>
          <a:off x="359260" y="5967481"/>
          <a:ext cx="6139479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74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4045505">
                  <a:extLst>
                    <a:ext uri="{9D8B030D-6E8A-4147-A177-3AD203B41FA5}">
                      <a16:colId xmlns:a16="http://schemas.microsoft.com/office/drawing/2014/main" val="2364758003"/>
                    </a:ext>
                  </a:extLst>
                </a:gridCol>
              </a:tblGrid>
              <a:tr h="2158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区分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お問い合わせ先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9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・展示実演会全般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・出展料及び出展申込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・搬入・搬出及び車両の駐車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・木材の調達及び処分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・最新の林業機械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担当：和佐、寺澤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〒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112-0004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東京都文京区後楽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1-7-12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林友ビル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階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TEL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/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メールアドレス：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受付時間：平日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10:00-18:00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2158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・建築物・工作物の設営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・火気使用・危険物の持込み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・追加備品、軽油灯油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　　担当：藤木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､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難波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〒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103-0027 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東京都中央区日本橋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3-12-2 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朝日ビルヂング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8F</a:t>
                      </a:r>
                    </a:p>
                    <a:p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TEL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6854-2020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/ FAX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6854-2024</a:t>
                      </a:r>
                      <a:endParaRPr kumimoji="1" lang="en-US" altLang="zh-TW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電子メール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fujiki-hisayuki@aktio.co.jp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受付時間：平日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9:00-17:00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1510"/>
                  </a:ext>
                </a:extLst>
              </a:tr>
              <a:tr h="2158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・弁当の注文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未定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1569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D91D19-655B-48CC-B009-7A3A6765ABB1}"/>
              </a:ext>
            </a:extLst>
          </p:cNvPr>
          <p:cNvSpPr txBox="1"/>
          <p:nvPr/>
        </p:nvSpPr>
        <p:spPr>
          <a:xfrm>
            <a:off x="188260" y="10981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提出書類一覧</a:t>
            </a: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E1E26B87-8346-4F15-8F64-BC503568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8320"/>
              </p:ext>
            </p:extLst>
          </p:nvPr>
        </p:nvGraphicFramePr>
        <p:xfrm>
          <a:off x="359261" y="638727"/>
          <a:ext cx="6139480" cy="489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69">
                  <a:extLst>
                    <a:ext uri="{9D8B030D-6E8A-4147-A177-3AD203B41FA5}">
                      <a16:colId xmlns:a16="http://schemas.microsoft.com/office/drawing/2014/main" val="1636430150"/>
                    </a:ext>
                  </a:extLst>
                </a:gridCol>
                <a:gridCol w="2079740">
                  <a:extLst>
                    <a:ext uri="{9D8B030D-6E8A-4147-A177-3AD203B41FA5}">
                      <a16:colId xmlns:a16="http://schemas.microsoft.com/office/drawing/2014/main" val="1770348329"/>
                    </a:ext>
                  </a:extLst>
                </a:gridCol>
                <a:gridCol w="815008">
                  <a:extLst>
                    <a:ext uri="{9D8B030D-6E8A-4147-A177-3AD203B41FA5}">
                      <a16:colId xmlns:a16="http://schemas.microsoft.com/office/drawing/2014/main" val="38403263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48040520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589805525"/>
                    </a:ext>
                  </a:extLst>
                </a:gridCol>
                <a:gridCol w="843376">
                  <a:extLst>
                    <a:ext uri="{9D8B030D-6E8A-4147-A177-3AD203B41FA5}">
                      <a16:colId xmlns:a16="http://schemas.microsoft.com/office/drawing/2014/main" val="3491933049"/>
                    </a:ext>
                  </a:extLst>
                </a:gridCol>
              </a:tblGrid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掲載頁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提出書類名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提出期限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提出先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申込書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参　照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462966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出展申込書 ①～③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5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日（火）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全社提出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07599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21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最新の林業機械掲載申込書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5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日（火）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33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89693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木材調達・処分申込書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林業機械化協会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34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94791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ガイドブック原稿の提出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---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全社提出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2352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最新の林業機械原稿の提出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---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102701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追加備品申込書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（水）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アクティオ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35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12078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ea typeface="A-OTF UD新ゴ Pro M" panose="020B0500000000000000"/>
                        </a:rPr>
                        <a:t>テント配置・木材納品場所申込書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（水）</a:t>
                      </a:r>
                      <a:endParaRPr lang="ja-JP" altLang="en-US" sz="1050" dirty="0"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ea typeface="A-OTF UD新ゴ Pro M" panose="020B0500000000000000"/>
                        </a:rPr>
                        <a:t>林業機械化協会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36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807909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搬入・搬出車両証申込書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金）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林業機械化協会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37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152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弁当注文書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未定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38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18834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軽油・灯油申込書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13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アクティオ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39</a:t>
                      </a:r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1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1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①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7" y="219110"/>
            <a:ext cx="312906" cy="230832"/>
          </a:xfrm>
        </p:spPr>
        <p:txBody>
          <a:bodyPr/>
          <a:lstStyle/>
          <a:p>
            <a:fld id="{663423E7-E2F5-4AEC-B6B5-2F805007FDB7}" type="slidenum">
              <a:rPr kumimoji="1" lang="ja-JP" altLang="en-US" smtClean="0"/>
              <a:t>2</a:t>
            </a:fld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DF0D103-1D59-4CBB-9B42-226FF6662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3829"/>
              </p:ext>
            </p:extLst>
          </p:nvPr>
        </p:nvGraphicFramePr>
        <p:xfrm>
          <a:off x="340995" y="312909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8EBE06-4F56-4B96-85C3-298619496655}"/>
              </a:ext>
            </a:extLst>
          </p:cNvPr>
          <p:cNvSpPr txBox="1"/>
          <p:nvPr/>
        </p:nvSpPr>
        <p:spPr>
          <a:xfrm>
            <a:off x="101599" y="286705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8BEBD793-A929-466D-AC50-98A99EED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902769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日（火）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FF31ABD-A2E8-4968-A074-B6DC3B7D0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60488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612BB7E-B0CE-4689-94D8-B123B085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3" y="4781340"/>
            <a:ext cx="6186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３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　出展内容</a:t>
            </a: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（該当する項目に〇を記入するとともに、必要に応じて数字等を記入）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7B929106-6011-4963-B1DE-6F5DB2B5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53781"/>
              </p:ext>
            </p:extLst>
          </p:nvPr>
        </p:nvGraphicFramePr>
        <p:xfrm>
          <a:off x="340995" y="5131478"/>
          <a:ext cx="6382086" cy="353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086">
                  <a:extLst>
                    <a:ext uri="{9D8B030D-6E8A-4147-A177-3AD203B41FA5}">
                      <a16:colId xmlns:a16="http://schemas.microsoft.com/office/drawing/2014/main" val="538338101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902487589"/>
                    </a:ext>
                  </a:extLst>
                </a:gridCol>
              </a:tblGrid>
              <a:tr h="132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区画規模等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希望するテント数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及び希望順位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12558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①小規模（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1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テント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5.4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ｍ×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3.6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）を希望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テント数　　　　　張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626214"/>
                  </a:ext>
                </a:extLst>
              </a:tr>
              <a:tr h="144760"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➁中規模（縦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10m×20m=200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大中規模の内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26592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③大規模（縦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20m×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横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25m=500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029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④大規模（縦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25m×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横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30m=750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51319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⑤車両系生産実演区域を希望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1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1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19409"/>
                  </a:ext>
                </a:extLst>
              </a:tr>
              <a:tr h="51319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⑥架線系生産実演区域を希望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第</a:t>
                      </a:r>
                      <a:r>
                        <a:rPr kumimoji="1" lang="en-US" altLang="ja-JP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希望　　　　　区</a:t>
                      </a:r>
                      <a:endParaRPr kumimoji="1" lang="en-US" altLang="ja-JP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第</a:t>
                      </a:r>
                      <a:r>
                        <a:rPr kumimoji="1" lang="en-US" altLang="ja-JP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希望　　　　　区</a:t>
                      </a:r>
                      <a:endParaRPr kumimoji="1" lang="en-US" altLang="ja-JP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99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⑦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ICT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小型林業機械実演区域を希望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1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⑧造林等実演区域を希望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32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⑨ドローン飛行場の使用を希望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9536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56FD780-B14B-4A19-8426-DAED469F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72573"/>
              </p:ext>
            </p:extLst>
          </p:nvPr>
        </p:nvGraphicFramePr>
        <p:xfrm>
          <a:off x="341946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FA9FC3-0E49-4D9A-8F3B-8FE7403CDDDC}"/>
              </a:ext>
            </a:extLst>
          </p:cNvPr>
          <p:cNvSpPr txBox="1"/>
          <p:nvPr/>
        </p:nvSpPr>
        <p:spPr>
          <a:xfrm>
            <a:off x="101599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</p:spTree>
    <p:extLst>
      <p:ext uri="{BB962C8B-B14F-4D97-AF65-F5344CB8AC3E}">
        <p14:creationId xmlns:p14="http://schemas.microsoft.com/office/powerpoint/2010/main" val="111025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7" y="219110"/>
            <a:ext cx="312906" cy="230832"/>
          </a:xfrm>
        </p:spPr>
        <p:txBody>
          <a:bodyPr/>
          <a:lstStyle/>
          <a:p>
            <a:fld id="{663423E7-E2F5-4AEC-B6B5-2F805007FDB7}" type="slidenum">
              <a:rPr kumimoji="1" lang="ja-JP" altLang="en-US" smtClean="0"/>
              <a:t>3</a:t>
            </a:fld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612BB7E-B0CE-4689-94D8-B123B085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1" y="820104"/>
            <a:ext cx="23391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４ー１　展示・実演のイメージ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7B929106-6011-4963-B1DE-6F5DB2B5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7313"/>
              </p:ext>
            </p:extLst>
          </p:nvPr>
        </p:nvGraphicFramePr>
        <p:xfrm>
          <a:off x="326689" y="1151099"/>
          <a:ext cx="6372000" cy="2855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652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537516">
                  <a:extLst>
                    <a:ext uri="{9D8B030D-6E8A-4147-A177-3AD203B41FA5}">
                      <a16:colId xmlns:a16="http://schemas.microsoft.com/office/drawing/2014/main" val="947129769"/>
                    </a:ext>
                  </a:extLst>
                </a:gridCol>
                <a:gridCol w="557060">
                  <a:extLst>
                    <a:ext uri="{9D8B030D-6E8A-4147-A177-3AD203B41FA5}">
                      <a16:colId xmlns:a16="http://schemas.microsoft.com/office/drawing/2014/main" val="2204352244"/>
                    </a:ext>
                  </a:extLst>
                </a:gridCol>
                <a:gridCol w="527744">
                  <a:extLst>
                    <a:ext uri="{9D8B030D-6E8A-4147-A177-3AD203B41FA5}">
                      <a16:colId xmlns:a16="http://schemas.microsoft.com/office/drawing/2014/main" val="4113868667"/>
                    </a:ext>
                  </a:extLst>
                </a:gridCol>
                <a:gridCol w="557060">
                  <a:extLst>
                    <a:ext uri="{9D8B030D-6E8A-4147-A177-3AD203B41FA5}">
                      <a16:colId xmlns:a16="http://schemas.microsoft.com/office/drawing/2014/main" val="403559987"/>
                    </a:ext>
                  </a:extLst>
                </a:gridCol>
                <a:gridCol w="517968">
                  <a:extLst>
                    <a:ext uri="{9D8B030D-6E8A-4147-A177-3AD203B41FA5}">
                      <a16:colId xmlns:a16="http://schemas.microsoft.com/office/drawing/2014/main" val="3063427322"/>
                    </a:ext>
                  </a:extLst>
                </a:gridCol>
              </a:tblGrid>
              <a:tr h="28332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展示・実演イメージ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展示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実演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932482"/>
                  </a:ext>
                </a:extLst>
              </a:tr>
              <a:tr h="2340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生産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造林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治山土木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02353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 大型の高性能林業機械等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(0.45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㎥以下）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22566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➁ 各種アタッチメント等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③ 小型の林業機械、機具・装置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 防護衣等の安全装備の展示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574321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⑤ 映像、機械の操作シュミレーション等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63488"/>
                  </a:ext>
                </a:extLst>
              </a:tr>
              <a:tr h="137993">
                <a:tc>
                  <a:txBody>
                    <a:bodyPr/>
                    <a:lstStyle/>
                    <a:p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⑥ その他（　　　　　　　　　　　　　　　　　　　　）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31353"/>
                  </a:ext>
                </a:extLst>
              </a:tr>
            </a:tbl>
          </a:graphicData>
        </a:graphic>
      </p:graphicFrame>
      <p:sp>
        <p:nvSpPr>
          <p:cNvPr id="23" name="Rectangle 1">
            <a:extLst>
              <a:ext uri="{FF2B5EF4-FFF2-40B4-BE49-F238E27FC236}">
                <a16:creationId xmlns:a16="http://schemas.microsoft.com/office/drawing/2014/main" id="{32BA3D5B-70F4-4138-915E-C33F290C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1" y="4134067"/>
            <a:ext cx="63430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４－２　実演等の内容（選択肢がない場合は、⑧その他に具体的内容を記載して下さい）</a:t>
            </a:r>
          </a:p>
        </p:txBody>
      </p:sp>
      <p:graphicFrame>
        <p:nvGraphicFramePr>
          <p:cNvPr id="24" name="表 9">
            <a:extLst>
              <a:ext uri="{FF2B5EF4-FFF2-40B4-BE49-F238E27FC236}">
                <a16:creationId xmlns:a16="http://schemas.microsoft.com/office/drawing/2014/main" id="{9F1FAAB7-ED2F-42E9-AB28-4BA6A274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478607"/>
              </p:ext>
            </p:extLst>
          </p:nvPr>
        </p:nvGraphicFramePr>
        <p:xfrm>
          <a:off x="326689" y="4470410"/>
          <a:ext cx="6372001" cy="430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686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2804875">
                  <a:extLst>
                    <a:ext uri="{9D8B030D-6E8A-4147-A177-3AD203B41FA5}">
                      <a16:colId xmlns:a16="http://schemas.microsoft.com/office/drawing/2014/main" val="1072751923"/>
                    </a:ext>
                  </a:extLst>
                </a:gridCol>
                <a:gridCol w="888440">
                  <a:extLst>
                    <a:ext uri="{9D8B030D-6E8A-4147-A177-3AD203B41FA5}">
                      <a16:colId xmlns:a16="http://schemas.microsoft.com/office/drawing/2014/main" val="333736563"/>
                    </a:ext>
                  </a:extLst>
                </a:gridCol>
              </a:tblGrid>
              <a:tr h="4588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実演等で実施する内容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 重機の走行（フォワーダ、不整地走行車等を含む）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22566"/>
                  </a:ext>
                </a:extLst>
              </a:tr>
              <a:tr h="275297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② グラップル、ショベル等アタッチメントの動作（地面は痛めない）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立木の伐倒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275297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枝払、玉切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71984"/>
                  </a:ext>
                </a:extLst>
              </a:tr>
              <a:tr h="2752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丸太の移動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9495"/>
                  </a:ext>
                </a:extLst>
              </a:tr>
              <a:tr h="275297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チップ化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69660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③ 地面の掘削（木材を埋め込んで立木を作る場合を含む）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5015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 集材機、タワーヤーダ等の木材運搬</a:t>
                      </a:r>
                      <a:endParaRPr kumimoji="0" lang="ja-JP" alt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 チェーンソー等による切断等（チェーンソーアート等を含む）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63488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⑥ 乗用刈払機等の走行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31353"/>
                  </a:ext>
                </a:extLst>
              </a:tr>
              <a:tr h="2752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⑦ ドローンの飛行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04603"/>
                  </a:ext>
                </a:extLst>
              </a:tr>
              <a:tr h="64236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⑧ その他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　　　　　　　　　　　　　　　　　　　　　　　　　　　　　　　　　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　　　　　　　　　　　　　　　　　　　　　　　　　　　　　　　　　　　　　　　　　　　　　　　　　　　　　　　　　　　　　　　　　　　　　　　　　　　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059479"/>
                  </a:ext>
                </a:extLst>
              </a:tr>
            </a:tbl>
          </a:graphicData>
        </a:graphic>
      </p:graphicFrame>
      <p:graphicFrame>
        <p:nvGraphicFramePr>
          <p:cNvPr id="10" name="表 7">
            <a:extLst>
              <a:ext uri="{FF2B5EF4-FFF2-40B4-BE49-F238E27FC236}">
                <a16:creationId xmlns:a16="http://schemas.microsoft.com/office/drawing/2014/main" id="{8C8F3544-7287-49B6-8765-CE56541D7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93571"/>
              </p:ext>
            </p:extLst>
          </p:nvPr>
        </p:nvGraphicFramePr>
        <p:xfrm>
          <a:off x="3784600" y="600192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日（火）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15" name="大かっこ 14">
            <a:extLst>
              <a:ext uri="{FF2B5EF4-FFF2-40B4-BE49-F238E27FC236}">
                <a16:creationId xmlns:a16="http://schemas.microsoft.com/office/drawing/2014/main" id="{03E1A5EF-7B89-4056-8D57-474F64BF090B}"/>
              </a:ext>
            </a:extLst>
          </p:cNvPr>
          <p:cNvSpPr/>
          <p:nvPr/>
        </p:nvSpPr>
        <p:spPr>
          <a:xfrm>
            <a:off x="454058" y="7956934"/>
            <a:ext cx="5280820" cy="76815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30DA278-E23D-4121-913E-989533DBE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③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6" cy="230832"/>
          </a:xfrm>
        </p:spPr>
        <p:txBody>
          <a:bodyPr/>
          <a:lstStyle/>
          <a:p>
            <a:r>
              <a:rPr kumimoji="1" lang="en-US" altLang="ja-JP" dirty="0"/>
              <a:t>31</a:t>
            </a:r>
            <a:endParaRPr kumimoji="1" lang="ja-JP" altLang="en-US" dirty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2F0535BA-42FB-4146-9A26-CF718434E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24" y="1009975"/>
            <a:ext cx="6378912" cy="64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５　車両系生産実演区画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車両系生産実演区画については、伐採区域の基本を</a:t>
            </a:r>
            <a:r>
              <a:rPr lang="en-US" altLang="ja-JP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10m×20m</a:t>
            </a: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としていますが、希望により、</a:t>
            </a:r>
            <a:r>
              <a:rPr lang="en-US" altLang="ja-JP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20×20m</a:t>
            </a: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まで拡大することができます。ご希望される方は、「〇」をご記入ください。</a:t>
            </a: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拡大した部分の植付経費を出展社が負担することになります。</a:t>
            </a: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６　ポスター等の希望調査</a:t>
            </a: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運営事務局が作成するポスター、ポストカードをご希望される方はご記入下さい。</a:t>
            </a: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７　会場設営時、資材等の搬入時の責任者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開催準備から撤去までの間、運営事務局との連絡・調整を行う責任者を定めてください。責任者が変更となった場合は遅延なく運営事務局に報告ください。</a:t>
            </a: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ja-JP" altLang="en-US" sz="6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A7EA6B28-AE06-43DC-A132-75CA9F4E4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21141"/>
              </p:ext>
            </p:extLst>
          </p:nvPr>
        </p:nvGraphicFramePr>
        <p:xfrm>
          <a:off x="547279" y="3289011"/>
          <a:ext cx="3980470" cy="1188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455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242701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ポスター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部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45817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ポストカード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枚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28490"/>
                  </a:ext>
                </a:extLst>
              </a:tr>
            </a:tbl>
          </a:graphicData>
        </a:graphic>
      </p:graphicFrame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03562A8E-4A1B-4ADF-8446-062D6F11F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66842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日（火）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CE6AF14-0743-474E-95F7-14FAD0457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0C6B561E-43E0-451E-BC99-E6F9FB5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40157"/>
              </p:ext>
            </p:extLst>
          </p:nvPr>
        </p:nvGraphicFramePr>
        <p:xfrm>
          <a:off x="566443" y="5364011"/>
          <a:ext cx="3976141" cy="1173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126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242701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責任者名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連絡の取れる連絡先（携帯等）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28490"/>
                  </a:ext>
                </a:extLst>
              </a:tr>
            </a:tbl>
          </a:graphicData>
        </a:graphic>
      </p:graphicFrame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051EB236-AAEE-4A7E-B20D-469F09966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39206"/>
              </p:ext>
            </p:extLst>
          </p:nvPr>
        </p:nvGraphicFramePr>
        <p:xfrm>
          <a:off x="562114" y="1889206"/>
          <a:ext cx="3980470" cy="63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455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242701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631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伐採区域の拡大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希望する　　希望しない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20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49FF66F-E9A4-4A07-8DF2-90EC7C5D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82093"/>
              </p:ext>
            </p:extLst>
          </p:nvPr>
        </p:nvGraphicFramePr>
        <p:xfrm>
          <a:off x="338772" y="316596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最新の林業機械掲載申込書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32</a:t>
            </a:r>
            <a:endParaRPr kumimoji="1" lang="ja-JP" altLang="en-US" dirty="0"/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1025C45-9128-40DE-802B-CEBE225E4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3674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日（火）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ED4ED8-46D3-4D55-8579-6EDCC739E06A}"/>
              </a:ext>
            </a:extLst>
          </p:cNvPr>
          <p:cNvSpPr txBox="1"/>
          <p:nvPr/>
        </p:nvSpPr>
        <p:spPr>
          <a:xfrm>
            <a:off x="99376" y="290392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D527DC4-8276-4FBC-A2B9-B3B4C40AB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82208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82320F-B72F-49C3-BCBC-5D5860141994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3B73EBA-4D61-4091-90A8-A13D96618A2C}"/>
              </a:ext>
            </a:extLst>
          </p:cNvPr>
          <p:cNvSpPr txBox="1"/>
          <p:nvPr/>
        </p:nvSpPr>
        <p:spPr>
          <a:xfrm>
            <a:off x="99376" y="4861666"/>
            <a:ext cx="5586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最新の林業機械掲載の内容</a:t>
            </a:r>
            <a:endParaRPr kumimoji="1" lang="en-US" altLang="ja-JP" sz="1200" dirty="0">
              <a:latin typeface="ＭＳ Ｐゴシック" panose="020B0600070205080204" pitchFamily="50" charset="-128"/>
              <a:ea typeface="A-OTF UD新ゴ Pro M" panose="020B050000000000000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　　掲載の単位は、説明文</a:t>
            </a:r>
            <a:r>
              <a:rPr kumimoji="1" lang="en-US" altLang="ja-JP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ページと写真等</a:t>
            </a:r>
            <a:r>
              <a:rPr kumimoji="1" lang="en-US" altLang="ja-JP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ページの組み合わせとなります。</a:t>
            </a:r>
            <a:endParaRPr kumimoji="1" lang="en-US" altLang="ja-JP" sz="1200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　　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希望する組数を記入ください。　</a:t>
            </a:r>
            <a:endParaRPr kumimoji="1" lang="ja-JP" altLang="en-US" sz="1200" dirty="0">
              <a:latin typeface="ＭＳ Ｐゴシック" panose="020B0600070205080204" pitchFamily="50" charset="-128"/>
              <a:ea typeface="A-OTF UD新ゴ Pro M" panose="020B0500000000000000"/>
            </a:endParaRPr>
          </a:p>
        </p:txBody>
      </p:sp>
      <p:graphicFrame>
        <p:nvGraphicFramePr>
          <p:cNvPr id="21" name="表 4">
            <a:extLst>
              <a:ext uri="{FF2B5EF4-FFF2-40B4-BE49-F238E27FC236}">
                <a16:creationId xmlns:a16="http://schemas.microsoft.com/office/drawing/2014/main" id="{2AAA3D05-0B33-4D39-9C81-BE4E695AE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30056"/>
              </p:ext>
            </p:extLst>
          </p:nvPr>
        </p:nvGraphicFramePr>
        <p:xfrm>
          <a:off x="338772" y="5644430"/>
          <a:ext cx="5109995" cy="73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020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説明文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ページと写真等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ページの組み合わせ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316F26BF-AB4C-4E13-83B7-1BF4D546E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9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木材調達・処分申込書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33</a:t>
            </a:r>
            <a:endParaRPr kumimoji="1"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D0503FA-3C70-4BB5-8FD9-E08478206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31328"/>
              </p:ext>
            </p:extLst>
          </p:nvPr>
        </p:nvGraphicFramePr>
        <p:xfrm>
          <a:off x="326688" y="5089622"/>
          <a:ext cx="6378911" cy="239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421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925307">
                  <a:extLst>
                    <a:ext uri="{9D8B030D-6E8A-4147-A177-3AD203B41FA5}">
                      <a16:colId xmlns:a16="http://schemas.microsoft.com/office/drawing/2014/main" val="1348115938"/>
                    </a:ext>
                  </a:extLst>
                </a:gridCol>
                <a:gridCol w="553276">
                  <a:extLst>
                    <a:ext uri="{9D8B030D-6E8A-4147-A177-3AD203B41FA5}">
                      <a16:colId xmlns:a16="http://schemas.microsoft.com/office/drawing/2014/main" val="2958192974"/>
                    </a:ext>
                  </a:extLst>
                </a:gridCol>
                <a:gridCol w="553276">
                  <a:extLst>
                    <a:ext uri="{9D8B030D-6E8A-4147-A177-3AD203B41FA5}">
                      <a16:colId xmlns:a16="http://schemas.microsoft.com/office/drawing/2014/main" val="3224567461"/>
                    </a:ext>
                  </a:extLst>
                </a:gridCol>
                <a:gridCol w="581894">
                  <a:extLst>
                    <a:ext uri="{9D8B030D-6E8A-4147-A177-3AD203B41FA5}">
                      <a16:colId xmlns:a16="http://schemas.microsoft.com/office/drawing/2014/main" val="1776241510"/>
                    </a:ext>
                  </a:extLst>
                </a:gridCol>
                <a:gridCol w="543737">
                  <a:extLst>
                    <a:ext uri="{9D8B030D-6E8A-4147-A177-3AD203B41FA5}">
                      <a16:colId xmlns:a16="http://schemas.microsoft.com/office/drawing/2014/main" val="3880339073"/>
                    </a:ext>
                  </a:extLst>
                </a:gridCol>
              </a:tblGrid>
              <a:tr h="206013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木材の規格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本数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処分申込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処分時の形状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225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4m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程度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以下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チップ等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73931"/>
                  </a:ext>
                </a:extLst>
              </a:tr>
              <a:tr h="4223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①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4m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本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➁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4m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5183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③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1976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④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099424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1953AD-9681-4266-B6D5-AC53A651546B}"/>
              </a:ext>
            </a:extLst>
          </p:cNvPr>
          <p:cNvSpPr txBox="1"/>
          <p:nvPr/>
        </p:nvSpPr>
        <p:spPr>
          <a:xfrm>
            <a:off x="284160" y="7598758"/>
            <a:ext cx="6477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（注）</a:t>
            </a:r>
            <a:endParaRPr kumimoji="1" lang="en-US" altLang="ja-JP" sz="12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  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伐根等上記以外の規格をご希望の場合、運営事務局に相談。</a:t>
            </a:r>
            <a:endParaRPr kumimoji="1" lang="en-US" altLang="ja-JP" sz="12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 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「テント配置・木材納品場所位置図（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P35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）」にてブース内の木材の配置場所をご提出。</a:t>
            </a:r>
            <a:endParaRPr kumimoji="1" lang="en-US" altLang="ja-JP" sz="12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3  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木材処分を申込む場合は、処分申込に「〇」を付け、処分時の形状に割合（％）を記入。</a:t>
            </a:r>
            <a:endParaRPr kumimoji="1" lang="en-US" altLang="ja-JP" sz="12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8011165E-F9B8-4BC4-9CAF-5BA91190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91998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６月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D3A30D5-70CE-4428-8955-86A63DDFF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152184"/>
              </p:ext>
            </p:extLst>
          </p:nvPr>
        </p:nvGraphicFramePr>
        <p:xfrm>
          <a:off x="338772" y="316596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617A17C-3452-41DB-A3A2-9F68567F190B}"/>
              </a:ext>
            </a:extLst>
          </p:cNvPr>
          <p:cNvSpPr txBox="1"/>
          <p:nvPr/>
        </p:nvSpPr>
        <p:spPr>
          <a:xfrm>
            <a:off x="99376" y="290392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CF0FDBC4-3DE5-432A-8721-EA773ADFF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20625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F53489-4E6F-478B-8BF7-0740C02DEBD2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12B5D0D-3C69-4855-8541-048FF2FF2495}"/>
              </a:ext>
            </a:extLst>
          </p:cNvPr>
          <p:cNvSpPr txBox="1"/>
          <p:nvPr/>
        </p:nvSpPr>
        <p:spPr>
          <a:xfrm>
            <a:off x="99376" y="4777462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調達・処分の内容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EC815C8-AF13-49E4-BB52-D178D0C7A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28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追加備品申込書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34</a:t>
            </a:r>
            <a:endParaRPr kumimoji="1" lang="ja-JP" altLang="en-US" dirty="0"/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12384905-9817-4E97-955D-6EEC5BB14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54320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日（水）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4616E2F-7B06-40C2-972C-C2EB87D3D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42334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担当：藤木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､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fujiki-hisayuki@aktio.co.jp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F7D52668-B18B-4A91-A4D3-450FCDCBD341}"/>
              </a:ext>
            </a:extLst>
          </p:cNvPr>
          <p:cNvGraphicFramePr>
            <a:graphicFrameLocks noGrp="1"/>
          </p:cNvGraphicFramePr>
          <p:nvPr/>
        </p:nvGraphicFramePr>
        <p:xfrm>
          <a:off x="340044" y="3167777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9963B99-379B-40AC-B676-CC58EA9B2776}"/>
              </a:ext>
            </a:extLst>
          </p:cNvPr>
          <p:cNvSpPr txBox="1"/>
          <p:nvPr/>
        </p:nvSpPr>
        <p:spPr>
          <a:xfrm>
            <a:off x="100648" y="2905742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96B276D-AAEA-45E2-B1F0-B480C588A02E}"/>
              </a:ext>
            </a:extLst>
          </p:cNvPr>
          <p:cNvGraphicFramePr>
            <a:graphicFrameLocks noGrp="1"/>
          </p:cNvGraphicFramePr>
          <p:nvPr/>
        </p:nvGraphicFramePr>
        <p:xfrm>
          <a:off x="340995" y="1086467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450761-6F7A-4D57-A1F8-AF3A9C524AE9}"/>
              </a:ext>
            </a:extLst>
          </p:cNvPr>
          <p:cNvSpPr txBox="1"/>
          <p:nvPr/>
        </p:nvSpPr>
        <p:spPr>
          <a:xfrm>
            <a:off x="100648" y="797936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5B5D24D-7575-41F4-A4BC-529EDAC7ACC0}"/>
              </a:ext>
            </a:extLst>
          </p:cNvPr>
          <p:cNvSpPr txBox="1"/>
          <p:nvPr/>
        </p:nvSpPr>
        <p:spPr>
          <a:xfrm>
            <a:off x="100647" y="476162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注文内容（税込み）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F0EAE11-1239-4FB8-96BC-B9FA6A095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76071"/>
              </p:ext>
            </p:extLst>
          </p:nvPr>
        </p:nvGraphicFramePr>
        <p:xfrm>
          <a:off x="340044" y="5026698"/>
          <a:ext cx="63720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817">
                  <a:extLst>
                    <a:ext uri="{9D8B030D-6E8A-4147-A177-3AD203B41FA5}">
                      <a16:colId xmlns:a16="http://schemas.microsoft.com/office/drawing/2014/main" val="2760437045"/>
                    </a:ext>
                  </a:extLst>
                </a:gridCol>
                <a:gridCol w="1256823">
                  <a:extLst>
                    <a:ext uri="{9D8B030D-6E8A-4147-A177-3AD203B41FA5}">
                      <a16:colId xmlns:a16="http://schemas.microsoft.com/office/drawing/2014/main" val="4075412820"/>
                    </a:ext>
                  </a:extLst>
                </a:gridCol>
                <a:gridCol w="850204">
                  <a:extLst>
                    <a:ext uri="{9D8B030D-6E8A-4147-A177-3AD203B41FA5}">
                      <a16:colId xmlns:a16="http://schemas.microsoft.com/office/drawing/2014/main" val="1174943326"/>
                    </a:ext>
                  </a:extLst>
                </a:gridCol>
                <a:gridCol w="761487">
                  <a:extLst>
                    <a:ext uri="{9D8B030D-6E8A-4147-A177-3AD203B41FA5}">
                      <a16:colId xmlns:a16="http://schemas.microsoft.com/office/drawing/2014/main" val="2460768757"/>
                    </a:ext>
                  </a:extLst>
                </a:gridCol>
                <a:gridCol w="347475">
                  <a:extLst>
                    <a:ext uri="{9D8B030D-6E8A-4147-A177-3AD203B41FA5}">
                      <a16:colId xmlns:a16="http://schemas.microsoft.com/office/drawing/2014/main" val="3086458173"/>
                    </a:ext>
                  </a:extLst>
                </a:gridCol>
                <a:gridCol w="1715194">
                  <a:extLst>
                    <a:ext uri="{9D8B030D-6E8A-4147-A177-3AD203B41FA5}">
                      <a16:colId xmlns:a16="http://schemas.microsoft.com/office/drawing/2014/main" val="1670133188"/>
                    </a:ext>
                  </a:extLst>
                </a:gridCol>
              </a:tblGrid>
              <a:tr h="1426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規格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単価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数量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備考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8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5.4m×3.6m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16,500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間</a:t>
                      </a:r>
                      <a:r>
                        <a:rPr kumimoji="1" lang="en-US" altLang="ja-JP" sz="1200" dirty="0"/>
                        <a:t>×3</a:t>
                      </a:r>
                      <a:r>
                        <a:rPr kumimoji="1" lang="ja-JP" altLang="en-US" sz="1200" dirty="0"/>
                        <a:t>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047134"/>
                  </a:ext>
                </a:extLst>
              </a:tr>
              <a:tr h="20232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テント側幕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１間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770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枚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982995"/>
                  </a:ext>
                </a:extLst>
              </a:tr>
              <a:tr h="219300"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テント雨樋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1,320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6896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３間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1,980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894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テーブル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180×45×70cm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1,870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635971"/>
                  </a:ext>
                </a:extLst>
              </a:tr>
              <a:tr h="145602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パイプ椅子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プラスチック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660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脚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18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発電機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3KVA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8,800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燃料別、消火器必要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932148"/>
                  </a:ext>
                </a:extLst>
              </a:tr>
              <a:tr h="12790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ストーブ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だるまストーブ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9,900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燃料別、消火器必要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36201"/>
                  </a:ext>
                </a:extLst>
              </a:tr>
              <a:tr h="200171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液晶モニタ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42</a:t>
                      </a:r>
                      <a:r>
                        <a:rPr kumimoji="1" lang="ja-JP" altLang="en-US" sz="1200" dirty="0"/>
                        <a:t>インチ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77,000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映像ケーブル別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071951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モニタスタンド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37,400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72437"/>
                  </a:ext>
                </a:extLst>
              </a:tr>
              <a:tr h="14932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DVD</a:t>
                      </a:r>
                      <a:r>
                        <a:rPr kumimoji="1" lang="ja-JP" altLang="en-US" sz="1200" dirty="0"/>
                        <a:t>プレイヤー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37,400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映像ケーブル付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09256"/>
                  </a:ext>
                </a:extLst>
              </a:tr>
              <a:tr h="19881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パンフレット卓上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4,400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A4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5</a:t>
                      </a:r>
                      <a:r>
                        <a:rPr kumimoji="1" lang="ja-JP" altLang="en-US" sz="1200" dirty="0"/>
                        <a:t>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247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消火器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号粉末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6,600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スタンド付き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4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9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0076" y="219110"/>
            <a:ext cx="312907" cy="230832"/>
          </a:xfrm>
        </p:spPr>
        <p:txBody>
          <a:bodyPr/>
          <a:lstStyle/>
          <a:p>
            <a:r>
              <a:rPr kumimoji="1" lang="en-US" altLang="ja-JP" dirty="0"/>
              <a:t>35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3CC4CE-C503-4DDD-95EC-3B20CDA31BA0}"/>
              </a:ext>
            </a:extLst>
          </p:cNvPr>
          <p:cNvSpPr txBox="1"/>
          <p:nvPr/>
        </p:nvSpPr>
        <p:spPr>
          <a:xfrm>
            <a:off x="188260" y="2996769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２　テント配置場所及び木材納品場所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189FD6-D794-4B87-BD37-1983DE940536}"/>
              </a:ext>
            </a:extLst>
          </p:cNvPr>
          <p:cNvSpPr txBox="1"/>
          <p:nvPr/>
        </p:nvSpPr>
        <p:spPr>
          <a:xfrm>
            <a:off x="188260" y="10981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テント配置・木材納品場所申込書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6F2CBB8-7E87-416A-AA56-4828E2603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58142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日（水）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50538-698A-4236-8484-030B88A4267D}"/>
              </a:ext>
            </a:extLst>
          </p:cNvPr>
          <p:cNvSpPr txBox="1"/>
          <p:nvPr/>
        </p:nvSpPr>
        <p:spPr>
          <a:xfrm>
            <a:off x="361949" y="7993070"/>
            <a:ext cx="614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（注）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テント配置場所や木材納付場所は、ブース内とし、位置を明示。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木材の規格ごとに配置する場所が異なる場合は、木材の規格を表示。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通路や隣接する区画の出展社名を表示。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7946CE2-BE33-4F10-8199-A6E46FD6C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77774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11B961-CD2D-4EF1-9F4B-B0C631105757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AADE92-7EB9-48D0-A651-D2002A01B81E}"/>
              </a:ext>
            </a:extLst>
          </p:cNvPr>
          <p:cNvSpPr/>
          <p:nvPr/>
        </p:nvSpPr>
        <p:spPr>
          <a:xfrm>
            <a:off x="333204" y="3273767"/>
            <a:ext cx="6365878" cy="4683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492E5EE2-DA24-4F77-8FEA-B2172F55B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09680"/>
              </p:ext>
            </p:extLst>
          </p:nvPr>
        </p:nvGraphicFramePr>
        <p:xfrm>
          <a:off x="326689" y="8912644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0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25478</TotalTime>
  <Words>2383</Words>
  <Application>Microsoft Office PowerPoint</Application>
  <PresentationFormat>A4 210 x 297 mm</PresentationFormat>
  <Paragraphs>558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A-OTF UD新ゴ Pro H</vt:lpstr>
      <vt:lpstr>A-OTF UD新ゴ Pro M</vt:lpstr>
      <vt:lpstr>HG丸ｺﾞｼｯｸM-PRO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maeda nobutaka</dc:creator>
  <cp:lastModifiedBy>和佐 英仁</cp:lastModifiedBy>
  <cp:revision>540</cp:revision>
  <cp:lastPrinted>2022-03-31T04:12:09Z</cp:lastPrinted>
  <dcterms:created xsi:type="dcterms:W3CDTF">2019-12-31T02:31:38Z</dcterms:created>
  <dcterms:modified xsi:type="dcterms:W3CDTF">2022-03-31T05:12:31Z</dcterms:modified>
</cp:coreProperties>
</file>