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</p:sldMasterIdLst>
  <p:notesMasterIdLst>
    <p:notesMasterId r:id="rId3"/>
  </p:notesMasterIdLst>
  <p:sldIdLst>
    <p:sldId id="412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33E77AB6-A92F-4BCA-95B7-B5A8A18C5130}">
          <p14:sldIdLst>
            <p14:sldId id="412"/>
          </p14:sldIdLst>
        </p14:section>
        <p14:section name="タイトルなしのセクション" id="{14204F4A-E4ED-4A6B-B679-D5BC58EFBE4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和佐 英仁" initials="和佐" lastIdx="1" clrIdx="0">
    <p:extLst>
      <p:ext uri="{19B8F6BF-5375-455C-9EA6-DF929625EA0E}">
        <p15:presenceInfo xmlns:p15="http://schemas.microsoft.com/office/powerpoint/2012/main" userId="e1b7c58169023a4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1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36" y="108"/>
      </p:cViewPr>
      <p:guideLst>
        <p:guide orient="horz" pos="3165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5659" cy="498056"/>
          </a:xfrm>
          <a:prstGeom prst="rect">
            <a:avLst/>
          </a:prstGeom>
        </p:spPr>
        <p:txBody>
          <a:bodyPr vert="horz" lIns="91383" tIns="45691" rIns="91383" bIns="4569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7" y="0"/>
            <a:ext cx="2945659" cy="498056"/>
          </a:xfrm>
          <a:prstGeom prst="rect">
            <a:avLst/>
          </a:prstGeom>
        </p:spPr>
        <p:txBody>
          <a:bodyPr vert="horz" lIns="91383" tIns="45691" rIns="91383" bIns="45691" rtlCol="0"/>
          <a:lstStyle>
            <a:lvl1pPr algn="r">
              <a:defRPr sz="1200"/>
            </a:lvl1pPr>
          </a:lstStyle>
          <a:p>
            <a:fld id="{F1B22EE3-B7DD-46E1-ADA2-6B901D8BF0F6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3" tIns="45691" rIns="91383" bIns="456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1383" tIns="45691" rIns="91383" bIns="456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428588"/>
            <a:ext cx="2945659" cy="498055"/>
          </a:xfrm>
          <a:prstGeom prst="rect">
            <a:avLst/>
          </a:prstGeom>
        </p:spPr>
        <p:txBody>
          <a:bodyPr vert="horz" lIns="91383" tIns="45691" rIns="91383" bIns="4569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7" y="9428588"/>
            <a:ext cx="2945659" cy="498055"/>
          </a:xfrm>
          <a:prstGeom prst="rect">
            <a:avLst/>
          </a:prstGeom>
        </p:spPr>
        <p:txBody>
          <a:bodyPr vert="horz" lIns="91383" tIns="45691" rIns="91383" bIns="45691" rtlCol="0" anchor="b"/>
          <a:lstStyle>
            <a:lvl1pPr algn="r">
              <a:defRPr sz="1200"/>
            </a:lvl1pPr>
          </a:lstStyle>
          <a:p>
            <a:fld id="{9360EF11-6E29-45D7-A42D-8AE7AF47E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008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FFB7784-2BF1-4EAC-9223-B458392E00B5}" type="datetime1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23E7-E2F5-4AEC-B6B5-2F805007FD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211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9EE526D-D990-4E03-AE32-C1A9977DFECE}" type="datetime1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23E7-E2F5-4AEC-B6B5-2F805007FD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941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09973D2-76D5-41C3-AA95-E5E90F665DC7}" type="datetime1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23E7-E2F5-4AEC-B6B5-2F805007FD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80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C647DAF-87DC-4185-B845-268BE94523F9}" type="datetime1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23E7-E2F5-4AEC-B6B5-2F805007FD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86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C154066-B787-4FB5-9C18-C105E2C69A2F}" type="datetime1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23E7-E2F5-4AEC-B6B5-2F805007FD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817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B9B84F2-623E-4778-AF9C-D5683914C42C}" type="datetime1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23E7-E2F5-4AEC-B6B5-2F805007FD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90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6DBE7F8-BD36-4FD8-BCC4-38AD685EB5AC}" type="datetime1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23E7-E2F5-4AEC-B6B5-2F805007FD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844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272F9448-9C07-4F26-81DB-13787E36CDFD}" type="datetime1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23E7-E2F5-4AEC-B6B5-2F805007FD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00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E64D48-6D31-4C2B-B44E-1E590B82A7B7}" type="datetime1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23E7-E2F5-4AEC-B6B5-2F805007FD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462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89D2040-91DE-4C64-B6DE-72773E1EC4BA}" type="datetime1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23E7-E2F5-4AEC-B6B5-2F805007FD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71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0E897C2A-0BA7-4ACC-A99B-CE9C10C014C1}" type="datetime1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423E7-E2F5-4AEC-B6B5-2F805007FD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03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1260" y="219110"/>
            <a:ext cx="330540" cy="230832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-OTF UD新ゴ Pro M" panose="020B0500000000000000" pitchFamily="34" charset="-128"/>
                <a:ea typeface="A-OTF UD新ゴ Pro M" panose="020B0500000000000000" pitchFamily="34" charset="-128"/>
              </a:defRPr>
            </a:lvl1pPr>
          </a:lstStyle>
          <a:p>
            <a:fld id="{663423E7-E2F5-4AEC-B6B5-2F805007FDB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24B56D73-7D8B-43B1-B6B3-3F702F71E178}"/>
              </a:ext>
            </a:extLst>
          </p:cNvPr>
          <p:cNvCxnSpPr>
            <a:cxnSpLocks/>
          </p:cNvCxnSpPr>
          <p:nvPr userDrawn="1"/>
        </p:nvCxnSpPr>
        <p:spPr>
          <a:xfrm>
            <a:off x="188260" y="441048"/>
            <a:ext cx="66697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89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684155A-21A8-48B0-86AB-78186FB78BF2}"/>
              </a:ext>
            </a:extLst>
          </p:cNvPr>
          <p:cNvSpPr txBox="1"/>
          <p:nvPr/>
        </p:nvSpPr>
        <p:spPr>
          <a:xfrm>
            <a:off x="188260" y="109816"/>
            <a:ext cx="2327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A-OTF UD新ゴ Pro M" panose="020B0500000000000000" pitchFamily="34" charset="-128"/>
                <a:ea typeface="A-OTF UD新ゴ Pro M" panose="020B0500000000000000" pitchFamily="34" charset="-128"/>
              </a:rPr>
              <a:t>追記　出展申込書 ①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7B1FDF7-C12A-4138-A80D-1E7068C6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3171" y="219110"/>
            <a:ext cx="426720" cy="230832"/>
          </a:xfrm>
        </p:spPr>
        <p:txBody>
          <a:bodyPr/>
          <a:lstStyle/>
          <a:p>
            <a:r>
              <a:rPr kumimoji="1" lang="en-US" altLang="ja-JP" dirty="0"/>
              <a:t>29-1</a:t>
            </a:r>
            <a:endParaRPr kumimoji="1" lang="ja-JP" altLang="en-US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ADF0D103-1D59-4CBB-9B42-226FF6662BD6}"/>
              </a:ext>
            </a:extLst>
          </p:cNvPr>
          <p:cNvGraphicFramePr>
            <a:graphicFrameLocks noGrp="1"/>
          </p:cNvGraphicFramePr>
          <p:nvPr/>
        </p:nvGraphicFramePr>
        <p:xfrm>
          <a:off x="340995" y="3129090"/>
          <a:ext cx="6367781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760">
                  <a:extLst>
                    <a:ext uri="{9D8B030D-6E8A-4147-A177-3AD203B41FA5}">
                      <a16:colId xmlns:a16="http://schemas.microsoft.com/office/drawing/2014/main" val="2543251354"/>
                    </a:ext>
                  </a:extLst>
                </a:gridCol>
                <a:gridCol w="2436495">
                  <a:extLst>
                    <a:ext uri="{9D8B030D-6E8A-4147-A177-3AD203B41FA5}">
                      <a16:colId xmlns:a16="http://schemas.microsoft.com/office/drawing/2014/main" val="2263179095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3687348748"/>
                    </a:ext>
                  </a:extLst>
                </a:gridCol>
                <a:gridCol w="2003426">
                  <a:extLst>
                    <a:ext uri="{9D8B030D-6E8A-4147-A177-3AD203B41FA5}">
                      <a16:colId xmlns:a16="http://schemas.microsoft.com/office/drawing/2014/main" val="34804705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社名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521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住所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58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部署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担当者名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97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TEL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メール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アドレス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567764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68EBE06-4F56-4B96-85C3-298619496655}"/>
              </a:ext>
            </a:extLst>
          </p:cNvPr>
          <p:cNvSpPr txBox="1"/>
          <p:nvPr/>
        </p:nvSpPr>
        <p:spPr>
          <a:xfrm>
            <a:off x="101599" y="2867055"/>
            <a:ext cx="1877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ＭＳ Ｐゴシック" panose="020B0600070205080204" pitchFamily="50" charset="-128"/>
                <a:ea typeface="A-OTF UD新ゴ Pro M" panose="020B0500000000000000"/>
              </a:rPr>
              <a:t>２　請求先が異なる場合</a:t>
            </a:r>
          </a:p>
        </p:txBody>
      </p:sp>
      <p:graphicFrame>
        <p:nvGraphicFramePr>
          <p:cNvPr id="13" name="表 7">
            <a:extLst>
              <a:ext uri="{FF2B5EF4-FFF2-40B4-BE49-F238E27FC236}">
                <a16:creationId xmlns:a16="http://schemas.microsoft.com/office/drawing/2014/main" id="{8BEBD793-A929-466D-AC50-98A99EED4426}"/>
              </a:ext>
            </a:extLst>
          </p:cNvPr>
          <p:cNvGraphicFramePr>
            <a:graphicFrameLocks noGrp="1"/>
          </p:cNvGraphicFramePr>
          <p:nvPr/>
        </p:nvGraphicFramePr>
        <p:xfrm>
          <a:off x="3785872" y="581876"/>
          <a:ext cx="2921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700">
                  <a:extLst>
                    <a:ext uri="{9D8B030D-6E8A-4147-A177-3AD203B41FA5}">
                      <a16:colId xmlns:a16="http://schemas.microsoft.com/office/drawing/2014/main" val="1346885655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15060132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提出期限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5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10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日（火）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331648"/>
                  </a:ext>
                </a:extLst>
              </a:tr>
            </a:tbl>
          </a:graphicData>
        </a:graphic>
      </p:graphicFrame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8FF31ABD-A2E8-4968-A074-B6DC3B7D06D3}"/>
              </a:ext>
            </a:extLst>
          </p:cNvPr>
          <p:cNvGraphicFramePr>
            <a:graphicFrameLocks noGrp="1"/>
          </p:cNvGraphicFramePr>
          <p:nvPr/>
        </p:nvGraphicFramePr>
        <p:xfrm>
          <a:off x="344170" y="8883148"/>
          <a:ext cx="6378911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486">
                  <a:extLst>
                    <a:ext uri="{9D8B030D-6E8A-4147-A177-3AD203B41FA5}">
                      <a16:colId xmlns:a16="http://schemas.microsoft.com/office/drawing/2014/main" val="1346885655"/>
                    </a:ext>
                  </a:extLst>
                </a:gridCol>
                <a:gridCol w="5247425">
                  <a:extLst>
                    <a:ext uri="{9D8B030D-6E8A-4147-A177-3AD203B41FA5}">
                      <a16:colId xmlns:a16="http://schemas.microsoft.com/office/drawing/2014/main" val="15060132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提出方法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期日までに電子メールまたは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FAX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にてお送りください。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kumimoji="1" lang="zh-TW" altLang="en-US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一般社団法人林業機械化協会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担当：和佐、寺澤</a:t>
                      </a:r>
                    </a:p>
                    <a:p>
                      <a:pPr algn="l">
                        <a:spcBef>
                          <a:spcPts val="0"/>
                        </a:spcBef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FAX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03-5840-6218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　電子メール：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tenji@rinkikyo.or.jp</a:t>
                      </a:r>
                      <a:endParaRPr kumimoji="1" lang="en-US" altLang="ja-JP" sz="2000" b="0" dirty="0">
                        <a:solidFill>
                          <a:schemeClr val="tx1"/>
                        </a:solidFill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331648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F612BB7E-B0CE-4689-94D8-B123B085A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63" y="4701830"/>
            <a:ext cx="618630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ja-JP" altLang="en-US" sz="1200" dirty="0">
                <a:solidFill>
                  <a:srgbClr val="000000"/>
                </a:solidFill>
                <a:latin typeface="A-OTF UD新ゴ Pro M" panose="020B0500000000000000" pitchFamily="34" charset="-128"/>
                <a:ea typeface="A-OTF UD新ゴ Pro M" panose="020B0500000000000000" pitchFamily="34" charset="-128"/>
                <a:cs typeface="ＭＳ 明朝" panose="02020609040205080304" pitchFamily="17" charset="-128"/>
              </a:rPr>
              <a:t>３</a:t>
            </a: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-OTF UD新ゴ Pro M" panose="020B0500000000000000" pitchFamily="34" charset="-128"/>
                <a:ea typeface="A-OTF UD新ゴ Pro M" panose="020B0500000000000000" pitchFamily="34" charset="-128"/>
                <a:cs typeface="ＭＳ 明朝" panose="02020609040205080304" pitchFamily="17" charset="-128"/>
              </a:rPr>
              <a:t>　出展内容</a:t>
            </a:r>
            <a:r>
              <a:rPr lang="ja-JP" altLang="en-US" sz="1200" dirty="0">
                <a:solidFill>
                  <a:srgbClr val="000000"/>
                </a:solidFill>
                <a:latin typeface="A-OTF UD新ゴ Pro M" panose="020B0500000000000000" pitchFamily="34" charset="-128"/>
                <a:ea typeface="A-OTF UD新ゴ Pro M" panose="020B0500000000000000" pitchFamily="34" charset="-128"/>
                <a:cs typeface="ＭＳ 明朝" panose="02020609040205080304" pitchFamily="17" charset="-128"/>
              </a:rPr>
              <a:t>（該当する項目に〇を記入するとともに、必要に応じて数字等を記入）</a:t>
            </a:r>
          </a:p>
        </p:txBody>
      </p: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7B929106-6011-4963-B1DE-6F5DB2B57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834045"/>
              </p:ext>
            </p:extLst>
          </p:nvPr>
        </p:nvGraphicFramePr>
        <p:xfrm>
          <a:off x="340995" y="4964504"/>
          <a:ext cx="6382086" cy="3865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1086">
                  <a:extLst>
                    <a:ext uri="{9D8B030D-6E8A-4147-A177-3AD203B41FA5}">
                      <a16:colId xmlns:a16="http://schemas.microsoft.com/office/drawing/2014/main" val="538338101"/>
                    </a:ext>
                  </a:extLst>
                </a:gridCol>
                <a:gridCol w="3381375">
                  <a:extLst>
                    <a:ext uri="{9D8B030D-6E8A-4147-A177-3AD203B41FA5}">
                      <a16:colId xmlns:a16="http://schemas.microsoft.com/office/drawing/2014/main" val="2328965506"/>
                    </a:ext>
                  </a:extLst>
                </a:gridCol>
                <a:gridCol w="2079625">
                  <a:extLst>
                    <a:ext uri="{9D8B030D-6E8A-4147-A177-3AD203B41FA5}">
                      <a16:colId xmlns:a16="http://schemas.microsoft.com/office/drawing/2014/main" val="2902487589"/>
                    </a:ext>
                  </a:extLst>
                </a:gridCol>
              </a:tblGrid>
              <a:tr h="1326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該当する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項目に〇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区画規模等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希望するテント数</a:t>
                      </a: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  <a:cs typeface="ＭＳ 明朝" panose="02020609040205080304" pitchFamily="17" charset="-128"/>
                      </a:endParaRPr>
                    </a:p>
                    <a:p>
                      <a:pPr algn="ctr"/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及び希望順位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362864"/>
                  </a:ext>
                </a:extLst>
              </a:tr>
              <a:tr h="125587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①小規模（</a:t>
                      </a: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1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テント 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5.4</a:t>
                      </a:r>
                      <a:r>
                        <a:rPr lang="ja-JP" altLang="ja-JP" sz="1200" kern="100" dirty="0">
                          <a:solidFill>
                            <a:srgbClr val="000000"/>
                          </a:solidFill>
                          <a:effectLst/>
                          <a:ea typeface="A-OTF UD新ゴ Pro M" panose="020B0500000000000000"/>
                        </a:rPr>
                        <a:t>ｍ×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3.6</a:t>
                      </a:r>
                      <a:r>
                        <a:rPr lang="ja-JP" altLang="ja-JP" sz="1200" kern="100" dirty="0">
                          <a:solidFill>
                            <a:srgbClr val="000000"/>
                          </a:solidFill>
                          <a:effectLst/>
                          <a:ea typeface="A-OTF UD新ゴ Pro M" panose="020B0500000000000000"/>
                        </a:rPr>
                        <a:t>ｍ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）を希望</a:t>
                      </a: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  <a:cs typeface="ＭＳ 明朝" panose="02020609040205080304" pitchFamily="17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テント数　　　　　張</a:t>
                      </a:r>
                      <a:endParaRPr kumimoji="0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展示スペース利用</a:t>
                      </a:r>
                      <a:r>
                        <a:rPr kumimoji="0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　</a:t>
                      </a:r>
                      <a:r>
                        <a:rPr kumimoji="0" lang="ja-JP" alt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有</a:t>
                      </a:r>
                      <a:r>
                        <a:rPr kumimoji="0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　</a:t>
                      </a:r>
                      <a:r>
                        <a:rPr kumimoji="0" lang="ja-JP" altLang="en-US" sz="1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無</a:t>
                      </a:r>
                      <a:endParaRPr kumimoji="0" lang="en-US" altLang="ja-JP" sz="12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626214"/>
                  </a:ext>
                </a:extLst>
              </a:tr>
              <a:tr h="144760">
                <a:tc rowSpan="3">
                  <a:txBody>
                    <a:bodyPr/>
                    <a:lstStyle/>
                    <a:p>
                      <a:endParaRPr kumimoji="1" lang="ja-JP" altLang="en-US" sz="1200" dirty="0"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➁中規模（縦</a:t>
                      </a: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10m×20m=200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㎡）を希望</a:t>
                      </a: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  <a:cs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大中規模の内</a:t>
                      </a:r>
                      <a:endParaRPr kumimoji="0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　第</a:t>
                      </a:r>
                      <a:r>
                        <a:rPr kumimoji="0" lang="en-US" altLang="ja-JP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1</a:t>
                      </a:r>
                      <a:r>
                        <a:rPr kumimoji="0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希望　　　　　</a:t>
                      </a:r>
                      <a:r>
                        <a:rPr kumimoji="0" lang="en-US" altLang="ja-JP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.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　　　　　　</a:t>
                      </a:r>
                      <a:r>
                        <a:rPr kumimoji="0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　　　　　　</a:t>
                      </a:r>
                      <a:endParaRPr kumimoji="0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　第</a:t>
                      </a:r>
                      <a:r>
                        <a:rPr kumimoji="0" lang="en-US" altLang="ja-JP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2</a:t>
                      </a:r>
                      <a:r>
                        <a:rPr kumimoji="0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希望　　　　　</a:t>
                      </a:r>
                      <a:r>
                        <a:rPr kumimoji="0" lang="en-US" altLang="ja-JP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.</a:t>
                      </a:r>
                      <a:r>
                        <a:rPr kumimoji="0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　　　　</a:t>
                      </a:r>
                      <a:endParaRPr kumimoji="0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　第</a:t>
                      </a:r>
                      <a:r>
                        <a:rPr kumimoji="0" lang="en-US" altLang="ja-JP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3</a:t>
                      </a:r>
                      <a:r>
                        <a:rPr kumimoji="0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希望　　　　　</a:t>
                      </a:r>
                      <a:r>
                        <a:rPr kumimoji="0" lang="en-US" altLang="ja-JP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.</a:t>
                      </a:r>
                      <a:r>
                        <a:rPr kumimoji="0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　　　　　　　</a:t>
                      </a:r>
                      <a:endParaRPr kumimoji="0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85442"/>
                  </a:ext>
                </a:extLst>
              </a:tr>
              <a:tr h="265923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③大規模（縦</a:t>
                      </a: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20m×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横</a:t>
                      </a: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25m=500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㎡）を希望</a:t>
                      </a:r>
                      <a:endParaRPr kumimoji="0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00293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④大規模（縦</a:t>
                      </a: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25m×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横</a:t>
                      </a: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30m=750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ＭＳ 明朝" panose="02020609040205080304" pitchFamily="17" charset="-128"/>
                        </a:rPr>
                        <a:t>㎡）を希望</a:t>
                      </a:r>
                      <a:endParaRPr kumimoji="1" lang="ja-JP" altLang="en-US" sz="1200" dirty="0"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780146"/>
                  </a:ext>
                </a:extLst>
              </a:tr>
              <a:tr h="51319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⑤車両系生産実演区域を希望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第</a:t>
                      </a:r>
                      <a:r>
                        <a:rPr kumimoji="1" lang="en-US" altLang="ja-JP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1</a:t>
                      </a:r>
                      <a:r>
                        <a:rPr kumimoji="1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希望　　　　　区</a:t>
                      </a:r>
                      <a:endParaRPr kumimoji="1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第</a:t>
                      </a:r>
                      <a:r>
                        <a:rPr kumimoji="1" lang="en-US" altLang="ja-JP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2</a:t>
                      </a:r>
                      <a:r>
                        <a:rPr kumimoji="1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希望　　　　　区</a:t>
                      </a:r>
                      <a:endParaRPr kumimoji="1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第</a:t>
                      </a:r>
                      <a:r>
                        <a:rPr kumimoji="1" lang="en-US" altLang="ja-JP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3</a:t>
                      </a:r>
                      <a:r>
                        <a:rPr kumimoji="1" lang="ja-JP" altLang="en-US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希望　　　　　区</a:t>
                      </a:r>
                      <a:endParaRPr kumimoji="0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319409"/>
                  </a:ext>
                </a:extLst>
              </a:tr>
              <a:tr h="51319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⑥架線系生産実演区域を希望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+mn-cs"/>
                        </a:rPr>
                        <a:t>第</a:t>
                      </a:r>
                      <a:r>
                        <a:rPr kumimoji="1" lang="en-US" altLang="ja-JP" sz="12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+mn-cs"/>
                        </a:rPr>
                        <a:t>1</a:t>
                      </a:r>
                      <a:r>
                        <a:rPr kumimoji="1" lang="ja-JP" altLang="en-US" sz="12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+mn-cs"/>
                        </a:rPr>
                        <a:t>希望　　　　　区</a:t>
                      </a:r>
                      <a:endParaRPr kumimoji="1" lang="en-US" altLang="ja-JP" sz="12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+mn-cs"/>
                        </a:rPr>
                        <a:t>第</a:t>
                      </a:r>
                      <a:r>
                        <a:rPr kumimoji="1" lang="en-US" altLang="ja-JP" sz="12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+mn-cs"/>
                        </a:rPr>
                        <a:t>2</a:t>
                      </a:r>
                      <a:r>
                        <a:rPr kumimoji="1" lang="ja-JP" altLang="en-US" sz="12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  <a:cs typeface="+mn-cs"/>
                        </a:rPr>
                        <a:t>希望　　　　　区</a:t>
                      </a:r>
                      <a:endParaRPr kumimoji="1" lang="en-US" altLang="ja-JP" sz="12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49992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⑦</a:t>
                      </a:r>
                      <a:r>
                        <a:rPr kumimoji="1" lang="en-US" altLang="ja-JP" sz="1200" dirty="0"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ICT</a:t>
                      </a:r>
                      <a:r>
                        <a:rPr kumimoji="1" lang="ja-JP" altLang="en-US" sz="1200" dirty="0"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小型林業機械実演区域を希望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51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⑧造林等実演区域を希望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432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A-OTF UD新ゴ Pro M" panose="020B0500000000000000" pitchFamily="34" charset="-128"/>
                          <a:ea typeface="A-OTF UD新ゴ Pro M" panose="020B0500000000000000" pitchFamily="34" charset="-128"/>
                        </a:rPr>
                        <a:t>⑨ドローン飛行場の使用を希望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12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-OTF UD新ゴ Pro M" panose="020B0500000000000000" pitchFamily="34" charset="-128"/>
                        <a:ea typeface="A-OTF UD新ゴ Pro M" panose="020B05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895364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656FD780-B14B-4A19-8426-DAED469F3993}"/>
              </a:ext>
            </a:extLst>
          </p:cNvPr>
          <p:cNvGraphicFramePr>
            <a:graphicFrameLocks noGrp="1"/>
          </p:cNvGraphicFramePr>
          <p:nvPr/>
        </p:nvGraphicFramePr>
        <p:xfrm>
          <a:off x="341946" y="1084650"/>
          <a:ext cx="6365877" cy="1780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760">
                  <a:extLst>
                    <a:ext uri="{9D8B030D-6E8A-4147-A177-3AD203B41FA5}">
                      <a16:colId xmlns:a16="http://schemas.microsoft.com/office/drawing/2014/main" val="2543251354"/>
                    </a:ext>
                  </a:extLst>
                </a:gridCol>
                <a:gridCol w="910124">
                  <a:extLst>
                    <a:ext uri="{9D8B030D-6E8A-4147-A177-3AD203B41FA5}">
                      <a16:colId xmlns:a16="http://schemas.microsoft.com/office/drawing/2014/main" val="2263179095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4271937695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1071034422"/>
                    </a:ext>
                  </a:extLst>
                </a:gridCol>
                <a:gridCol w="820570">
                  <a:extLst>
                    <a:ext uri="{9D8B030D-6E8A-4147-A177-3AD203B41FA5}">
                      <a16:colId xmlns:a16="http://schemas.microsoft.com/office/drawing/2014/main" val="3687348748"/>
                    </a:ext>
                  </a:extLst>
                </a:gridCol>
                <a:gridCol w="1992948">
                  <a:extLst>
                    <a:ext uri="{9D8B030D-6E8A-4147-A177-3AD203B41FA5}">
                      <a16:colId xmlns:a16="http://schemas.microsoft.com/office/drawing/2014/main" val="34804705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受付番号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（ブース）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出展社名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174573"/>
                  </a:ext>
                </a:extLst>
              </a:tr>
              <a:tr h="41811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住所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〒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58440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部署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担当者名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974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電話番号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(FAX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番号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メール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A-OTF UD新ゴ Pro M" panose="020B0500000000000000"/>
                        </a:rPr>
                        <a:t>アドレス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A-OTF UD新ゴ Pro M" panose="020B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567764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EFA9FC3-0E49-4D9A-8F3B-8FE7403CDDDC}"/>
              </a:ext>
            </a:extLst>
          </p:cNvPr>
          <p:cNvSpPr txBox="1"/>
          <p:nvPr/>
        </p:nvSpPr>
        <p:spPr>
          <a:xfrm>
            <a:off x="101599" y="796119"/>
            <a:ext cx="1365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Ｐゴシック" panose="020B0600070205080204" pitchFamily="50" charset="-128"/>
                <a:ea typeface="A-OTF UD新ゴ Pro M" panose="020B0500000000000000"/>
              </a:rPr>
              <a:t>１　出展社情報</a:t>
            </a:r>
          </a:p>
        </p:txBody>
      </p:sp>
    </p:spTree>
    <p:extLst>
      <p:ext uri="{BB962C8B-B14F-4D97-AF65-F5344CB8AC3E}">
        <p14:creationId xmlns:p14="http://schemas.microsoft.com/office/powerpoint/2010/main" val="2323106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25888</TotalTime>
  <Words>255</Words>
  <Application>Microsoft Office PowerPoint</Application>
  <PresentationFormat>A4 210 x 297 mm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A-OTF UD新ゴ Pro M</vt:lpstr>
      <vt:lpstr>ＭＳ Ｐゴシック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maeda nobutaka</dc:creator>
  <cp:lastModifiedBy>和佐 英仁</cp:lastModifiedBy>
  <cp:revision>544</cp:revision>
  <cp:lastPrinted>2022-04-15T04:16:45Z</cp:lastPrinted>
  <dcterms:created xsi:type="dcterms:W3CDTF">2019-12-31T02:31:38Z</dcterms:created>
  <dcterms:modified xsi:type="dcterms:W3CDTF">2022-04-15T04:20:53Z</dcterms:modified>
</cp:coreProperties>
</file>