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5"/>
  </p:notesMasterIdLst>
  <p:sldIdLst>
    <p:sldId id="256" r:id="rId2"/>
    <p:sldId id="327" r:id="rId3"/>
    <p:sldId id="282" r:id="rId4"/>
    <p:sldId id="338" r:id="rId5"/>
    <p:sldId id="306" r:id="rId6"/>
    <p:sldId id="334" r:id="rId7"/>
    <p:sldId id="328" r:id="rId8"/>
    <p:sldId id="337" r:id="rId9"/>
    <p:sldId id="283" r:id="rId10"/>
    <p:sldId id="294" r:id="rId11"/>
    <p:sldId id="336" r:id="rId12"/>
    <p:sldId id="321" r:id="rId13"/>
    <p:sldId id="326" r:id="rId14"/>
  </p:sldIdLst>
  <p:sldSz cx="9906000" cy="6858000" type="A4"/>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複数様式の１枚目" id="{220FB4D2-E166-4422-9535-1BD3BC6EEC5B}">
          <p14:sldIdLst/>
        </p14:section>
        <p14:section name="複数形式の２枚目以降" id="{6D8E8711-F8C9-4CF7-9793-5336E4865527}">
          <p14:sldIdLst/>
        </p14:section>
        <p14:section name="単独様式" id="{F12574A2-27D0-4326-B143-53BB9BC93C67}">
          <p14:sldIdLst>
            <p14:sldId id="256"/>
            <p14:sldId id="327"/>
            <p14:sldId id="282"/>
            <p14:sldId id="338"/>
            <p14:sldId id="306"/>
            <p14:sldId id="334"/>
            <p14:sldId id="328"/>
            <p14:sldId id="337"/>
            <p14:sldId id="283"/>
            <p14:sldId id="294"/>
            <p14:sldId id="336"/>
            <p14:sldId id="321"/>
            <p14:sldId id="32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渡邊　恭平" initials="渡邊　恭平" lastIdx="3" clrIdx="0">
    <p:extLst>
      <p:ext uri="{19B8F6BF-5375-455C-9EA6-DF929625EA0E}">
        <p15:presenceInfo xmlns:p15="http://schemas.microsoft.com/office/powerpoint/2012/main" userId="S::kyohei_watanabe850@maff.go.jp::2fbb89e3-c7f9-4e3c-8102-2facb2eb29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9C249C"/>
    <a:srgbClr val="5B9BD5"/>
    <a:srgbClr val="00CC66"/>
    <a:srgbClr val="76923C"/>
    <a:srgbClr val="C3D6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80" d="100"/>
          <a:sy n="80" d="100"/>
        </p:scale>
        <p:origin x="534" y="-3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5448" cy="497838"/>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643" y="1"/>
            <a:ext cx="2945448" cy="497838"/>
          </a:xfrm>
          <a:prstGeom prst="rect">
            <a:avLst/>
          </a:prstGeom>
        </p:spPr>
        <p:txBody>
          <a:bodyPr vert="horz" lIns="91312" tIns="45656" rIns="91312" bIns="45656" rtlCol="0"/>
          <a:lstStyle>
            <a:lvl1pPr algn="r">
              <a:defRPr sz="1200"/>
            </a:lvl1pPr>
          </a:lstStyle>
          <a:p>
            <a:fld id="{B5A02636-1EC5-4018-A786-F233E7DF8351}" type="datetimeFigureOut">
              <a:rPr kumimoji="1" lang="ja-JP" altLang="en-US" smtClean="0"/>
              <a:t>2022/8/19</a:t>
            </a:fld>
            <a:endParaRPr kumimoji="1" lang="ja-JP" altLang="en-US"/>
          </a:p>
        </p:txBody>
      </p:sp>
      <p:sp>
        <p:nvSpPr>
          <p:cNvPr id="4" name="スライド イメージ プレースホルダー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312" tIns="45656" rIns="91312" bIns="45656" rtlCol="0" anchor="ctr"/>
          <a:lstStyle/>
          <a:p>
            <a:endParaRPr lang="ja-JP" altLang="en-US"/>
          </a:p>
        </p:txBody>
      </p:sp>
      <p:sp>
        <p:nvSpPr>
          <p:cNvPr id="5" name="ノート プレースホルダー 4"/>
          <p:cNvSpPr>
            <a:spLocks noGrp="1"/>
          </p:cNvSpPr>
          <p:nvPr>
            <p:ph type="body" sz="quarter" idx="3"/>
          </p:nvPr>
        </p:nvSpPr>
        <p:spPr>
          <a:xfrm>
            <a:off x="680085" y="4777027"/>
            <a:ext cx="5437506" cy="3908187"/>
          </a:xfrm>
          <a:prstGeom prst="rect">
            <a:avLst/>
          </a:prstGeom>
        </p:spPr>
        <p:txBody>
          <a:bodyPr vert="horz" lIns="91312" tIns="45656" rIns="91312" bIns="4565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800"/>
            <a:ext cx="2945448" cy="497838"/>
          </a:xfrm>
          <a:prstGeom prst="rect">
            <a:avLst/>
          </a:prstGeom>
        </p:spPr>
        <p:txBody>
          <a:bodyPr vert="horz" lIns="91312" tIns="45656" rIns="91312" bIns="4565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643" y="9428800"/>
            <a:ext cx="2945448" cy="497838"/>
          </a:xfrm>
          <a:prstGeom prst="rect">
            <a:avLst/>
          </a:prstGeom>
        </p:spPr>
        <p:txBody>
          <a:bodyPr vert="horz" lIns="91312" tIns="45656" rIns="91312" bIns="45656" rtlCol="0" anchor="b"/>
          <a:lstStyle>
            <a:lvl1pPr algn="r">
              <a:defRPr sz="1200"/>
            </a:lvl1pPr>
          </a:lstStyle>
          <a:p>
            <a:fld id="{86DE2F92-23C4-48C4-8D9F-3413819DBAE8}" type="slidenum">
              <a:rPr kumimoji="1" lang="ja-JP" altLang="en-US" smtClean="0"/>
              <a:t>‹#›</a:t>
            </a:fld>
            <a:endParaRPr kumimoji="1" lang="ja-JP" altLang="en-US"/>
          </a:p>
        </p:txBody>
      </p:sp>
    </p:spTree>
    <p:extLst>
      <p:ext uri="{BB962C8B-B14F-4D97-AF65-F5344CB8AC3E}">
        <p14:creationId xmlns:p14="http://schemas.microsoft.com/office/powerpoint/2010/main" val="37393152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cxnSp>
        <p:nvCxnSpPr>
          <p:cNvPr id="9" name="直線コネクタ 8">
            <a:extLst>
              <a:ext uri="{FF2B5EF4-FFF2-40B4-BE49-F238E27FC236}">
                <a16:creationId xmlns:a16="http://schemas.microsoft.com/office/drawing/2014/main" id="{9118CEB4-D36A-4FD6-871A-4326862CCD57}"/>
              </a:ext>
            </a:extLst>
          </p:cNvPr>
          <p:cNvCxnSpPr>
            <a:cxnSpLocks/>
          </p:cNvCxnSpPr>
          <p:nvPr userDrawn="1"/>
        </p:nvCxnSpPr>
        <p:spPr>
          <a:xfrm>
            <a:off x="0" y="677109"/>
            <a:ext cx="9906000" cy="0"/>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52402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2A223F-2C3C-4290-A15A-7009719AF0BB}"/>
              </a:ext>
            </a:extLst>
          </p:cNvPr>
          <p:cNvSpPr>
            <a:spLocks noGrp="1"/>
          </p:cNvSpPr>
          <p:nvPr>
            <p:ph type="ctrTitle"/>
          </p:nvPr>
        </p:nvSpPr>
        <p:spPr>
          <a:xfrm>
            <a:off x="1238250" y="1122363"/>
            <a:ext cx="7429500" cy="2387600"/>
          </a:xfrm>
        </p:spPr>
        <p:txBody>
          <a:bodyPr anchor="b"/>
          <a:lstStyle>
            <a:lvl1pPr algn="ctr">
              <a:defRPr sz="4875"/>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BE41D9E-7578-4FF6-8C67-A1697D0650E8}"/>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CAC79DC-23AC-452C-806D-4C4AAB36DBDD}"/>
              </a:ext>
            </a:extLst>
          </p:cNvPr>
          <p:cNvSpPr>
            <a:spLocks noGrp="1"/>
          </p:cNvSpPr>
          <p:nvPr>
            <p:ph type="dt" sz="half" idx="10"/>
          </p:nvPr>
        </p:nvSpPr>
        <p:spPr/>
        <p:txBody>
          <a:bodyPr/>
          <a:lstStyle/>
          <a:p>
            <a:fld id="{D51BCD0E-DBD9-4130-8497-A2EE97A7010E}" type="datetimeFigureOut">
              <a:rPr kumimoji="1" lang="ja-JP" altLang="en-US" smtClean="0"/>
              <a:t>2022/8/19</a:t>
            </a:fld>
            <a:endParaRPr kumimoji="1" lang="ja-JP" altLang="en-US"/>
          </a:p>
        </p:txBody>
      </p:sp>
      <p:sp>
        <p:nvSpPr>
          <p:cNvPr id="5" name="フッター プレースホルダー 4">
            <a:extLst>
              <a:ext uri="{FF2B5EF4-FFF2-40B4-BE49-F238E27FC236}">
                <a16:creationId xmlns:a16="http://schemas.microsoft.com/office/drawing/2014/main" id="{340F4EE1-62B3-4056-8A0A-149D463D57B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0A8AB0D-A4EF-4B30-95C0-A62C43B61DFE}"/>
              </a:ext>
            </a:extLst>
          </p:cNvPr>
          <p:cNvSpPr>
            <a:spLocks noGrp="1"/>
          </p:cNvSpPr>
          <p:nvPr>
            <p:ph type="sldNum" sz="quarter" idx="12"/>
          </p:nvPr>
        </p:nvSpPr>
        <p:spPr/>
        <p:txBody>
          <a:bodyPr/>
          <a:lstStyle/>
          <a:p>
            <a:fld id="{A88614A5-D4C7-412B-9685-72A14B7B0DD9}" type="slidenum">
              <a:rPr kumimoji="1" lang="ja-JP" altLang="en-US" smtClean="0"/>
              <a:t>‹#›</a:t>
            </a:fld>
            <a:endParaRPr kumimoji="1" lang="ja-JP" altLang="en-US"/>
          </a:p>
        </p:txBody>
      </p:sp>
    </p:spTree>
    <p:extLst>
      <p:ext uri="{BB962C8B-B14F-4D97-AF65-F5344CB8AC3E}">
        <p14:creationId xmlns:p14="http://schemas.microsoft.com/office/powerpoint/2010/main" val="5260097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7023547"/>
      </p:ext>
    </p:ext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tel:03-5840-6217"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image" Target="../media/image6.emf"/><Relationship Id="rId12" Type="http://schemas.openxmlformats.org/officeDocument/2006/relationships/image" Target="../media/image11.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emf"/><Relationship Id="rId5" Type="http://schemas.openxmlformats.org/officeDocument/2006/relationships/image" Target="../media/image4.png"/><Relationship Id="rId10" Type="http://schemas.openxmlformats.org/officeDocument/2006/relationships/image" Target="../media/image9.emf"/><Relationship Id="rId4" Type="http://schemas.openxmlformats.org/officeDocument/2006/relationships/image" Target="../media/image3.svg"/><Relationship Id="rId9" Type="http://schemas.openxmlformats.org/officeDocument/2006/relationships/image" Target="../media/image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3FB060-0174-4C01-9DE0-4478D6353388}"/>
              </a:ext>
            </a:extLst>
          </p:cNvPr>
          <p:cNvSpPr>
            <a:spLocks noGrp="1"/>
          </p:cNvSpPr>
          <p:nvPr>
            <p:ph type="ctrTitle"/>
          </p:nvPr>
        </p:nvSpPr>
        <p:spPr>
          <a:xfrm>
            <a:off x="1238250" y="987605"/>
            <a:ext cx="7429500" cy="2803296"/>
          </a:xfrm>
        </p:spPr>
        <p:txBody>
          <a:bodyPr>
            <a:normAutofit/>
          </a:bodyPr>
          <a:lstStyle/>
          <a:p>
            <a:pPr>
              <a:lnSpc>
                <a:spcPct val="150000"/>
              </a:lnSpc>
            </a:pPr>
            <a:r>
              <a:rPr lang="ja-JP" altLang="en-US" sz="2600" b="1" dirty="0">
                <a:latin typeface="+mn-ea"/>
                <a:ea typeface="+mn-ea"/>
              </a:rPr>
              <a:t>令和４年度</a:t>
            </a:r>
            <a:br>
              <a:rPr lang="en-US" altLang="ja-JP" sz="2600" b="1" dirty="0">
                <a:latin typeface="+mn-ea"/>
                <a:ea typeface="+mn-ea"/>
              </a:rPr>
            </a:br>
            <a:r>
              <a:rPr lang="ja-JP" altLang="en-US" sz="2600" b="1" dirty="0">
                <a:latin typeface="+mn-ea"/>
                <a:ea typeface="+mn-ea"/>
              </a:rPr>
              <a:t>「新しい林業」に向けた林業経営育成対策のうち</a:t>
            </a:r>
            <a:br>
              <a:rPr lang="en-US" altLang="ja-JP" sz="3575" b="1" dirty="0">
                <a:latin typeface="+mn-ea"/>
                <a:ea typeface="+mn-ea"/>
              </a:rPr>
            </a:br>
            <a:r>
              <a:rPr lang="ja-JP" altLang="en-US" sz="4400" b="1" dirty="0">
                <a:latin typeface="+mn-ea"/>
                <a:ea typeface="+mn-ea"/>
              </a:rPr>
              <a:t>経営モデル実証事業</a:t>
            </a:r>
            <a:br>
              <a:rPr lang="en-US" altLang="ja-JP" sz="3575" b="1" dirty="0">
                <a:latin typeface="+mn-ea"/>
                <a:ea typeface="+mn-ea"/>
              </a:rPr>
            </a:br>
            <a:r>
              <a:rPr lang="ja-JP" altLang="en-US" sz="2600" b="1" dirty="0">
                <a:latin typeface="+mn-ea"/>
                <a:ea typeface="+mn-ea"/>
              </a:rPr>
              <a:t>事業説明資料</a:t>
            </a:r>
          </a:p>
        </p:txBody>
      </p:sp>
      <p:sp>
        <p:nvSpPr>
          <p:cNvPr id="3" name="タイトル 1">
            <a:extLst>
              <a:ext uri="{FF2B5EF4-FFF2-40B4-BE49-F238E27FC236}">
                <a16:creationId xmlns:a16="http://schemas.microsoft.com/office/drawing/2014/main" id="{B0653896-DDC7-4C67-83E3-42AD331E55C6}"/>
              </a:ext>
            </a:extLst>
          </p:cNvPr>
          <p:cNvSpPr txBox="1">
            <a:spLocks/>
          </p:cNvSpPr>
          <p:nvPr/>
        </p:nvSpPr>
        <p:spPr>
          <a:xfrm>
            <a:off x="1238250" y="4972050"/>
            <a:ext cx="7429500" cy="1260246"/>
          </a:xfrm>
        </p:spPr>
        <p:txBody>
          <a:bodyPr anchor="b">
            <a:normAutofit/>
          </a:bodyPr>
          <a:lstStyle>
            <a:lvl1pPr algn="ctr" defTabSz="742950" rtl="0" eaLnBrk="1" latinLnBrk="0" hangingPunct="1">
              <a:lnSpc>
                <a:spcPct val="90000"/>
              </a:lnSpc>
              <a:spcBef>
                <a:spcPct val="0"/>
              </a:spcBef>
              <a:buNone/>
              <a:defRPr kumimoji="1" sz="4875" kern="1200">
                <a:solidFill>
                  <a:schemeClr val="tx1"/>
                </a:solidFill>
                <a:latin typeface="+mj-lt"/>
                <a:ea typeface="+mj-ea"/>
                <a:cs typeface="+mj-cs"/>
              </a:defRPr>
            </a:lvl1pPr>
          </a:lstStyle>
          <a:p>
            <a:pPr>
              <a:lnSpc>
                <a:spcPct val="150000"/>
              </a:lnSpc>
            </a:pPr>
            <a:r>
              <a:rPr lang="ja-JP" altLang="en-US" sz="2600" b="1" dirty="0">
                <a:latin typeface="+mn-ea"/>
                <a:ea typeface="+mn-ea"/>
              </a:rPr>
              <a:t>令和４年８月</a:t>
            </a:r>
            <a:endParaRPr lang="en-US" altLang="ja-JP" sz="2600" b="1" dirty="0">
              <a:latin typeface="+mn-ea"/>
              <a:ea typeface="+mn-ea"/>
            </a:endParaRPr>
          </a:p>
          <a:p>
            <a:pPr>
              <a:lnSpc>
                <a:spcPct val="150000"/>
              </a:lnSpc>
            </a:pPr>
            <a:r>
              <a:rPr lang="ja-JP" altLang="en-US" sz="2600" b="1" dirty="0">
                <a:latin typeface="+mn-ea"/>
                <a:ea typeface="+mn-ea"/>
              </a:rPr>
              <a:t>一般社団法人林業機械化協会</a:t>
            </a:r>
          </a:p>
        </p:txBody>
      </p:sp>
    </p:spTree>
    <p:extLst>
      <p:ext uri="{BB962C8B-B14F-4D97-AF65-F5344CB8AC3E}">
        <p14:creationId xmlns:p14="http://schemas.microsoft.com/office/powerpoint/2010/main" val="2943527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9DF1EFDA-E575-4542-AC97-0A48191F30B2}"/>
              </a:ext>
            </a:extLst>
          </p:cNvPr>
          <p:cNvSpPr/>
          <p:nvPr/>
        </p:nvSpPr>
        <p:spPr>
          <a:xfrm>
            <a:off x="219241" y="1117669"/>
            <a:ext cx="9609528" cy="4190571"/>
          </a:xfrm>
          <a:prstGeom prst="roundRect">
            <a:avLst>
              <a:gd name="adj" fmla="val 2431"/>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正方形/長方形 2">
            <a:extLst>
              <a:ext uri="{FF2B5EF4-FFF2-40B4-BE49-F238E27FC236}">
                <a16:creationId xmlns:a16="http://schemas.microsoft.com/office/drawing/2014/main" id="{B10A873A-1B52-46EB-A282-B59B45BF6950}"/>
              </a:ext>
            </a:extLst>
          </p:cNvPr>
          <p:cNvSpPr/>
          <p:nvPr/>
        </p:nvSpPr>
        <p:spPr>
          <a:xfrm>
            <a:off x="745803" y="2172542"/>
            <a:ext cx="7808219" cy="573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400" dirty="0">
              <a:solidFill>
                <a:schemeClr val="tx1"/>
              </a:solidFill>
            </a:endParaRPr>
          </a:p>
        </p:txBody>
      </p:sp>
      <p:sp>
        <p:nvSpPr>
          <p:cNvPr id="83" name="四角形: 角を丸くする 82">
            <a:extLst>
              <a:ext uri="{FF2B5EF4-FFF2-40B4-BE49-F238E27FC236}">
                <a16:creationId xmlns:a16="http://schemas.microsoft.com/office/drawing/2014/main" id="{B0EA8FCF-790D-4EE0-BA6E-3BEAEF9C7A2E}"/>
              </a:ext>
            </a:extLst>
          </p:cNvPr>
          <p:cNvSpPr/>
          <p:nvPr/>
        </p:nvSpPr>
        <p:spPr>
          <a:xfrm>
            <a:off x="4944168" y="5330758"/>
            <a:ext cx="4813037" cy="1477328"/>
          </a:xfrm>
          <a:prstGeom prst="roundRect">
            <a:avLst>
              <a:gd name="adj" fmla="val 7431"/>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C8F7036B-E9C6-4368-8233-BE31CA7E597D}"/>
              </a:ext>
            </a:extLst>
          </p:cNvPr>
          <p:cNvSpPr/>
          <p:nvPr/>
        </p:nvSpPr>
        <p:spPr>
          <a:xfrm>
            <a:off x="140406" y="5317715"/>
            <a:ext cx="4771650" cy="1502716"/>
          </a:xfrm>
          <a:prstGeom prst="roundRect">
            <a:avLst>
              <a:gd name="adj" fmla="val 7431"/>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C55E6843-F0B6-40D4-B145-A5F01252582F}"/>
              </a:ext>
            </a:extLst>
          </p:cNvPr>
          <p:cNvSpPr txBox="1"/>
          <p:nvPr/>
        </p:nvSpPr>
        <p:spPr>
          <a:xfrm>
            <a:off x="135371" y="5349393"/>
            <a:ext cx="4687785" cy="1477328"/>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dirty="0"/>
              <a:t>造林経費</a:t>
            </a:r>
            <a:endParaRPr kumimoji="1" lang="en-US" altLang="ja-JP" dirty="0"/>
          </a:p>
          <a:p>
            <a:r>
              <a:rPr kumimoji="1" lang="ja-JP" altLang="en-US" dirty="0"/>
              <a:t>　 以下のいずれかを選択</a:t>
            </a:r>
            <a:endParaRPr kumimoji="1" lang="en-US" altLang="ja-JP" dirty="0"/>
          </a:p>
          <a:p>
            <a:r>
              <a:rPr kumimoji="1" lang="ja-JP" altLang="en-US" dirty="0"/>
              <a:t>①造林経費の</a:t>
            </a:r>
            <a:r>
              <a:rPr kumimoji="1" lang="en-US" altLang="ja-JP" dirty="0"/>
              <a:t>2/3</a:t>
            </a:r>
            <a:r>
              <a:rPr kumimoji="1" lang="ja-JP" altLang="en-US" dirty="0"/>
              <a:t>相当を支援</a:t>
            </a:r>
            <a:endParaRPr kumimoji="1" lang="en-US" altLang="ja-JP" dirty="0"/>
          </a:p>
          <a:p>
            <a:r>
              <a:rPr kumimoji="1" lang="ja-JP" altLang="en-US" dirty="0"/>
              <a:t>②機械レンタル経費（定額）のみを支援</a:t>
            </a:r>
            <a:endParaRPr kumimoji="1" lang="en-US" altLang="ja-JP" dirty="0"/>
          </a:p>
          <a:p>
            <a:r>
              <a:rPr kumimoji="1" lang="ja-JP" altLang="en-US" dirty="0"/>
              <a:t>（①を選択した場合造林補助の対象外となる）</a:t>
            </a:r>
            <a:endParaRPr kumimoji="1" lang="en-US" altLang="ja-JP" dirty="0"/>
          </a:p>
        </p:txBody>
      </p:sp>
      <p:sp>
        <p:nvSpPr>
          <p:cNvPr id="95" name="テキスト ボックス 94">
            <a:extLst>
              <a:ext uri="{FF2B5EF4-FFF2-40B4-BE49-F238E27FC236}">
                <a16:creationId xmlns:a16="http://schemas.microsoft.com/office/drawing/2014/main" id="{E2766D71-48B1-4A35-81B3-15701B57A930}"/>
              </a:ext>
            </a:extLst>
          </p:cNvPr>
          <p:cNvSpPr txBox="1"/>
          <p:nvPr/>
        </p:nvSpPr>
        <p:spPr>
          <a:xfrm>
            <a:off x="4989845" y="5349393"/>
            <a:ext cx="4767360" cy="1200329"/>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dirty="0"/>
              <a:t>その他実証に必要な経費</a:t>
            </a:r>
            <a:endParaRPr kumimoji="1" lang="en-US" altLang="ja-JP" dirty="0"/>
          </a:p>
          <a:p>
            <a:r>
              <a:rPr kumimoji="1" lang="ja-JP" altLang="en-US" dirty="0"/>
              <a:t>　定額支援（協議会運営費、実証事業の設計・管理、ドローン・地上レーザによる森林調査、実証成果の検証・整理、ソフトライセンス料等）</a:t>
            </a:r>
            <a:endParaRPr kumimoji="1" lang="en-US" altLang="ja-JP" dirty="0">
              <a:solidFill>
                <a:srgbClr val="FF0000"/>
              </a:solidFill>
            </a:endParaRPr>
          </a:p>
        </p:txBody>
      </p:sp>
      <p:sp>
        <p:nvSpPr>
          <p:cNvPr id="21" name="テキスト ボックス 20">
            <a:extLst>
              <a:ext uri="{FF2B5EF4-FFF2-40B4-BE49-F238E27FC236}">
                <a16:creationId xmlns:a16="http://schemas.microsoft.com/office/drawing/2014/main" id="{C87C9647-C77C-418F-830A-9E07290EE7B0}"/>
              </a:ext>
            </a:extLst>
          </p:cNvPr>
          <p:cNvSpPr txBox="1"/>
          <p:nvPr/>
        </p:nvSpPr>
        <p:spPr>
          <a:xfrm>
            <a:off x="213482" y="104775"/>
            <a:ext cx="7635118" cy="523220"/>
          </a:xfrm>
          <a:prstGeom prst="rect">
            <a:avLst/>
          </a:prstGeom>
          <a:noFill/>
        </p:spPr>
        <p:txBody>
          <a:bodyPr wrap="square" rtlCol="0">
            <a:spAutoFit/>
          </a:bodyPr>
          <a:lstStyle/>
          <a:p>
            <a:r>
              <a:rPr kumimoji="1" lang="ja-JP" altLang="en-US" sz="2800" b="1" dirty="0"/>
              <a:t>経費の支払対象となる期間と補助率の考え方</a:t>
            </a:r>
          </a:p>
        </p:txBody>
      </p:sp>
      <p:sp>
        <p:nvSpPr>
          <p:cNvPr id="8" name="テキスト ボックス 7">
            <a:extLst>
              <a:ext uri="{FF2B5EF4-FFF2-40B4-BE49-F238E27FC236}">
                <a16:creationId xmlns:a16="http://schemas.microsoft.com/office/drawing/2014/main" id="{FEFFF55F-8DA7-42DC-9C03-211013B97C33}"/>
              </a:ext>
            </a:extLst>
          </p:cNvPr>
          <p:cNvSpPr txBox="1"/>
          <p:nvPr/>
        </p:nvSpPr>
        <p:spPr>
          <a:xfrm>
            <a:off x="171065" y="1062218"/>
            <a:ext cx="9108737" cy="1200329"/>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dirty="0"/>
              <a:t>主伐経費</a:t>
            </a:r>
            <a:endParaRPr kumimoji="1" lang="en-US" altLang="ja-JP" dirty="0"/>
          </a:p>
          <a:p>
            <a:pPr marL="90488" indent="-90488"/>
            <a:r>
              <a:rPr lang="ja-JP" altLang="en-US" dirty="0"/>
              <a:t>    </a:t>
            </a:r>
            <a:r>
              <a:rPr kumimoji="1" lang="ja-JP" altLang="en-US" dirty="0"/>
              <a:t>現場作業までに一定程度馴染むまでの期間（作業期間の</a:t>
            </a:r>
            <a:r>
              <a:rPr kumimoji="1" lang="en-US" altLang="ja-JP" dirty="0"/>
              <a:t>1/3</a:t>
            </a:r>
            <a:r>
              <a:rPr kumimoji="1" lang="ja-JP" altLang="en-US" dirty="0"/>
              <a:t>）については、</a:t>
            </a:r>
            <a:r>
              <a:rPr lang="en-US" altLang="ja-JP" dirty="0"/>
              <a:t>2/3</a:t>
            </a:r>
            <a:r>
              <a:rPr lang="ja-JP" altLang="en-US" dirty="0"/>
              <a:t>相当を</a:t>
            </a:r>
            <a:r>
              <a:rPr kumimoji="1" lang="ja-JP" altLang="en-US" dirty="0"/>
              <a:t>支援。</a:t>
            </a:r>
            <a:endParaRPr kumimoji="1" lang="en-US" altLang="ja-JP" dirty="0"/>
          </a:p>
          <a:p>
            <a:pPr marL="90488" indent="-90488"/>
            <a:r>
              <a:rPr kumimoji="1" lang="ja-JP" altLang="en-US" dirty="0">
                <a:solidFill>
                  <a:srgbClr val="FF0000"/>
                </a:solidFill>
              </a:rPr>
              <a:t>　</a:t>
            </a:r>
            <a:r>
              <a:rPr kumimoji="1" lang="ja-JP" altLang="en-US" dirty="0"/>
              <a:t>　その期間以降は、新たな技術に係る機械レンタル経費（定額）のみを支援。</a:t>
            </a:r>
            <a:endParaRPr kumimoji="1" lang="en-US" altLang="ja-JP" dirty="0"/>
          </a:p>
          <a:p>
            <a:pPr marL="90488" indent="-90488"/>
            <a:r>
              <a:rPr kumimoji="1" lang="ja-JP" altLang="en-US" dirty="0"/>
              <a:t>　　主伐経費への支援を必要としない場合、機械レンタル経費のみを定額支援。　　　</a:t>
            </a:r>
            <a:endParaRPr kumimoji="1" lang="ja-JP" altLang="en-US" sz="1400" dirty="0"/>
          </a:p>
        </p:txBody>
      </p:sp>
      <p:sp>
        <p:nvSpPr>
          <p:cNvPr id="2" name="テキスト ボックス 1">
            <a:extLst>
              <a:ext uri="{FF2B5EF4-FFF2-40B4-BE49-F238E27FC236}">
                <a16:creationId xmlns:a16="http://schemas.microsoft.com/office/drawing/2014/main" id="{7A4261C1-D7E0-473B-8972-6515987D3D14}"/>
              </a:ext>
            </a:extLst>
          </p:cNvPr>
          <p:cNvSpPr txBox="1"/>
          <p:nvPr/>
        </p:nvSpPr>
        <p:spPr>
          <a:xfrm>
            <a:off x="148236" y="2673963"/>
            <a:ext cx="1596912" cy="307777"/>
          </a:xfrm>
          <a:prstGeom prst="rect">
            <a:avLst/>
          </a:prstGeom>
          <a:noFill/>
        </p:spPr>
        <p:txBody>
          <a:bodyPr wrap="none" rtlCol="0">
            <a:spAutoFit/>
          </a:bodyPr>
          <a:lstStyle/>
          <a:p>
            <a:r>
              <a:rPr kumimoji="1" lang="ja-JP" altLang="en-US" sz="1400" dirty="0"/>
              <a:t>＜負担のイメージ＞</a:t>
            </a:r>
          </a:p>
        </p:txBody>
      </p:sp>
      <p:sp>
        <p:nvSpPr>
          <p:cNvPr id="11" name="テキスト ボックス 10">
            <a:extLst>
              <a:ext uri="{FF2B5EF4-FFF2-40B4-BE49-F238E27FC236}">
                <a16:creationId xmlns:a16="http://schemas.microsoft.com/office/drawing/2014/main" id="{F4BB3B8E-E177-444E-B2BD-BB0219B02A06}"/>
              </a:ext>
            </a:extLst>
          </p:cNvPr>
          <p:cNvSpPr txBox="1"/>
          <p:nvPr/>
        </p:nvSpPr>
        <p:spPr>
          <a:xfrm>
            <a:off x="73727" y="3333246"/>
            <a:ext cx="1796529" cy="461665"/>
          </a:xfrm>
          <a:prstGeom prst="rect">
            <a:avLst/>
          </a:prstGeom>
          <a:noFill/>
        </p:spPr>
        <p:txBody>
          <a:bodyPr wrap="square" rtlCol="0">
            <a:spAutoFit/>
          </a:bodyPr>
          <a:lstStyle/>
          <a:p>
            <a:pPr algn="ctr"/>
            <a:r>
              <a:rPr kumimoji="1" lang="ja-JP" altLang="en-US" sz="1200" dirty="0"/>
              <a:t>複数事業地で同一</a:t>
            </a:r>
            <a:endParaRPr kumimoji="1" lang="en-US" altLang="ja-JP" sz="1200" dirty="0"/>
          </a:p>
          <a:p>
            <a:pPr algn="ctr"/>
            <a:r>
              <a:rPr kumimoji="1" lang="ja-JP" altLang="en-US" sz="1200" dirty="0"/>
              <a:t>技術を検証する場合</a:t>
            </a:r>
          </a:p>
        </p:txBody>
      </p:sp>
      <p:sp>
        <p:nvSpPr>
          <p:cNvPr id="54" name="テキスト ボックス 53">
            <a:extLst>
              <a:ext uri="{FF2B5EF4-FFF2-40B4-BE49-F238E27FC236}">
                <a16:creationId xmlns:a16="http://schemas.microsoft.com/office/drawing/2014/main" id="{FC05810E-D6FB-4D83-A6BF-76A1D343107A}"/>
              </a:ext>
            </a:extLst>
          </p:cNvPr>
          <p:cNvSpPr txBox="1"/>
          <p:nvPr/>
        </p:nvSpPr>
        <p:spPr>
          <a:xfrm>
            <a:off x="2023591" y="3475453"/>
            <a:ext cx="781182" cy="253916"/>
          </a:xfrm>
          <a:prstGeom prst="rect">
            <a:avLst/>
          </a:prstGeom>
          <a:noFill/>
        </p:spPr>
        <p:txBody>
          <a:bodyPr wrap="square" rtlCol="0">
            <a:spAutoFit/>
          </a:bodyPr>
          <a:lstStyle/>
          <a:p>
            <a:r>
              <a:rPr kumimoji="1" lang="ja-JP" altLang="en-US" sz="1050" dirty="0"/>
              <a:t>Ａ事業地</a:t>
            </a:r>
          </a:p>
        </p:txBody>
      </p:sp>
      <p:sp>
        <p:nvSpPr>
          <p:cNvPr id="55" name="テキスト ボックス 54">
            <a:extLst>
              <a:ext uri="{FF2B5EF4-FFF2-40B4-BE49-F238E27FC236}">
                <a16:creationId xmlns:a16="http://schemas.microsoft.com/office/drawing/2014/main" id="{75A9BB23-6376-46BA-AA2A-71D40D065EE5}"/>
              </a:ext>
            </a:extLst>
          </p:cNvPr>
          <p:cNvSpPr txBox="1"/>
          <p:nvPr/>
        </p:nvSpPr>
        <p:spPr>
          <a:xfrm>
            <a:off x="3600789" y="3722890"/>
            <a:ext cx="781182" cy="253916"/>
          </a:xfrm>
          <a:prstGeom prst="rect">
            <a:avLst/>
          </a:prstGeom>
          <a:noFill/>
        </p:spPr>
        <p:txBody>
          <a:bodyPr wrap="square" rtlCol="0">
            <a:spAutoFit/>
          </a:bodyPr>
          <a:lstStyle/>
          <a:p>
            <a:r>
              <a:rPr kumimoji="1" lang="ja-JP" altLang="en-US" sz="1050" dirty="0"/>
              <a:t>Ｂ事業地</a:t>
            </a:r>
          </a:p>
        </p:txBody>
      </p:sp>
      <p:sp>
        <p:nvSpPr>
          <p:cNvPr id="56" name="テキスト ボックス 55">
            <a:extLst>
              <a:ext uri="{FF2B5EF4-FFF2-40B4-BE49-F238E27FC236}">
                <a16:creationId xmlns:a16="http://schemas.microsoft.com/office/drawing/2014/main" id="{00003F7B-4A02-49DA-B552-81EA2A19465A}"/>
              </a:ext>
            </a:extLst>
          </p:cNvPr>
          <p:cNvSpPr txBox="1"/>
          <p:nvPr/>
        </p:nvSpPr>
        <p:spPr>
          <a:xfrm>
            <a:off x="5255455" y="3930286"/>
            <a:ext cx="781182" cy="253916"/>
          </a:xfrm>
          <a:prstGeom prst="rect">
            <a:avLst/>
          </a:prstGeom>
          <a:noFill/>
        </p:spPr>
        <p:txBody>
          <a:bodyPr wrap="square" rtlCol="0">
            <a:spAutoFit/>
          </a:bodyPr>
          <a:lstStyle/>
          <a:p>
            <a:r>
              <a:rPr kumimoji="1" lang="ja-JP" altLang="en-US" sz="1050" dirty="0"/>
              <a:t>Ｃ事業地</a:t>
            </a:r>
          </a:p>
        </p:txBody>
      </p:sp>
      <p:sp>
        <p:nvSpPr>
          <p:cNvPr id="26" name="テキスト ボックス 25">
            <a:extLst>
              <a:ext uri="{FF2B5EF4-FFF2-40B4-BE49-F238E27FC236}">
                <a16:creationId xmlns:a16="http://schemas.microsoft.com/office/drawing/2014/main" id="{0D232869-8723-405F-A617-45D201816B34}"/>
              </a:ext>
            </a:extLst>
          </p:cNvPr>
          <p:cNvSpPr txBox="1"/>
          <p:nvPr/>
        </p:nvSpPr>
        <p:spPr>
          <a:xfrm>
            <a:off x="259896" y="4242520"/>
            <a:ext cx="1461832" cy="461665"/>
          </a:xfrm>
          <a:prstGeom prst="rect">
            <a:avLst/>
          </a:prstGeom>
          <a:noFill/>
        </p:spPr>
        <p:txBody>
          <a:bodyPr wrap="square" rtlCol="0">
            <a:spAutoFit/>
          </a:bodyPr>
          <a:lstStyle/>
          <a:p>
            <a:pPr algn="ctr"/>
            <a:r>
              <a:rPr kumimoji="1" lang="ja-JP" altLang="en-US" sz="1200" dirty="0"/>
              <a:t>同一事業地で複数技術を検証する場合</a:t>
            </a:r>
          </a:p>
        </p:txBody>
      </p:sp>
      <p:sp>
        <p:nvSpPr>
          <p:cNvPr id="31" name="テキスト ボックス 30">
            <a:extLst>
              <a:ext uri="{FF2B5EF4-FFF2-40B4-BE49-F238E27FC236}">
                <a16:creationId xmlns:a16="http://schemas.microsoft.com/office/drawing/2014/main" id="{EEA94576-1A51-47D7-BA7D-080FD087FB9F}"/>
              </a:ext>
            </a:extLst>
          </p:cNvPr>
          <p:cNvSpPr txBox="1"/>
          <p:nvPr/>
        </p:nvSpPr>
        <p:spPr>
          <a:xfrm>
            <a:off x="1979152" y="5012033"/>
            <a:ext cx="781182" cy="253916"/>
          </a:xfrm>
          <a:prstGeom prst="rect">
            <a:avLst/>
          </a:prstGeom>
          <a:noFill/>
        </p:spPr>
        <p:txBody>
          <a:bodyPr wrap="square" rtlCol="0">
            <a:spAutoFit/>
          </a:bodyPr>
          <a:lstStyle/>
          <a:p>
            <a:r>
              <a:rPr kumimoji="1" lang="ja-JP" altLang="en-US" sz="1050" dirty="0"/>
              <a:t>　</a:t>
            </a:r>
            <a:r>
              <a:rPr kumimoji="1" lang="en-US" altLang="ja-JP" sz="1050" dirty="0"/>
              <a:t>A</a:t>
            </a:r>
            <a:r>
              <a:rPr kumimoji="1" lang="ja-JP" altLang="en-US" sz="1050" dirty="0"/>
              <a:t>事業地</a:t>
            </a:r>
          </a:p>
        </p:txBody>
      </p:sp>
      <p:grpSp>
        <p:nvGrpSpPr>
          <p:cNvPr id="94" name="グループ化 93">
            <a:extLst>
              <a:ext uri="{FF2B5EF4-FFF2-40B4-BE49-F238E27FC236}">
                <a16:creationId xmlns:a16="http://schemas.microsoft.com/office/drawing/2014/main" id="{AD1127C1-EF48-46EA-A0BB-B439DAA4567C}"/>
              </a:ext>
            </a:extLst>
          </p:cNvPr>
          <p:cNvGrpSpPr/>
          <p:nvPr/>
        </p:nvGrpSpPr>
        <p:grpSpPr>
          <a:xfrm>
            <a:off x="2760334" y="4983856"/>
            <a:ext cx="4405317" cy="278264"/>
            <a:chOff x="2760334" y="5206962"/>
            <a:chExt cx="4405317" cy="278264"/>
          </a:xfrm>
        </p:grpSpPr>
        <p:cxnSp>
          <p:nvCxnSpPr>
            <p:cNvPr id="27" name="直線矢印コネクタ 26">
              <a:extLst>
                <a:ext uri="{FF2B5EF4-FFF2-40B4-BE49-F238E27FC236}">
                  <a16:creationId xmlns:a16="http://schemas.microsoft.com/office/drawing/2014/main" id="{6FB3A7FF-153B-40C4-9FF4-2D78FD30A901}"/>
                </a:ext>
              </a:extLst>
            </p:cNvPr>
            <p:cNvCxnSpPr>
              <a:cxnSpLocks/>
            </p:cNvCxnSpPr>
            <p:nvPr/>
          </p:nvCxnSpPr>
          <p:spPr>
            <a:xfrm>
              <a:off x="2760334" y="5365154"/>
              <a:ext cx="2016000"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8" name="直線矢印コネクタ 27">
              <a:extLst>
                <a:ext uri="{FF2B5EF4-FFF2-40B4-BE49-F238E27FC236}">
                  <a16:creationId xmlns:a16="http://schemas.microsoft.com/office/drawing/2014/main" id="{9BFAB3B8-6A45-4527-BC93-B3A15D772A5E}"/>
                </a:ext>
              </a:extLst>
            </p:cNvPr>
            <p:cNvCxnSpPr>
              <a:cxnSpLocks/>
            </p:cNvCxnSpPr>
            <p:nvPr/>
          </p:nvCxnSpPr>
          <p:spPr>
            <a:xfrm>
              <a:off x="5149651" y="5367856"/>
              <a:ext cx="2016000"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6" name="直線コネクタ 35">
              <a:extLst>
                <a:ext uri="{FF2B5EF4-FFF2-40B4-BE49-F238E27FC236}">
                  <a16:creationId xmlns:a16="http://schemas.microsoft.com/office/drawing/2014/main" id="{34B793F4-FFBF-4CDC-A654-8562063CD842}"/>
                </a:ext>
              </a:extLst>
            </p:cNvPr>
            <p:cNvCxnSpPr/>
            <p:nvPr/>
          </p:nvCxnSpPr>
          <p:spPr>
            <a:xfrm>
              <a:off x="4992334" y="5206962"/>
              <a:ext cx="0" cy="278264"/>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37" name="グループ化 36">
            <a:extLst>
              <a:ext uri="{FF2B5EF4-FFF2-40B4-BE49-F238E27FC236}">
                <a16:creationId xmlns:a16="http://schemas.microsoft.com/office/drawing/2014/main" id="{AAC3CD90-0C47-4A3B-A24B-AC7F8B05682B}"/>
              </a:ext>
            </a:extLst>
          </p:cNvPr>
          <p:cNvGrpSpPr/>
          <p:nvPr/>
        </p:nvGrpSpPr>
        <p:grpSpPr>
          <a:xfrm>
            <a:off x="213482" y="2734433"/>
            <a:ext cx="6960006" cy="527359"/>
            <a:chOff x="-374993" y="5882398"/>
            <a:chExt cx="6960006" cy="527359"/>
          </a:xfrm>
        </p:grpSpPr>
        <p:cxnSp>
          <p:nvCxnSpPr>
            <p:cNvPr id="43" name="直線矢印コネクタ 42">
              <a:extLst>
                <a:ext uri="{FF2B5EF4-FFF2-40B4-BE49-F238E27FC236}">
                  <a16:creationId xmlns:a16="http://schemas.microsoft.com/office/drawing/2014/main" id="{B128AF2E-09BE-42C7-9102-9D1761052A3D}"/>
                </a:ext>
              </a:extLst>
            </p:cNvPr>
            <p:cNvCxnSpPr>
              <a:cxnSpLocks/>
            </p:cNvCxnSpPr>
            <p:nvPr/>
          </p:nvCxnSpPr>
          <p:spPr>
            <a:xfrm>
              <a:off x="2175154" y="6271725"/>
              <a:ext cx="440985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 name="テキスト ボックス 43">
              <a:extLst>
                <a:ext uri="{FF2B5EF4-FFF2-40B4-BE49-F238E27FC236}">
                  <a16:creationId xmlns:a16="http://schemas.microsoft.com/office/drawing/2014/main" id="{A686D141-A0C7-4261-B150-677BF22C1046}"/>
                </a:ext>
              </a:extLst>
            </p:cNvPr>
            <p:cNvSpPr txBox="1"/>
            <p:nvPr/>
          </p:nvSpPr>
          <p:spPr>
            <a:xfrm>
              <a:off x="-374993" y="6129705"/>
              <a:ext cx="1116955" cy="276999"/>
            </a:xfrm>
            <a:prstGeom prst="rect">
              <a:avLst/>
            </a:prstGeom>
            <a:noFill/>
          </p:spPr>
          <p:txBody>
            <a:bodyPr wrap="square" rtlCol="0">
              <a:spAutoFit/>
            </a:bodyPr>
            <a:lstStyle/>
            <a:p>
              <a:pPr algn="ctr"/>
              <a:r>
                <a:rPr kumimoji="1" lang="ja-JP" altLang="en-US" sz="1200" dirty="0"/>
                <a:t>基本形</a:t>
              </a:r>
              <a:endParaRPr kumimoji="1" lang="en-US" altLang="ja-JP" sz="1200" dirty="0"/>
            </a:p>
          </p:txBody>
        </p:sp>
        <p:sp>
          <p:nvSpPr>
            <p:cNvPr id="45" name="テキスト ボックス 44">
              <a:extLst>
                <a:ext uri="{FF2B5EF4-FFF2-40B4-BE49-F238E27FC236}">
                  <a16:creationId xmlns:a16="http://schemas.microsoft.com/office/drawing/2014/main" id="{4D26C504-AFF9-4B07-A525-803B9EF35FBB}"/>
                </a:ext>
              </a:extLst>
            </p:cNvPr>
            <p:cNvSpPr txBox="1"/>
            <p:nvPr/>
          </p:nvSpPr>
          <p:spPr>
            <a:xfrm>
              <a:off x="2061688" y="5882398"/>
              <a:ext cx="2845159" cy="230832"/>
            </a:xfrm>
            <a:prstGeom prst="rect">
              <a:avLst/>
            </a:prstGeom>
            <a:noFill/>
          </p:spPr>
          <p:txBody>
            <a:bodyPr wrap="square" rtlCol="0">
              <a:spAutoFit/>
            </a:bodyPr>
            <a:lstStyle/>
            <a:p>
              <a:r>
                <a:rPr kumimoji="1" lang="en-US" altLang="ja-JP" sz="900" dirty="0"/>
                <a:t>1/3</a:t>
              </a:r>
              <a:r>
                <a:rPr kumimoji="1" lang="ja-JP" altLang="en-US" sz="900" dirty="0"/>
                <a:t>期間　　主伐経費</a:t>
              </a:r>
              <a:r>
                <a:rPr kumimoji="1" lang="en-US" altLang="ja-JP" sz="900" dirty="0"/>
                <a:t>2/3</a:t>
              </a:r>
              <a:r>
                <a:rPr kumimoji="1" lang="ja-JP" altLang="en-US" sz="900" dirty="0"/>
                <a:t>支援</a:t>
              </a:r>
            </a:p>
          </p:txBody>
        </p:sp>
        <p:sp>
          <p:nvSpPr>
            <p:cNvPr id="46" name="左中かっこ 45">
              <a:extLst>
                <a:ext uri="{FF2B5EF4-FFF2-40B4-BE49-F238E27FC236}">
                  <a16:creationId xmlns:a16="http://schemas.microsoft.com/office/drawing/2014/main" id="{BD1DAD79-B7B4-46FA-9829-62DB2E8A8584}"/>
                </a:ext>
              </a:extLst>
            </p:cNvPr>
            <p:cNvSpPr/>
            <p:nvPr/>
          </p:nvSpPr>
          <p:spPr>
            <a:xfrm rot="5400000">
              <a:off x="2908828" y="5371255"/>
              <a:ext cx="108000" cy="162000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solidFill>
                  <a:srgbClr val="FF0000"/>
                </a:solidFill>
              </a:endParaRPr>
            </a:p>
          </p:txBody>
        </p:sp>
        <p:sp>
          <p:nvSpPr>
            <p:cNvPr id="47" name="テキスト ボックス 46">
              <a:extLst>
                <a:ext uri="{FF2B5EF4-FFF2-40B4-BE49-F238E27FC236}">
                  <a16:creationId xmlns:a16="http://schemas.microsoft.com/office/drawing/2014/main" id="{404D2407-D04B-441F-B23A-068A4EE87439}"/>
                </a:ext>
              </a:extLst>
            </p:cNvPr>
            <p:cNvSpPr txBox="1"/>
            <p:nvPr/>
          </p:nvSpPr>
          <p:spPr>
            <a:xfrm>
              <a:off x="1443134" y="6155841"/>
              <a:ext cx="781182" cy="253916"/>
            </a:xfrm>
            <a:prstGeom prst="rect">
              <a:avLst/>
            </a:prstGeom>
            <a:noFill/>
          </p:spPr>
          <p:txBody>
            <a:bodyPr wrap="square" rtlCol="0">
              <a:spAutoFit/>
            </a:bodyPr>
            <a:lstStyle/>
            <a:p>
              <a:r>
                <a:rPr kumimoji="1" lang="ja-JP" altLang="en-US" sz="1050" dirty="0"/>
                <a:t>Ａ事業地</a:t>
              </a:r>
            </a:p>
          </p:txBody>
        </p:sp>
      </p:grpSp>
      <p:grpSp>
        <p:nvGrpSpPr>
          <p:cNvPr id="73" name="グループ化 72">
            <a:extLst>
              <a:ext uri="{FF2B5EF4-FFF2-40B4-BE49-F238E27FC236}">
                <a16:creationId xmlns:a16="http://schemas.microsoft.com/office/drawing/2014/main" id="{1FD61AAB-BEC2-4578-9917-C51A20C0984F}"/>
              </a:ext>
            </a:extLst>
          </p:cNvPr>
          <p:cNvGrpSpPr/>
          <p:nvPr/>
        </p:nvGrpSpPr>
        <p:grpSpPr>
          <a:xfrm>
            <a:off x="2046259" y="4419011"/>
            <a:ext cx="5526072" cy="380874"/>
            <a:chOff x="2013650" y="4188583"/>
            <a:chExt cx="5526072" cy="380874"/>
          </a:xfrm>
        </p:grpSpPr>
        <p:cxnSp>
          <p:nvCxnSpPr>
            <p:cNvPr id="13" name="直線矢印コネクタ 12">
              <a:extLst>
                <a:ext uri="{FF2B5EF4-FFF2-40B4-BE49-F238E27FC236}">
                  <a16:creationId xmlns:a16="http://schemas.microsoft.com/office/drawing/2014/main" id="{A2D4113B-D877-43F5-AF2B-1660888C7B44}"/>
                </a:ext>
              </a:extLst>
            </p:cNvPr>
            <p:cNvCxnSpPr>
              <a:cxnSpLocks/>
            </p:cNvCxnSpPr>
            <p:nvPr/>
          </p:nvCxnSpPr>
          <p:spPr>
            <a:xfrm>
              <a:off x="2778293" y="4326125"/>
              <a:ext cx="162415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直線矢印コネクタ 13">
              <a:extLst>
                <a:ext uri="{FF2B5EF4-FFF2-40B4-BE49-F238E27FC236}">
                  <a16:creationId xmlns:a16="http://schemas.microsoft.com/office/drawing/2014/main" id="{1D3058F4-9B93-4E24-8D6E-366739E11FE6}"/>
                </a:ext>
              </a:extLst>
            </p:cNvPr>
            <p:cNvCxnSpPr>
              <a:cxnSpLocks/>
            </p:cNvCxnSpPr>
            <p:nvPr/>
          </p:nvCxnSpPr>
          <p:spPr>
            <a:xfrm>
              <a:off x="4370939" y="4321107"/>
              <a:ext cx="1620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直線矢印コネクタ 14">
              <a:extLst>
                <a:ext uri="{FF2B5EF4-FFF2-40B4-BE49-F238E27FC236}">
                  <a16:creationId xmlns:a16="http://schemas.microsoft.com/office/drawing/2014/main" id="{E30A2723-21D9-455B-8613-0768DB55608B}"/>
                </a:ext>
              </a:extLst>
            </p:cNvPr>
            <p:cNvCxnSpPr>
              <a:cxnSpLocks/>
            </p:cNvCxnSpPr>
            <p:nvPr/>
          </p:nvCxnSpPr>
          <p:spPr>
            <a:xfrm>
              <a:off x="5919722" y="4316257"/>
              <a:ext cx="1620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テキスト ボックス 18">
              <a:extLst>
                <a:ext uri="{FF2B5EF4-FFF2-40B4-BE49-F238E27FC236}">
                  <a16:creationId xmlns:a16="http://schemas.microsoft.com/office/drawing/2014/main" id="{AA3A311D-9D0B-4304-A6F2-EFC66679AF4A}"/>
                </a:ext>
              </a:extLst>
            </p:cNvPr>
            <p:cNvSpPr txBox="1"/>
            <p:nvPr/>
          </p:nvSpPr>
          <p:spPr>
            <a:xfrm>
              <a:off x="6309624" y="4300156"/>
              <a:ext cx="781182" cy="253916"/>
            </a:xfrm>
            <a:prstGeom prst="rect">
              <a:avLst/>
            </a:prstGeom>
            <a:noFill/>
          </p:spPr>
          <p:txBody>
            <a:bodyPr wrap="square" rtlCol="0">
              <a:spAutoFit/>
            </a:bodyPr>
            <a:lstStyle/>
            <a:p>
              <a:pPr algn="ctr"/>
              <a:r>
                <a:rPr kumimoji="1" lang="ja-JP" altLang="en-US" sz="1050" dirty="0"/>
                <a:t>機械</a:t>
              </a:r>
              <a:r>
                <a:rPr kumimoji="1" lang="en-US" altLang="ja-JP" sz="1050" dirty="0"/>
                <a:t>c</a:t>
              </a:r>
              <a:endParaRPr kumimoji="1" lang="ja-JP" altLang="en-US" sz="1050" dirty="0"/>
            </a:p>
          </p:txBody>
        </p:sp>
        <p:sp>
          <p:nvSpPr>
            <p:cNvPr id="20" name="テキスト ボックス 19">
              <a:extLst>
                <a:ext uri="{FF2B5EF4-FFF2-40B4-BE49-F238E27FC236}">
                  <a16:creationId xmlns:a16="http://schemas.microsoft.com/office/drawing/2014/main" id="{B812C708-9346-4C5F-936D-E780EE87D801}"/>
                </a:ext>
              </a:extLst>
            </p:cNvPr>
            <p:cNvSpPr txBox="1"/>
            <p:nvPr/>
          </p:nvSpPr>
          <p:spPr>
            <a:xfrm>
              <a:off x="3182314" y="4307522"/>
              <a:ext cx="781182" cy="253916"/>
            </a:xfrm>
            <a:prstGeom prst="rect">
              <a:avLst/>
            </a:prstGeom>
            <a:noFill/>
          </p:spPr>
          <p:txBody>
            <a:bodyPr wrap="square" rtlCol="0">
              <a:spAutoFit/>
            </a:bodyPr>
            <a:lstStyle/>
            <a:p>
              <a:pPr algn="ctr"/>
              <a:r>
                <a:rPr kumimoji="1" lang="ja-JP" altLang="en-US" sz="1050" dirty="0"/>
                <a:t>機械</a:t>
              </a:r>
              <a:r>
                <a:rPr kumimoji="1" lang="en-US" altLang="ja-JP" sz="1050" dirty="0"/>
                <a:t>a</a:t>
              </a:r>
              <a:endParaRPr kumimoji="1" lang="ja-JP" altLang="en-US" sz="1050" dirty="0"/>
            </a:p>
          </p:txBody>
        </p:sp>
        <p:sp>
          <p:nvSpPr>
            <p:cNvPr id="22" name="テキスト ボックス 21">
              <a:extLst>
                <a:ext uri="{FF2B5EF4-FFF2-40B4-BE49-F238E27FC236}">
                  <a16:creationId xmlns:a16="http://schemas.microsoft.com/office/drawing/2014/main" id="{D8082FAA-6A33-44E7-BF61-897B3DF43FC3}"/>
                </a:ext>
              </a:extLst>
            </p:cNvPr>
            <p:cNvSpPr txBox="1"/>
            <p:nvPr/>
          </p:nvSpPr>
          <p:spPr>
            <a:xfrm>
              <a:off x="2013650" y="4188583"/>
              <a:ext cx="781182" cy="253916"/>
            </a:xfrm>
            <a:prstGeom prst="rect">
              <a:avLst/>
            </a:prstGeom>
            <a:noFill/>
          </p:spPr>
          <p:txBody>
            <a:bodyPr wrap="square" rtlCol="0">
              <a:spAutoFit/>
            </a:bodyPr>
            <a:lstStyle/>
            <a:p>
              <a:r>
                <a:rPr kumimoji="1" lang="ja-JP" altLang="en-US" sz="1050" dirty="0"/>
                <a:t>Ａ事業地</a:t>
              </a:r>
            </a:p>
          </p:txBody>
        </p:sp>
        <p:sp>
          <p:nvSpPr>
            <p:cNvPr id="42" name="テキスト ボックス 41">
              <a:extLst>
                <a:ext uri="{FF2B5EF4-FFF2-40B4-BE49-F238E27FC236}">
                  <a16:creationId xmlns:a16="http://schemas.microsoft.com/office/drawing/2014/main" id="{CCFC965C-440D-4D97-AB53-BCABB7D19D1C}"/>
                </a:ext>
              </a:extLst>
            </p:cNvPr>
            <p:cNvSpPr txBox="1"/>
            <p:nvPr/>
          </p:nvSpPr>
          <p:spPr>
            <a:xfrm>
              <a:off x="4748601" y="4315541"/>
              <a:ext cx="781182" cy="253916"/>
            </a:xfrm>
            <a:prstGeom prst="rect">
              <a:avLst/>
            </a:prstGeom>
            <a:noFill/>
          </p:spPr>
          <p:txBody>
            <a:bodyPr wrap="square" rtlCol="0">
              <a:spAutoFit/>
            </a:bodyPr>
            <a:lstStyle/>
            <a:p>
              <a:pPr algn="ctr"/>
              <a:r>
                <a:rPr kumimoji="1" lang="ja-JP" altLang="en-US" sz="1050" dirty="0"/>
                <a:t>機械</a:t>
              </a:r>
              <a:r>
                <a:rPr kumimoji="1" lang="en-US" altLang="ja-JP" sz="1050" dirty="0"/>
                <a:t>b</a:t>
              </a:r>
              <a:endParaRPr kumimoji="1" lang="ja-JP" altLang="en-US" sz="1050" dirty="0"/>
            </a:p>
          </p:txBody>
        </p:sp>
      </p:grpSp>
      <p:sp>
        <p:nvSpPr>
          <p:cNvPr id="57" name="左中かっこ 56">
            <a:extLst>
              <a:ext uri="{FF2B5EF4-FFF2-40B4-BE49-F238E27FC236}">
                <a16:creationId xmlns:a16="http://schemas.microsoft.com/office/drawing/2014/main" id="{BCA42F28-60E5-4B0E-B933-C6900AFABC73}"/>
              </a:ext>
            </a:extLst>
          </p:cNvPr>
          <p:cNvSpPr/>
          <p:nvPr/>
        </p:nvSpPr>
        <p:spPr>
          <a:xfrm rot="5400000">
            <a:off x="5698036" y="1690470"/>
            <a:ext cx="108000" cy="270000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solidFill>
                <a:srgbClr val="FF0000"/>
              </a:solidFill>
            </a:endParaRPr>
          </a:p>
        </p:txBody>
      </p:sp>
      <p:sp>
        <p:nvSpPr>
          <p:cNvPr id="58" name="テキスト ボックス 57">
            <a:extLst>
              <a:ext uri="{FF2B5EF4-FFF2-40B4-BE49-F238E27FC236}">
                <a16:creationId xmlns:a16="http://schemas.microsoft.com/office/drawing/2014/main" id="{045A77E6-09EF-4DE4-8217-1F44DE0EBE86}"/>
              </a:ext>
            </a:extLst>
          </p:cNvPr>
          <p:cNvSpPr txBox="1"/>
          <p:nvPr/>
        </p:nvSpPr>
        <p:spPr>
          <a:xfrm>
            <a:off x="4435016" y="2733321"/>
            <a:ext cx="2845159" cy="230832"/>
          </a:xfrm>
          <a:prstGeom prst="rect">
            <a:avLst/>
          </a:prstGeom>
          <a:noFill/>
        </p:spPr>
        <p:txBody>
          <a:bodyPr wrap="square" rtlCol="0">
            <a:spAutoFit/>
          </a:bodyPr>
          <a:lstStyle/>
          <a:p>
            <a:r>
              <a:rPr kumimoji="1" lang="en-US" altLang="ja-JP" sz="900" dirty="0"/>
              <a:t>2/3</a:t>
            </a:r>
            <a:r>
              <a:rPr kumimoji="1" lang="ja-JP" altLang="en-US" sz="900" dirty="0"/>
              <a:t>期間　　機械レンタル経費</a:t>
            </a:r>
            <a:r>
              <a:rPr lang="en-US" altLang="ja-JP" sz="900" dirty="0"/>
              <a:t>10/10</a:t>
            </a:r>
            <a:r>
              <a:rPr kumimoji="1" lang="ja-JP" altLang="en-US" sz="900" dirty="0"/>
              <a:t>支援</a:t>
            </a:r>
          </a:p>
        </p:txBody>
      </p:sp>
      <p:cxnSp>
        <p:nvCxnSpPr>
          <p:cNvPr id="50" name="直線矢印コネクタ 49">
            <a:extLst>
              <a:ext uri="{FF2B5EF4-FFF2-40B4-BE49-F238E27FC236}">
                <a16:creationId xmlns:a16="http://schemas.microsoft.com/office/drawing/2014/main" id="{2B43B764-9F46-4624-B08E-CF5E0B485A77}"/>
              </a:ext>
            </a:extLst>
          </p:cNvPr>
          <p:cNvCxnSpPr>
            <a:cxnSpLocks/>
          </p:cNvCxnSpPr>
          <p:nvPr/>
        </p:nvCxnSpPr>
        <p:spPr>
          <a:xfrm>
            <a:off x="2755611" y="3621071"/>
            <a:ext cx="162415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76" name="グループ化 75">
            <a:extLst>
              <a:ext uri="{FF2B5EF4-FFF2-40B4-BE49-F238E27FC236}">
                <a16:creationId xmlns:a16="http://schemas.microsoft.com/office/drawing/2014/main" id="{0BC5584F-A251-44D1-8DF9-15F24819E5A2}"/>
              </a:ext>
            </a:extLst>
          </p:cNvPr>
          <p:cNvGrpSpPr/>
          <p:nvPr/>
        </p:nvGrpSpPr>
        <p:grpSpPr>
          <a:xfrm>
            <a:off x="2594669" y="3204619"/>
            <a:ext cx="2317387" cy="345365"/>
            <a:chOff x="2594669" y="2902615"/>
            <a:chExt cx="2317387" cy="345365"/>
          </a:xfrm>
        </p:grpSpPr>
        <p:sp>
          <p:nvSpPr>
            <p:cNvPr id="48" name="テキスト ボックス 47">
              <a:extLst>
                <a:ext uri="{FF2B5EF4-FFF2-40B4-BE49-F238E27FC236}">
                  <a16:creationId xmlns:a16="http://schemas.microsoft.com/office/drawing/2014/main" id="{E2F32CED-03DB-48EB-B45E-AE7E0401EF81}"/>
                </a:ext>
              </a:extLst>
            </p:cNvPr>
            <p:cNvSpPr txBox="1"/>
            <p:nvPr/>
          </p:nvSpPr>
          <p:spPr>
            <a:xfrm>
              <a:off x="2594669" y="2914155"/>
              <a:ext cx="1556352" cy="230832"/>
            </a:xfrm>
            <a:prstGeom prst="rect">
              <a:avLst/>
            </a:prstGeom>
            <a:noFill/>
          </p:spPr>
          <p:txBody>
            <a:bodyPr wrap="square" rtlCol="0">
              <a:spAutoFit/>
            </a:bodyPr>
            <a:lstStyle/>
            <a:p>
              <a:r>
                <a:rPr kumimoji="1" lang="en-US" altLang="ja-JP" sz="900" dirty="0"/>
                <a:t>1/3</a:t>
              </a:r>
              <a:r>
                <a:rPr kumimoji="1" lang="ja-JP" altLang="en-US" sz="900" dirty="0"/>
                <a:t>期間 同上</a:t>
              </a:r>
            </a:p>
          </p:txBody>
        </p:sp>
        <p:sp>
          <p:nvSpPr>
            <p:cNvPr id="53" name="左中かっこ 52">
              <a:extLst>
                <a:ext uri="{FF2B5EF4-FFF2-40B4-BE49-F238E27FC236}">
                  <a16:creationId xmlns:a16="http://schemas.microsoft.com/office/drawing/2014/main" id="{1BA8F14D-F8CB-4730-BAC8-7B0392BF3686}"/>
                </a:ext>
              </a:extLst>
            </p:cNvPr>
            <p:cNvSpPr/>
            <p:nvPr/>
          </p:nvSpPr>
          <p:spPr>
            <a:xfrm rot="5400000">
              <a:off x="2984647" y="2905980"/>
              <a:ext cx="108000" cy="57600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59" name="左中かっこ 58">
              <a:extLst>
                <a:ext uri="{FF2B5EF4-FFF2-40B4-BE49-F238E27FC236}">
                  <a16:creationId xmlns:a16="http://schemas.microsoft.com/office/drawing/2014/main" id="{F3E03994-BF86-4E9F-A6E8-A1F8CEA218ED}"/>
                </a:ext>
              </a:extLst>
            </p:cNvPr>
            <p:cNvSpPr/>
            <p:nvPr/>
          </p:nvSpPr>
          <p:spPr>
            <a:xfrm rot="5400000">
              <a:off x="3787704" y="2706109"/>
              <a:ext cx="108000" cy="97200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2A776135-4ABB-4F0D-A4CE-0C3D926D5655}"/>
                </a:ext>
              </a:extLst>
            </p:cNvPr>
            <p:cNvSpPr txBox="1"/>
            <p:nvPr/>
          </p:nvSpPr>
          <p:spPr>
            <a:xfrm>
              <a:off x="3355704" y="2902615"/>
              <a:ext cx="1556352" cy="230832"/>
            </a:xfrm>
            <a:prstGeom prst="rect">
              <a:avLst/>
            </a:prstGeom>
            <a:noFill/>
          </p:spPr>
          <p:txBody>
            <a:bodyPr wrap="square" rtlCol="0">
              <a:spAutoFit/>
            </a:bodyPr>
            <a:lstStyle/>
            <a:p>
              <a:r>
                <a:rPr lang="en-US" altLang="ja-JP" sz="900" dirty="0"/>
                <a:t>2</a:t>
              </a:r>
              <a:r>
                <a:rPr kumimoji="1" lang="en-US" altLang="ja-JP" sz="900" dirty="0"/>
                <a:t>/3</a:t>
              </a:r>
              <a:r>
                <a:rPr kumimoji="1" lang="ja-JP" altLang="en-US" sz="900" dirty="0"/>
                <a:t>期間 同上</a:t>
              </a:r>
            </a:p>
          </p:txBody>
        </p:sp>
      </p:grpSp>
      <p:grpSp>
        <p:nvGrpSpPr>
          <p:cNvPr id="61" name="グループ化 60">
            <a:extLst>
              <a:ext uri="{FF2B5EF4-FFF2-40B4-BE49-F238E27FC236}">
                <a16:creationId xmlns:a16="http://schemas.microsoft.com/office/drawing/2014/main" id="{ADFBFFEE-C311-4BF4-A59F-28EC9ECAFC61}"/>
              </a:ext>
            </a:extLst>
          </p:cNvPr>
          <p:cNvGrpSpPr/>
          <p:nvPr/>
        </p:nvGrpSpPr>
        <p:grpSpPr>
          <a:xfrm>
            <a:off x="4345073" y="3490316"/>
            <a:ext cx="2287638" cy="416666"/>
            <a:chOff x="2733807" y="2902401"/>
            <a:chExt cx="2287638" cy="416666"/>
          </a:xfrm>
        </p:grpSpPr>
        <p:sp>
          <p:nvSpPr>
            <p:cNvPr id="62" name="テキスト ボックス 61">
              <a:extLst>
                <a:ext uri="{FF2B5EF4-FFF2-40B4-BE49-F238E27FC236}">
                  <a16:creationId xmlns:a16="http://schemas.microsoft.com/office/drawing/2014/main" id="{1E7C7552-5C20-4EFE-8724-1C8778DE12DB}"/>
                </a:ext>
              </a:extLst>
            </p:cNvPr>
            <p:cNvSpPr txBox="1"/>
            <p:nvPr/>
          </p:nvSpPr>
          <p:spPr>
            <a:xfrm>
              <a:off x="2733807" y="2905138"/>
              <a:ext cx="1556352" cy="230832"/>
            </a:xfrm>
            <a:prstGeom prst="rect">
              <a:avLst/>
            </a:prstGeom>
            <a:noFill/>
          </p:spPr>
          <p:txBody>
            <a:bodyPr wrap="square" rtlCol="0">
              <a:spAutoFit/>
            </a:bodyPr>
            <a:lstStyle/>
            <a:p>
              <a:r>
                <a:rPr kumimoji="1" lang="en-US" altLang="ja-JP" sz="900" dirty="0"/>
                <a:t>1/3</a:t>
              </a:r>
              <a:r>
                <a:rPr kumimoji="1" lang="ja-JP" altLang="en-US" sz="900" dirty="0"/>
                <a:t>期間 同上</a:t>
              </a:r>
            </a:p>
          </p:txBody>
        </p:sp>
        <p:cxnSp>
          <p:nvCxnSpPr>
            <p:cNvPr id="63" name="直線矢印コネクタ 62">
              <a:extLst>
                <a:ext uri="{FF2B5EF4-FFF2-40B4-BE49-F238E27FC236}">
                  <a16:creationId xmlns:a16="http://schemas.microsoft.com/office/drawing/2014/main" id="{3D3D7FFB-535D-4883-AF94-F96254C41ADF}"/>
                </a:ext>
              </a:extLst>
            </p:cNvPr>
            <p:cNvCxnSpPr>
              <a:cxnSpLocks/>
            </p:cNvCxnSpPr>
            <p:nvPr/>
          </p:nvCxnSpPr>
          <p:spPr>
            <a:xfrm>
              <a:off x="2755611" y="3319067"/>
              <a:ext cx="162415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4" name="左中かっこ 63">
              <a:extLst>
                <a:ext uri="{FF2B5EF4-FFF2-40B4-BE49-F238E27FC236}">
                  <a16:creationId xmlns:a16="http://schemas.microsoft.com/office/drawing/2014/main" id="{A4BBD3B7-9153-46E9-BDFE-8CD69964CF07}"/>
                </a:ext>
              </a:extLst>
            </p:cNvPr>
            <p:cNvSpPr/>
            <p:nvPr/>
          </p:nvSpPr>
          <p:spPr>
            <a:xfrm rot="5400000">
              <a:off x="2984647" y="2905980"/>
              <a:ext cx="108000" cy="57600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65" name="左中かっこ 64">
              <a:extLst>
                <a:ext uri="{FF2B5EF4-FFF2-40B4-BE49-F238E27FC236}">
                  <a16:creationId xmlns:a16="http://schemas.microsoft.com/office/drawing/2014/main" id="{5E19658E-49F2-4439-AAEF-1E879B94F28D}"/>
                </a:ext>
              </a:extLst>
            </p:cNvPr>
            <p:cNvSpPr/>
            <p:nvPr/>
          </p:nvSpPr>
          <p:spPr>
            <a:xfrm rot="5400000">
              <a:off x="3787704" y="2706109"/>
              <a:ext cx="108000" cy="97200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83F6E7CC-DCB1-4BC2-B31B-B8CA53B6C42D}"/>
                </a:ext>
              </a:extLst>
            </p:cNvPr>
            <p:cNvSpPr txBox="1"/>
            <p:nvPr/>
          </p:nvSpPr>
          <p:spPr>
            <a:xfrm>
              <a:off x="3465093" y="2902401"/>
              <a:ext cx="1556352" cy="230832"/>
            </a:xfrm>
            <a:prstGeom prst="rect">
              <a:avLst/>
            </a:prstGeom>
            <a:noFill/>
          </p:spPr>
          <p:txBody>
            <a:bodyPr wrap="square" rtlCol="0">
              <a:spAutoFit/>
            </a:bodyPr>
            <a:lstStyle/>
            <a:p>
              <a:r>
                <a:rPr lang="en-US" altLang="ja-JP" sz="900" dirty="0"/>
                <a:t>2</a:t>
              </a:r>
              <a:r>
                <a:rPr kumimoji="1" lang="en-US" altLang="ja-JP" sz="900" dirty="0"/>
                <a:t>/3</a:t>
              </a:r>
              <a:r>
                <a:rPr kumimoji="1" lang="ja-JP" altLang="en-US" sz="900" dirty="0"/>
                <a:t>期間 同上</a:t>
              </a:r>
            </a:p>
          </p:txBody>
        </p:sp>
      </p:grpSp>
      <p:grpSp>
        <p:nvGrpSpPr>
          <p:cNvPr id="67" name="グループ化 66">
            <a:extLst>
              <a:ext uri="{FF2B5EF4-FFF2-40B4-BE49-F238E27FC236}">
                <a16:creationId xmlns:a16="http://schemas.microsoft.com/office/drawing/2014/main" id="{DCD9DE94-4DE2-4F08-B5F6-A93F2E0249EB}"/>
              </a:ext>
            </a:extLst>
          </p:cNvPr>
          <p:cNvGrpSpPr/>
          <p:nvPr/>
        </p:nvGrpSpPr>
        <p:grpSpPr>
          <a:xfrm>
            <a:off x="6007556" y="3684078"/>
            <a:ext cx="2287638" cy="416666"/>
            <a:chOff x="2733807" y="2902401"/>
            <a:chExt cx="2287638" cy="416666"/>
          </a:xfrm>
        </p:grpSpPr>
        <p:sp>
          <p:nvSpPr>
            <p:cNvPr id="68" name="テキスト ボックス 67">
              <a:extLst>
                <a:ext uri="{FF2B5EF4-FFF2-40B4-BE49-F238E27FC236}">
                  <a16:creationId xmlns:a16="http://schemas.microsoft.com/office/drawing/2014/main" id="{2E83DA09-49CE-43D2-ABDB-2DE91D94626F}"/>
                </a:ext>
              </a:extLst>
            </p:cNvPr>
            <p:cNvSpPr txBox="1"/>
            <p:nvPr/>
          </p:nvSpPr>
          <p:spPr>
            <a:xfrm>
              <a:off x="2733807" y="2905138"/>
              <a:ext cx="1556352" cy="230832"/>
            </a:xfrm>
            <a:prstGeom prst="rect">
              <a:avLst/>
            </a:prstGeom>
            <a:noFill/>
          </p:spPr>
          <p:txBody>
            <a:bodyPr wrap="square" rtlCol="0">
              <a:spAutoFit/>
            </a:bodyPr>
            <a:lstStyle/>
            <a:p>
              <a:r>
                <a:rPr kumimoji="1" lang="en-US" altLang="ja-JP" sz="900" dirty="0"/>
                <a:t>1/3</a:t>
              </a:r>
              <a:r>
                <a:rPr kumimoji="1" lang="ja-JP" altLang="en-US" sz="900" dirty="0"/>
                <a:t>期間 同上</a:t>
              </a:r>
            </a:p>
          </p:txBody>
        </p:sp>
        <p:cxnSp>
          <p:nvCxnSpPr>
            <p:cNvPr id="69" name="直線矢印コネクタ 68">
              <a:extLst>
                <a:ext uri="{FF2B5EF4-FFF2-40B4-BE49-F238E27FC236}">
                  <a16:creationId xmlns:a16="http://schemas.microsoft.com/office/drawing/2014/main" id="{61D0A9A7-CEE7-43F6-BC98-ED7F7266B37A}"/>
                </a:ext>
              </a:extLst>
            </p:cNvPr>
            <p:cNvCxnSpPr>
              <a:cxnSpLocks/>
            </p:cNvCxnSpPr>
            <p:nvPr/>
          </p:nvCxnSpPr>
          <p:spPr>
            <a:xfrm>
              <a:off x="2755611" y="3319067"/>
              <a:ext cx="162415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0" name="左中かっこ 69">
              <a:extLst>
                <a:ext uri="{FF2B5EF4-FFF2-40B4-BE49-F238E27FC236}">
                  <a16:creationId xmlns:a16="http://schemas.microsoft.com/office/drawing/2014/main" id="{052B72BD-B5BC-401B-AA59-A29D51FDA704}"/>
                </a:ext>
              </a:extLst>
            </p:cNvPr>
            <p:cNvSpPr/>
            <p:nvPr/>
          </p:nvSpPr>
          <p:spPr>
            <a:xfrm rot="5400000">
              <a:off x="2984647" y="2905980"/>
              <a:ext cx="108000" cy="57600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71" name="左中かっこ 70">
              <a:extLst>
                <a:ext uri="{FF2B5EF4-FFF2-40B4-BE49-F238E27FC236}">
                  <a16:creationId xmlns:a16="http://schemas.microsoft.com/office/drawing/2014/main" id="{8F6D0947-2310-4D19-AF53-473B06A6650B}"/>
                </a:ext>
              </a:extLst>
            </p:cNvPr>
            <p:cNvSpPr/>
            <p:nvPr/>
          </p:nvSpPr>
          <p:spPr>
            <a:xfrm rot="5400000">
              <a:off x="3787704" y="2706109"/>
              <a:ext cx="108000" cy="97200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72" name="テキスト ボックス 71">
              <a:extLst>
                <a:ext uri="{FF2B5EF4-FFF2-40B4-BE49-F238E27FC236}">
                  <a16:creationId xmlns:a16="http://schemas.microsoft.com/office/drawing/2014/main" id="{2548F04F-7DDD-4E4C-90DD-9B70F3CEF3BC}"/>
                </a:ext>
              </a:extLst>
            </p:cNvPr>
            <p:cNvSpPr txBox="1"/>
            <p:nvPr/>
          </p:nvSpPr>
          <p:spPr>
            <a:xfrm>
              <a:off x="3465093" y="2902401"/>
              <a:ext cx="1556352" cy="230832"/>
            </a:xfrm>
            <a:prstGeom prst="rect">
              <a:avLst/>
            </a:prstGeom>
            <a:noFill/>
          </p:spPr>
          <p:txBody>
            <a:bodyPr wrap="square" rtlCol="0">
              <a:spAutoFit/>
            </a:bodyPr>
            <a:lstStyle/>
            <a:p>
              <a:r>
                <a:rPr lang="en-US" altLang="ja-JP" sz="900" dirty="0"/>
                <a:t>2</a:t>
              </a:r>
              <a:r>
                <a:rPr kumimoji="1" lang="en-US" altLang="ja-JP" sz="900" dirty="0"/>
                <a:t>/3</a:t>
              </a:r>
              <a:r>
                <a:rPr kumimoji="1" lang="ja-JP" altLang="en-US" sz="900" dirty="0"/>
                <a:t>期間 同上</a:t>
              </a:r>
            </a:p>
          </p:txBody>
        </p:sp>
      </p:grpSp>
      <p:grpSp>
        <p:nvGrpSpPr>
          <p:cNvPr id="82" name="グループ化 81">
            <a:extLst>
              <a:ext uri="{FF2B5EF4-FFF2-40B4-BE49-F238E27FC236}">
                <a16:creationId xmlns:a16="http://schemas.microsoft.com/office/drawing/2014/main" id="{C872B7C9-EAC7-43C4-BFB6-49D0D45FA783}"/>
              </a:ext>
            </a:extLst>
          </p:cNvPr>
          <p:cNvGrpSpPr/>
          <p:nvPr/>
        </p:nvGrpSpPr>
        <p:grpSpPr>
          <a:xfrm>
            <a:off x="2628499" y="4158312"/>
            <a:ext cx="2325687" cy="336312"/>
            <a:chOff x="2628499" y="3856308"/>
            <a:chExt cx="2325687" cy="336312"/>
          </a:xfrm>
        </p:grpSpPr>
        <p:sp>
          <p:nvSpPr>
            <p:cNvPr id="78" name="テキスト ボックス 77">
              <a:extLst>
                <a:ext uri="{FF2B5EF4-FFF2-40B4-BE49-F238E27FC236}">
                  <a16:creationId xmlns:a16="http://schemas.microsoft.com/office/drawing/2014/main" id="{0F43922C-3392-4BBF-9BA2-4789229BAA62}"/>
                </a:ext>
              </a:extLst>
            </p:cNvPr>
            <p:cNvSpPr txBox="1"/>
            <p:nvPr/>
          </p:nvSpPr>
          <p:spPr>
            <a:xfrm>
              <a:off x="2628499" y="3868035"/>
              <a:ext cx="1556352" cy="230832"/>
            </a:xfrm>
            <a:prstGeom prst="rect">
              <a:avLst/>
            </a:prstGeom>
            <a:noFill/>
          </p:spPr>
          <p:txBody>
            <a:bodyPr wrap="square" rtlCol="0">
              <a:spAutoFit/>
            </a:bodyPr>
            <a:lstStyle/>
            <a:p>
              <a:r>
                <a:rPr kumimoji="1" lang="en-US" altLang="ja-JP" sz="900" dirty="0"/>
                <a:t>1/3</a:t>
              </a:r>
              <a:r>
                <a:rPr kumimoji="1" lang="ja-JP" altLang="en-US" sz="900" dirty="0"/>
                <a:t>期間 同上</a:t>
              </a:r>
            </a:p>
          </p:txBody>
        </p:sp>
        <p:sp>
          <p:nvSpPr>
            <p:cNvPr id="79" name="左中かっこ 78">
              <a:extLst>
                <a:ext uri="{FF2B5EF4-FFF2-40B4-BE49-F238E27FC236}">
                  <a16:creationId xmlns:a16="http://schemas.microsoft.com/office/drawing/2014/main" id="{AEE07DAC-BA82-4968-AC06-69004762FA95}"/>
                </a:ext>
              </a:extLst>
            </p:cNvPr>
            <p:cNvSpPr/>
            <p:nvPr/>
          </p:nvSpPr>
          <p:spPr>
            <a:xfrm rot="5400000">
              <a:off x="3035724" y="3868620"/>
              <a:ext cx="108000" cy="54000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80" name="左中かっこ 79">
              <a:extLst>
                <a:ext uri="{FF2B5EF4-FFF2-40B4-BE49-F238E27FC236}">
                  <a16:creationId xmlns:a16="http://schemas.microsoft.com/office/drawing/2014/main" id="{68FDE3A6-63E0-4DF1-8635-3063A228442F}"/>
                </a:ext>
              </a:extLst>
            </p:cNvPr>
            <p:cNvSpPr/>
            <p:nvPr/>
          </p:nvSpPr>
          <p:spPr>
            <a:xfrm rot="5400000">
              <a:off x="3820675" y="3668749"/>
              <a:ext cx="108000" cy="93600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81" name="テキスト ボックス 80">
              <a:extLst>
                <a:ext uri="{FF2B5EF4-FFF2-40B4-BE49-F238E27FC236}">
                  <a16:creationId xmlns:a16="http://schemas.microsoft.com/office/drawing/2014/main" id="{C377EE57-28C7-4C4C-8293-A0D99422D8FD}"/>
                </a:ext>
              </a:extLst>
            </p:cNvPr>
            <p:cNvSpPr txBox="1"/>
            <p:nvPr/>
          </p:nvSpPr>
          <p:spPr>
            <a:xfrm>
              <a:off x="3397834" y="3856308"/>
              <a:ext cx="1556352" cy="230832"/>
            </a:xfrm>
            <a:prstGeom prst="rect">
              <a:avLst/>
            </a:prstGeom>
            <a:noFill/>
          </p:spPr>
          <p:txBody>
            <a:bodyPr wrap="square" rtlCol="0">
              <a:spAutoFit/>
            </a:bodyPr>
            <a:lstStyle/>
            <a:p>
              <a:r>
                <a:rPr lang="en-US" altLang="ja-JP" sz="900" dirty="0"/>
                <a:t>2</a:t>
              </a:r>
              <a:r>
                <a:rPr kumimoji="1" lang="en-US" altLang="ja-JP" sz="900" dirty="0"/>
                <a:t>/3</a:t>
              </a:r>
              <a:r>
                <a:rPr kumimoji="1" lang="ja-JP" altLang="en-US" sz="900" dirty="0"/>
                <a:t>期間 同上</a:t>
              </a:r>
            </a:p>
          </p:txBody>
        </p:sp>
      </p:grpSp>
      <p:grpSp>
        <p:nvGrpSpPr>
          <p:cNvPr id="84" name="グループ化 83">
            <a:extLst>
              <a:ext uri="{FF2B5EF4-FFF2-40B4-BE49-F238E27FC236}">
                <a16:creationId xmlns:a16="http://schemas.microsoft.com/office/drawing/2014/main" id="{CCA3868D-1923-41DC-AD59-FA5CE7552E2D}"/>
              </a:ext>
            </a:extLst>
          </p:cNvPr>
          <p:cNvGrpSpPr/>
          <p:nvPr/>
        </p:nvGrpSpPr>
        <p:grpSpPr>
          <a:xfrm>
            <a:off x="4211669" y="4138912"/>
            <a:ext cx="2325687" cy="336312"/>
            <a:chOff x="2628499" y="3856308"/>
            <a:chExt cx="2325687" cy="336312"/>
          </a:xfrm>
        </p:grpSpPr>
        <p:sp>
          <p:nvSpPr>
            <p:cNvPr id="85" name="テキスト ボックス 84">
              <a:extLst>
                <a:ext uri="{FF2B5EF4-FFF2-40B4-BE49-F238E27FC236}">
                  <a16:creationId xmlns:a16="http://schemas.microsoft.com/office/drawing/2014/main" id="{A0CCACC1-F881-4F48-96B6-0E32901D1A8C}"/>
                </a:ext>
              </a:extLst>
            </p:cNvPr>
            <p:cNvSpPr txBox="1"/>
            <p:nvPr/>
          </p:nvSpPr>
          <p:spPr>
            <a:xfrm>
              <a:off x="2628499" y="3868035"/>
              <a:ext cx="1556352" cy="230832"/>
            </a:xfrm>
            <a:prstGeom prst="rect">
              <a:avLst/>
            </a:prstGeom>
            <a:noFill/>
          </p:spPr>
          <p:txBody>
            <a:bodyPr wrap="square" rtlCol="0">
              <a:spAutoFit/>
            </a:bodyPr>
            <a:lstStyle/>
            <a:p>
              <a:r>
                <a:rPr kumimoji="1" lang="en-US" altLang="ja-JP" sz="900" dirty="0"/>
                <a:t>1/3</a:t>
              </a:r>
              <a:r>
                <a:rPr kumimoji="1" lang="ja-JP" altLang="en-US" sz="900" dirty="0"/>
                <a:t>期間 同上</a:t>
              </a:r>
            </a:p>
          </p:txBody>
        </p:sp>
        <p:sp>
          <p:nvSpPr>
            <p:cNvPr id="86" name="左中かっこ 85">
              <a:extLst>
                <a:ext uri="{FF2B5EF4-FFF2-40B4-BE49-F238E27FC236}">
                  <a16:creationId xmlns:a16="http://schemas.microsoft.com/office/drawing/2014/main" id="{87615723-5CFD-429A-B9AD-86EDA0251B7E}"/>
                </a:ext>
              </a:extLst>
            </p:cNvPr>
            <p:cNvSpPr/>
            <p:nvPr/>
          </p:nvSpPr>
          <p:spPr>
            <a:xfrm rot="5400000">
              <a:off x="3035724" y="3868620"/>
              <a:ext cx="108000" cy="54000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87" name="左中かっこ 86">
              <a:extLst>
                <a:ext uri="{FF2B5EF4-FFF2-40B4-BE49-F238E27FC236}">
                  <a16:creationId xmlns:a16="http://schemas.microsoft.com/office/drawing/2014/main" id="{7E61E850-4197-4946-BB81-8C431F681432}"/>
                </a:ext>
              </a:extLst>
            </p:cNvPr>
            <p:cNvSpPr/>
            <p:nvPr/>
          </p:nvSpPr>
          <p:spPr>
            <a:xfrm rot="5400000">
              <a:off x="3820675" y="3668749"/>
              <a:ext cx="108000" cy="93600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88" name="テキスト ボックス 87">
              <a:extLst>
                <a:ext uri="{FF2B5EF4-FFF2-40B4-BE49-F238E27FC236}">
                  <a16:creationId xmlns:a16="http://schemas.microsoft.com/office/drawing/2014/main" id="{4E7BFBB8-DE38-407B-9FE4-19E071927D8B}"/>
                </a:ext>
              </a:extLst>
            </p:cNvPr>
            <p:cNvSpPr txBox="1"/>
            <p:nvPr/>
          </p:nvSpPr>
          <p:spPr>
            <a:xfrm>
              <a:off x="3397834" y="3856308"/>
              <a:ext cx="1556352" cy="230832"/>
            </a:xfrm>
            <a:prstGeom prst="rect">
              <a:avLst/>
            </a:prstGeom>
            <a:noFill/>
          </p:spPr>
          <p:txBody>
            <a:bodyPr wrap="square" rtlCol="0">
              <a:spAutoFit/>
            </a:bodyPr>
            <a:lstStyle/>
            <a:p>
              <a:r>
                <a:rPr lang="en-US" altLang="ja-JP" sz="900" dirty="0"/>
                <a:t>2</a:t>
              </a:r>
              <a:r>
                <a:rPr kumimoji="1" lang="en-US" altLang="ja-JP" sz="900" dirty="0"/>
                <a:t>/3</a:t>
              </a:r>
              <a:r>
                <a:rPr kumimoji="1" lang="ja-JP" altLang="en-US" sz="900" dirty="0"/>
                <a:t>期間 同上</a:t>
              </a:r>
            </a:p>
          </p:txBody>
        </p:sp>
      </p:grpSp>
      <p:grpSp>
        <p:nvGrpSpPr>
          <p:cNvPr id="89" name="グループ化 88">
            <a:extLst>
              <a:ext uri="{FF2B5EF4-FFF2-40B4-BE49-F238E27FC236}">
                <a16:creationId xmlns:a16="http://schemas.microsoft.com/office/drawing/2014/main" id="{CF562566-5E18-4921-8725-AEB4AFA08F04}"/>
              </a:ext>
            </a:extLst>
          </p:cNvPr>
          <p:cNvGrpSpPr/>
          <p:nvPr/>
        </p:nvGrpSpPr>
        <p:grpSpPr>
          <a:xfrm>
            <a:off x="5795180" y="4139172"/>
            <a:ext cx="2325687" cy="336312"/>
            <a:chOff x="2628499" y="3856308"/>
            <a:chExt cx="2325687" cy="336312"/>
          </a:xfrm>
        </p:grpSpPr>
        <p:sp>
          <p:nvSpPr>
            <p:cNvPr id="90" name="テキスト ボックス 89">
              <a:extLst>
                <a:ext uri="{FF2B5EF4-FFF2-40B4-BE49-F238E27FC236}">
                  <a16:creationId xmlns:a16="http://schemas.microsoft.com/office/drawing/2014/main" id="{A8143234-1E05-4624-B38D-0ED7DFB7264B}"/>
                </a:ext>
              </a:extLst>
            </p:cNvPr>
            <p:cNvSpPr txBox="1"/>
            <p:nvPr/>
          </p:nvSpPr>
          <p:spPr>
            <a:xfrm>
              <a:off x="2628499" y="3868035"/>
              <a:ext cx="1556352" cy="230832"/>
            </a:xfrm>
            <a:prstGeom prst="rect">
              <a:avLst/>
            </a:prstGeom>
            <a:noFill/>
          </p:spPr>
          <p:txBody>
            <a:bodyPr wrap="square" rtlCol="0">
              <a:spAutoFit/>
            </a:bodyPr>
            <a:lstStyle/>
            <a:p>
              <a:r>
                <a:rPr kumimoji="1" lang="en-US" altLang="ja-JP" sz="900" dirty="0"/>
                <a:t>1/3</a:t>
              </a:r>
              <a:r>
                <a:rPr kumimoji="1" lang="ja-JP" altLang="en-US" sz="900" dirty="0"/>
                <a:t>期間 同上</a:t>
              </a:r>
            </a:p>
          </p:txBody>
        </p:sp>
        <p:sp>
          <p:nvSpPr>
            <p:cNvPr id="91" name="左中かっこ 90">
              <a:extLst>
                <a:ext uri="{FF2B5EF4-FFF2-40B4-BE49-F238E27FC236}">
                  <a16:creationId xmlns:a16="http://schemas.microsoft.com/office/drawing/2014/main" id="{FF6876EC-EDD8-4460-A801-3BC3AF73D988}"/>
                </a:ext>
              </a:extLst>
            </p:cNvPr>
            <p:cNvSpPr/>
            <p:nvPr/>
          </p:nvSpPr>
          <p:spPr>
            <a:xfrm rot="5400000">
              <a:off x="3035724" y="3868620"/>
              <a:ext cx="108000" cy="54000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92" name="左中かっこ 91">
              <a:extLst>
                <a:ext uri="{FF2B5EF4-FFF2-40B4-BE49-F238E27FC236}">
                  <a16:creationId xmlns:a16="http://schemas.microsoft.com/office/drawing/2014/main" id="{4B8DE18F-8AF4-4F8A-91DB-32F734228964}"/>
                </a:ext>
              </a:extLst>
            </p:cNvPr>
            <p:cNvSpPr/>
            <p:nvPr/>
          </p:nvSpPr>
          <p:spPr>
            <a:xfrm rot="5400000">
              <a:off x="3820675" y="3668749"/>
              <a:ext cx="108000" cy="93600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93" name="テキスト ボックス 92">
              <a:extLst>
                <a:ext uri="{FF2B5EF4-FFF2-40B4-BE49-F238E27FC236}">
                  <a16:creationId xmlns:a16="http://schemas.microsoft.com/office/drawing/2014/main" id="{E70A9AEC-B589-4643-BE74-3CD17B05140E}"/>
                </a:ext>
              </a:extLst>
            </p:cNvPr>
            <p:cNvSpPr txBox="1"/>
            <p:nvPr/>
          </p:nvSpPr>
          <p:spPr>
            <a:xfrm>
              <a:off x="3397834" y="3856308"/>
              <a:ext cx="1556352" cy="230832"/>
            </a:xfrm>
            <a:prstGeom prst="rect">
              <a:avLst/>
            </a:prstGeom>
            <a:noFill/>
          </p:spPr>
          <p:txBody>
            <a:bodyPr wrap="square" rtlCol="0">
              <a:spAutoFit/>
            </a:bodyPr>
            <a:lstStyle/>
            <a:p>
              <a:r>
                <a:rPr lang="en-US" altLang="ja-JP" sz="900" dirty="0"/>
                <a:t>2</a:t>
              </a:r>
              <a:r>
                <a:rPr kumimoji="1" lang="en-US" altLang="ja-JP" sz="900" dirty="0"/>
                <a:t>/3</a:t>
              </a:r>
              <a:r>
                <a:rPr kumimoji="1" lang="ja-JP" altLang="en-US" sz="900" dirty="0"/>
                <a:t>期間 同上</a:t>
              </a:r>
            </a:p>
          </p:txBody>
        </p:sp>
      </p:grpSp>
      <p:grpSp>
        <p:nvGrpSpPr>
          <p:cNvPr id="100" name="グループ化 99">
            <a:extLst>
              <a:ext uri="{FF2B5EF4-FFF2-40B4-BE49-F238E27FC236}">
                <a16:creationId xmlns:a16="http://schemas.microsoft.com/office/drawing/2014/main" id="{5CE9284B-CB32-4B28-89A6-F65828CBDF4A}"/>
              </a:ext>
            </a:extLst>
          </p:cNvPr>
          <p:cNvGrpSpPr/>
          <p:nvPr/>
        </p:nvGrpSpPr>
        <p:grpSpPr>
          <a:xfrm>
            <a:off x="2663807" y="4762063"/>
            <a:ext cx="2561587" cy="331704"/>
            <a:chOff x="2663807" y="4460059"/>
            <a:chExt cx="2561587" cy="331704"/>
          </a:xfrm>
        </p:grpSpPr>
        <p:sp>
          <p:nvSpPr>
            <p:cNvPr id="96" name="テキスト ボックス 95">
              <a:extLst>
                <a:ext uri="{FF2B5EF4-FFF2-40B4-BE49-F238E27FC236}">
                  <a16:creationId xmlns:a16="http://schemas.microsoft.com/office/drawing/2014/main" id="{33CEF1B2-FF7F-4DE7-9E78-082A28CBAC31}"/>
                </a:ext>
              </a:extLst>
            </p:cNvPr>
            <p:cNvSpPr txBox="1"/>
            <p:nvPr/>
          </p:nvSpPr>
          <p:spPr>
            <a:xfrm>
              <a:off x="2663807" y="4470713"/>
              <a:ext cx="1556352" cy="230832"/>
            </a:xfrm>
            <a:prstGeom prst="rect">
              <a:avLst/>
            </a:prstGeom>
            <a:noFill/>
          </p:spPr>
          <p:txBody>
            <a:bodyPr wrap="square" rtlCol="0">
              <a:spAutoFit/>
            </a:bodyPr>
            <a:lstStyle/>
            <a:p>
              <a:r>
                <a:rPr kumimoji="1" lang="en-US" altLang="ja-JP" sz="900" dirty="0"/>
                <a:t>1/3</a:t>
              </a:r>
              <a:r>
                <a:rPr kumimoji="1" lang="ja-JP" altLang="en-US" sz="900" dirty="0"/>
                <a:t>期間 同上</a:t>
              </a:r>
            </a:p>
          </p:txBody>
        </p:sp>
        <p:sp>
          <p:nvSpPr>
            <p:cNvPr id="97" name="左中かっこ 96">
              <a:extLst>
                <a:ext uri="{FF2B5EF4-FFF2-40B4-BE49-F238E27FC236}">
                  <a16:creationId xmlns:a16="http://schemas.microsoft.com/office/drawing/2014/main" id="{FBB21889-3D89-49F2-B8C3-FC5D7609F1CC}"/>
                </a:ext>
              </a:extLst>
            </p:cNvPr>
            <p:cNvSpPr/>
            <p:nvPr/>
          </p:nvSpPr>
          <p:spPr>
            <a:xfrm rot="5400000">
              <a:off x="3071010" y="4413763"/>
              <a:ext cx="108000" cy="64800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98" name="左中かっこ 97">
              <a:extLst>
                <a:ext uri="{FF2B5EF4-FFF2-40B4-BE49-F238E27FC236}">
                  <a16:creationId xmlns:a16="http://schemas.microsoft.com/office/drawing/2014/main" id="{7D3EB3A3-59BA-45EB-9EAA-3D624039C6F1}"/>
                </a:ext>
              </a:extLst>
            </p:cNvPr>
            <p:cNvSpPr/>
            <p:nvPr/>
          </p:nvSpPr>
          <p:spPr>
            <a:xfrm rot="5400000">
              <a:off x="4055383" y="4120341"/>
              <a:ext cx="108000" cy="122400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99" name="テキスト ボックス 98">
              <a:extLst>
                <a:ext uri="{FF2B5EF4-FFF2-40B4-BE49-F238E27FC236}">
                  <a16:creationId xmlns:a16="http://schemas.microsoft.com/office/drawing/2014/main" id="{3025A3F9-93A3-4B0E-A556-174145D69FCA}"/>
                </a:ext>
              </a:extLst>
            </p:cNvPr>
            <p:cNvSpPr txBox="1"/>
            <p:nvPr/>
          </p:nvSpPr>
          <p:spPr>
            <a:xfrm>
              <a:off x="3669042" y="4460059"/>
              <a:ext cx="1556352" cy="230832"/>
            </a:xfrm>
            <a:prstGeom prst="rect">
              <a:avLst/>
            </a:prstGeom>
            <a:noFill/>
          </p:spPr>
          <p:txBody>
            <a:bodyPr wrap="square" rtlCol="0">
              <a:spAutoFit/>
            </a:bodyPr>
            <a:lstStyle/>
            <a:p>
              <a:r>
                <a:rPr lang="en-US" altLang="ja-JP" sz="900" dirty="0"/>
                <a:t>2</a:t>
              </a:r>
              <a:r>
                <a:rPr kumimoji="1" lang="en-US" altLang="ja-JP" sz="900" dirty="0"/>
                <a:t>/3</a:t>
              </a:r>
              <a:r>
                <a:rPr kumimoji="1" lang="ja-JP" altLang="en-US" sz="900" dirty="0"/>
                <a:t>期間 同上</a:t>
              </a:r>
            </a:p>
          </p:txBody>
        </p:sp>
      </p:grpSp>
      <p:grpSp>
        <p:nvGrpSpPr>
          <p:cNvPr id="101" name="グループ化 100">
            <a:extLst>
              <a:ext uri="{FF2B5EF4-FFF2-40B4-BE49-F238E27FC236}">
                <a16:creationId xmlns:a16="http://schemas.microsoft.com/office/drawing/2014/main" id="{A56726CB-EF5F-45C5-A0A8-046E3D270563}"/>
              </a:ext>
            </a:extLst>
          </p:cNvPr>
          <p:cNvGrpSpPr/>
          <p:nvPr/>
        </p:nvGrpSpPr>
        <p:grpSpPr>
          <a:xfrm>
            <a:off x="5024005" y="4759513"/>
            <a:ext cx="2561587" cy="335335"/>
            <a:chOff x="2663807" y="4460059"/>
            <a:chExt cx="2561587" cy="335335"/>
          </a:xfrm>
        </p:grpSpPr>
        <p:sp>
          <p:nvSpPr>
            <p:cNvPr id="102" name="テキスト ボックス 101">
              <a:extLst>
                <a:ext uri="{FF2B5EF4-FFF2-40B4-BE49-F238E27FC236}">
                  <a16:creationId xmlns:a16="http://schemas.microsoft.com/office/drawing/2014/main" id="{6CA2BEAE-AD34-478B-AE58-2F730BBE6915}"/>
                </a:ext>
              </a:extLst>
            </p:cNvPr>
            <p:cNvSpPr txBox="1"/>
            <p:nvPr/>
          </p:nvSpPr>
          <p:spPr>
            <a:xfrm>
              <a:off x="2663807" y="4470713"/>
              <a:ext cx="1556352" cy="230832"/>
            </a:xfrm>
            <a:prstGeom prst="rect">
              <a:avLst/>
            </a:prstGeom>
            <a:noFill/>
          </p:spPr>
          <p:txBody>
            <a:bodyPr wrap="square" rtlCol="0">
              <a:spAutoFit/>
            </a:bodyPr>
            <a:lstStyle/>
            <a:p>
              <a:r>
                <a:rPr kumimoji="1" lang="en-US" altLang="ja-JP" sz="900" dirty="0"/>
                <a:t>1/3</a:t>
              </a:r>
              <a:r>
                <a:rPr kumimoji="1" lang="ja-JP" altLang="en-US" sz="900" dirty="0"/>
                <a:t>期間 同上</a:t>
              </a:r>
            </a:p>
          </p:txBody>
        </p:sp>
        <p:sp>
          <p:nvSpPr>
            <p:cNvPr id="103" name="左中かっこ 102">
              <a:extLst>
                <a:ext uri="{FF2B5EF4-FFF2-40B4-BE49-F238E27FC236}">
                  <a16:creationId xmlns:a16="http://schemas.microsoft.com/office/drawing/2014/main" id="{223CF8D3-EBF9-4FD1-9FDA-651D877F9B21}"/>
                </a:ext>
              </a:extLst>
            </p:cNvPr>
            <p:cNvSpPr/>
            <p:nvPr/>
          </p:nvSpPr>
          <p:spPr>
            <a:xfrm rot="5400000">
              <a:off x="3071010" y="4413763"/>
              <a:ext cx="108000" cy="64800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04" name="左中かっこ 103">
              <a:extLst>
                <a:ext uri="{FF2B5EF4-FFF2-40B4-BE49-F238E27FC236}">
                  <a16:creationId xmlns:a16="http://schemas.microsoft.com/office/drawing/2014/main" id="{A5623BAC-033F-4553-9270-1906E2DFC61F}"/>
                </a:ext>
              </a:extLst>
            </p:cNvPr>
            <p:cNvSpPr/>
            <p:nvPr/>
          </p:nvSpPr>
          <p:spPr>
            <a:xfrm rot="5400000">
              <a:off x="4055383" y="4129394"/>
              <a:ext cx="108000" cy="122400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05" name="テキスト ボックス 104">
              <a:extLst>
                <a:ext uri="{FF2B5EF4-FFF2-40B4-BE49-F238E27FC236}">
                  <a16:creationId xmlns:a16="http://schemas.microsoft.com/office/drawing/2014/main" id="{1DC3715F-5283-46CB-B0C2-0F51457AA82E}"/>
                </a:ext>
              </a:extLst>
            </p:cNvPr>
            <p:cNvSpPr txBox="1"/>
            <p:nvPr/>
          </p:nvSpPr>
          <p:spPr>
            <a:xfrm>
              <a:off x="3669042" y="4460059"/>
              <a:ext cx="1556352" cy="230832"/>
            </a:xfrm>
            <a:prstGeom prst="rect">
              <a:avLst/>
            </a:prstGeom>
            <a:noFill/>
          </p:spPr>
          <p:txBody>
            <a:bodyPr wrap="square" rtlCol="0">
              <a:spAutoFit/>
            </a:bodyPr>
            <a:lstStyle/>
            <a:p>
              <a:r>
                <a:rPr lang="en-US" altLang="ja-JP" sz="900" dirty="0"/>
                <a:t>2</a:t>
              </a:r>
              <a:r>
                <a:rPr kumimoji="1" lang="en-US" altLang="ja-JP" sz="900" dirty="0"/>
                <a:t>/3</a:t>
              </a:r>
              <a:r>
                <a:rPr kumimoji="1" lang="ja-JP" altLang="en-US" sz="900" dirty="0"/>
                <a:t>期間 同上</a:t>
              </a:r>
            </a:p>
          </p:txBody>
        </p:sp>
      </p:grpSp>
      <p:sp>
        <p:nvSpPr>
          <p:cNvPr id="106" name="テキスト ボックス 105">
            <a:extLst>
              <a:ext uri="{FF2B5EF4-FFF2-40B4-BE49-F238E27FC236}">
                <a16:creationId xmlns:a16="http://schemas.microsoft.com/office/drawing/2014/main" id="{914ED171-EE8E-4119-9C60-789E27176C2E}"/>
              </a:ext>
            </a:extLst>
          </p:cNvPr>
          <p:cNvSpPr txBox="1"/>
          <p:nvPr/>
        </p:nvSpPr>
        <p:spPr>
          <a:xfrm>
            <a:off x="169208" y="4801846"/>
            <a:ext cx="1876651" cy="461665"/>
          </a:xfrm>
          <a:prstGeom prst="rect">
            <a:avLst/>
          </a:prstGeom>
          <a:noFill/>
        </p:spPr>
        <p:txBody>
          <a:bodyPr wrap="square" rtlCol="0">
            <a:spAutoFit/>
          </a:bodyPr>
          <a:lstStyle/>
          <a:p>
            <a:pPr algn="ctr"/>
            <a:r>
              <a:rPr kumimoji="1" lang="ja-JP" altLang="en-US" sz="1200" dirty="0"/>
              <a:t>前年度の実証結果を踏まえ改良された実証を行う場合</a:t>
            </a:r>
          </a:p>
        </p:txBody>
      </p:sp>
      <p:sp>
        <p:nvSpPr>
          <p:cNvPr id="107" name="テキスト ボックス 106">
            <a:extLst>
              <a:ext uri="{FF2B5EF4-FFF2-40B4-BE49-F238E27FC236}">
                <a16:creationId xmlns:a16="http://schemas.microsoft.com/office/drawing/2014/main" id="{DCFE208F-EBA1-4E7C-B682-6CDD18449B9C}"/>
              </a:ext>
            </a:extLst>
          </p:cNvPr>
          <p:cNvSpPr txBox="1"/>
          <p:nvPr/>
        </p:nvSpPr>
        <p:spPr>
          <a:xfrm>
            <a:off x="8667750" y="6531429"/>
            <a:ext cx="1238250" cy="369332"/>
          </a:xfrm>
          <a:prstGeom prst="rect">
            <a:avLst/>
          </a:prstGeom>
          <a:noFill/>
        </p:spPr>
        <p:txBody>
          <a:bodyPr wrap="square" rtlCol="0">
            <a:spAutoFit/>
          </a:bodyPr>
          <a:lstStyle/>
          <a:p>
            <a:pPr algn="r"/>
            <a:fld id="{2D442F56-9958-42FA-AD37-54616B9F7DE4}" type="slidenum">
              <a:rPr kumimoji="1" lang="ja-JP" altLang="en-US" smtClean="0"/>
              <a:t>9</a:t>
            </a:fld>
            <a:endParaRPr kumimoji="1" lang="ja-JP" altLang="en-US" dirty="0"/>
          </a:p>
        </p:txBody>
      </p:sp>
      <p:sp>
        <p:nvSpPr>
          <p:cNvPr id="4" name="テキスト ボックス 3">
            <a:extLst>
              <a:ext uri="{FF2B5EF4-FFF2-40B4-BE49-F238E27FC236}">
                <a16:creationId xmlns:a16="http://schemas.microsoft.com/office/drawing/2014/main" id="{82792F56-D5DE-4311-B577-7B0836118786}"/>
              </a:ext>
            </a:extLst>
          </p:cNvPr>
          <p:cNvSpPr txBox="1"/>
          <p:nvPr/>
        </p:nvSpPr>
        <p:spPr>
          <a:xfrm>
            <a:off x="7926226" y="1771264"/>
            <a:ext cx="1656223" cy="430887"/>
          </a:xfrm>
          <a:prstGeom prst="rect">
            <a:avLst/>
          </a:prstGeom>
          <a:noFill/>
        </p:spPr>
        <p:txBody>
          <a:bodyPr wrap="none" rtlCol="0">
            <a:spAutoFit/>
          </a:bodyPr>
          <a:lstStyle/>
          <a:p>
            <a:r>
              <a:rPr kumimoji="1" lang="en-US" altLang="ja-JP" sz="1100" dirty="0"/>
              <a:t>※2/3</a:t>
            </a:r>
            <a:r>
              <a:rPr kumimoji="1" lang="ja-JP" altLang="en-US" sz="1100" dirty="0"/>
              <a:t>相当額については、</a:t>
            </a:r>
            <a:endParaRPr kumimoji="1" lang="en-US" altLang="ja-JP" sz="1100" dirty="0"/>
          </a:p>
          <a:p>
            <a:r>
              <a:rPr kumimoji="1" lang="ja-JP" altLang="en-US" sz="1100" dirty="0"/>
              <a:t>上限額</a:t>
            </a:r>
            <a:r>
              <a:rPr lang="ja-JP" altLang="en-US" sz="1100" dirty="0"/>
              <a:t>があります。</a:t>
            </a:r>
            <a:endParaRPr kumimoji="1" lang="ja-JP" altLang="en-US" sz="1100" dirty="0"/>
          </a:p>
        </p:txBody>
      </p:sp>
      <p:sp>
        <p:nvSpPr>
          <p:cNvPr id="108" name="テキスト ボックス 107">
            <a:extLst>
              <a:ext uri="{FF2B5EF4-FFF2-40B4-BE49-F238E27FC236}">
                <a16:creationId xmlns:a16="http://schemas.microsoft.com/office/drawing/2014/main" id="{5DCEDFB4-5D39-4A5D-BD16-35620E8E802A}"/>
              </a:ext>
            </a:extLst>
          </p:cNvPr>
          <p:cNvSpPr txBox="1"/>
          <p:nvPr/>
        </p:nvSpPr>
        <p:spPr>
          <a:xfrm>
            <a:off x="3297437" y="5652621"/>
            <a:ext cx="1785409" cy="600164"/>
          </a:xfrm>
          <a:prstGeom prst="rect">
            <a:avLst/>
          </a:prstGeom>
          <a:noFill/>
        </p:spPr>
        <p:txBody>
          <a:bodyPr wrap="square" rtlCol="0">
            <a:spAutoFit/>
          </a:bodyPr>
          <a:lstStyle/>
          <a:p>
            <a:r>
              <a:rPr kumimoji="1" lang="en-US" altLang="ja-JP" sz="1100" dirty="0"/>
              <a:t>※2/3</a:t>
            </a:r>
            <a:r>
              <a:rPr kumimoji="1" lang="ja-JP" altLang="en-US" sz="1100" dirty="0"/>
              <a:t>相当額については、</a:t>
            </a:r>
            <a:endParaRPr kumimoji="1" lang="en-US" altLang="ja-JP" sz="1100" dirty="0"/>
          </a:p>
          <a:p>
            <a:r>
              <a:rPr kumimoji="1" lang="ja-JP" altLang="en-US" sz="1100" dirty="0"/>
              <a:t>上限額があります。</a:t>
            </a:r>
          </a:p>
          <a:p>
            <a:endParaRPr kumimoji="1" lang="ja-JP" altLang="en-US" sz="1100" dirty="0"/>
          </a:p>
        </p:txBody>
      </p:sp>
    </p:spTree>
    <p:extLst>
      <p:ext uri="{BB962C8B-B14F-4D97-AF65-F5344CB8AC3E}">
        <p14:creationId xmlns:p14="http://schemas.microsoft.com/office/powerpoint/2010/main" val="14141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6">
            <a:extLst>
              <a:ext uri="{FF2B5EF4-FFF2-40B4-BE49-F238E27FC236}">
                <a16:creationId xmlns:a16="http://schemas.microsoft.com/office/drawing/2014/main" id="{8E744F30-9F75-468E-9643-611E62D1222A}"/>
              </a:ext>
            </a:extLst>
          </p:cNvPr>
          <p:cNvGraphicFramePr>
            <a:graphicFrameLocks noGrp="1"/>
          </p:cNvGraphicFramePr>
          <p:nvPr>
            <p:extLst>
              <p:ext uri="{D42A27DB-BD31-4B8C-83A1-F6EECF244321}">
                <p14:modId xmlns:p14="http://schemas.microsoft.com/office/powerpoint/2010/main" val="2446388338"/>
              </p:ext>
            </p:extLst>
          </p:nvPr>
        </p:nvGraphicFramePr>
        <p:xfrm>
          <a:off x="5042303" y="1548894"/>
          <a:ext cx="4824000" cy="5197320"/>
        </p:xfrm>
        <a:graphic>
          <a:graphicData uri="http://schemas.openxmlformats.org/drawingml/2006/table">
            <a:tbl>
              <a:tblPr firstRow="1" bandRow="1">
                <a:tableStyleId>{5C22544A-7EE6-4342-B048-85BDC9FD1C3A}</a:tableStyleId>
              </a:tblPr>
              <a:tblGrid>
                <a:gridCol w="1404000">
                  <a:extLst>
                    <a:ext uri="{9D8B030D-6E8A-4147-A177-3AD203B41FA5}">
                      <a16:colId xmlns:a16="http://schemas.microsoft.com/office/drawing/2014/main" val="3872873711"/>
                    </a:ext>
                  </a:extLst>
                </a:gridCol>
                <a:gridCol w="3420000">
                  <a:extLst>
                    <a:ext uri="{9D8B030D-6E8A-4147-A177-3AD203B41FA5}">
                      <a16:colId xmlns:a16="http://schemas.microsoft.com/office/drawing/2014/main" val="1420380622"/>
                    </a:ext>
                  </a:extLst>
                </a:gridCol>
              </a:tblGrid>
              <a:tr h="540000">
                <a:tc>
                  <a:txBody>
                    <a:bodyPr/>
                    <a:lstStyle/>
                    <a:p>
                      <a:pPr algn="ctr"/>
                      <a:r>
                        <a:rPr kumimoji="1" lang="ja-JP" altLang="en-US" sz="1350" dirty="0"/>
                        <a:t>区　　分</a:t>
                      </a:r>
                    </a:p>
                  </a:txBody>
                  <a:tcPr anchor="ctr"/>
                </a:tc>
                <a:tc>
                  <a:txBody>
                    <a:bodyPr/>
                    <a:lstStyle/>
                    <a:p>
                      <a:pPr algn="ctr"/>
                      <a:r>
                        <a:rPr kumimoji="1" lang="ja-JP" altLang="en-US" sz="1350" dirty="0"/>
                        <a:t>内　　容</a:t>
                      </a:r>
                    </a:p>
                  </a:txBody>
                  <a:tcPr anchor="ctr"/>
                </a:tc>
                <a:extLst>
                  <a:ext uri="{0D108BD9-81ED-4DB2-BD59-A6C34878D82A}">
                    <a16:rowId xmlns:a16="http://schemas.microsoft.com/office/drawing/2014/main" val="2865952555"/>
                  </a:ext>
                </a:extLst>
              </a:tr>
              <a:tr h="540000">
                <a:tc>
                  <a:txBody>
                    <a:bodyPr/>
                    <a:lstStyle/>
                    <a:p>
                      <a:r>
                        <a:rPr kumimoji="1" lang="ja-JP" altLang="en-US" sz="1350" dirty="0"/>
                        <a:t>役務費</a:t>
                      </a:r>
                    </a:p>
                  </a:txBody>
                  <a:tcPr anchor="ctr"/>
                </a:tc>
                <a:tc>
                  <a:txBody>
                    <a:bodyPr/>
                    <a:lstStyle/>
                    <a:p>
                      <a:r>
                        <a:rPr kumimoji="1" lang="ja-JP" altLang="en-US" sz="1350" dirty="0"/>
                        <a:t>事業を実施するために必要となる原稿料、通信運搬費、普及宣伝費等の経費です。</a:t>
                      </a:r>
                    </a:p>
                  </a:txBody>
                  <a:tcPr anchor="ctr"/>
                </a:tc>
                <a:extLst>
                  <a:ext uri="{0D108BD9-81ED-4DB2-BD59-A6C34878D82A}">
                    <a16:rowId xmlns:a16="http://schemas.microsoft.com/office/drawing/2014/main" val="1491551331"/>
                  </a:ext>
                </a:extLst>
              </a:tr>
              <a:tr h="540000">
                <a:tc>
                  <a:txBody>
                    <a:bodyPr/>
                    <a:lstStyle/>
                    <a:p>
                      <a:r>
                        <a:rPr kumimoji="1" lang="ja-JP" altLang="en-US" sz="1350" dirty="0"/>
                        <a:t> ア　原稿料</a:t>
                      </a:r>
                    </a:p>
                  </a:txBody>
                  <a:tcPr anchor="ctr"/>
                </a:tc>
                <a:tc>
                  <a:txBody>
                    <a:bodyPr/>
                    <a:lstStyle/>
                    <a:p>
                      <a:r>
                        <a:rPr kumimoji="1" lang="ja-JP" altLang="en-US" sz="1350" dirty="0"/>
                        <a:t>事業を実施するために必要となる報告書等の執筆者に対して、実働に応じて支払う経費です。</a:t>
                      </a:r>
                    </a:p>
                  </a:txBody>
                  <a:tcPr anchor="ctr"/>
                </a:tc>
                <a:extLst>
                  <a:ext uri="{0D108BD9-81ED-4DB2-BD59-A6C34878D82A}">
                    <a16:rowId xmlns:a16="http://schemas.microsoft.com/office/drawing/2014/main" val="1837833738"/>
                  </a:ext>
                </a:extLst>
              </a:tr>
              <a:tr h="540000">
                <a:tc>
                  <a:txBody>
                    <a:bodyPr/>
                    <a:lstStyle/>
                    <a:p>
                      <a:pPr marL="182563" indent="-182563"/>
                      <a:r>
                        <a:rPr kumimoji="1" lang="ja-JP" altLang="en-US" sz="1350" dirty="0"/>
                        <a:t> イ　通信運搬費</a:t>
                      </a:r>
                    </a:p>
                  </a:txBody>
                  <a:tcPr anchor="ctr"/>
                </a:tc>
                <a:tc>
                  <a:txBody>
                    <a:bodyPr/>
                    <a:lstStyle/>
                    <a:p>
                      <a:r>
                        <a:rPr kumimoji="1" lang="ja-JP" altLang="en-US" sz="1350" dirty="0"/>
                        <a:t>事業を実施するために必要となる郵便料、電話料、データ通信料、諸物品の運賃等の支払に必要な経費です。</a:t>
                      </a:r>
                    </a:p>
                  </a:txBody>
                  <a:tcPr anchor="ctr"/>
                </a:tc>
                <a:extLst>
                  <a:ext uri="{0D108BD9-81ED-4DB2-BD59-A6C34878D82A}">
                    <a16:rowId xmlns:a16="http://schemas.microsoft.com/office/drawing/2014/main" val="1552809651"/>
                  </a:ext>
                </a:extLst>
              </a:tr>
              <a:tr h="540000">
                <a:tc>
                  <a:txBody>
                    <a:bodyPr/>
                    <a:lstStyle/>
                    <a:p>
                      <a:pPr marL="182563" indent="-182563"/>
                      <a:r>
                        <a:rPr kumimoji="1" lang="ja-JP" altLang="en-US" sz="1350" dirty="0"/>
                        <a:t>燃料費</a:t>
                      </a:r>
                    </a:p>
                  </a:txBody>
                  <a:tcPr anchor="ctr"/>
                </a:tc>
                <a:tc>
                  <a:txBody>
                    <a:bodyPr/>
                    <a:lstStyle/>
                    <a:p>
                      <a:r>
                        <a:rPr kumimoji="1" lang="ja-JP" altLang="en-US" sz="1350" dirty="0"/>
                        <a:t>事業を実施するために使用する機械の燃料購入に必要な経費です。</a:t>
                      </a:r>
                    </a:p>
                  </a:txBody>
                  <a:tcPr anchor="ctr"/>
                </a:tc>
                <a:extLst>
                  <a:ext uri="{0D108BD9-81ED-4DB2-BD59-A6C34878D82A}">
                    <a16:rowId xmlns:a16="http://schemas.microsoft.com/office/drawing/2014/main" val="974395354"/>
                  </a:ext>
                </a:extLst>
              </a:tr>
              <a:tr h="540000">
                <a:tc>
                  <a:txBody>
                    <a:bodyPr/>
                    <a:lstStyle/>
                    <a:p>
                      <a:r>
                        <a:rPr kumimoji="1" lang="ja-JP" altLang="en-US" sz="1350" dirty="0"/>
                        <a:t>委託料</a:t>
                      </a:r>
                    </a:p>
                  </a:txBody>
                  <a:tcPr anchor="ctr"/>
                </a:tc>
                <a:tc>
                  <a:txBody>
                    <a:bodyPr/>
                    <a:lstStyle/>
                    <a:p>
                      <a:r>
                        <a:rPr kumimoji="1" lang="ja-JP" altLang="en-US" sz="1350" dirty="0"/>
                        <a:t>事業を実施するために必要となる森林調査、資料作成等の委託料です。</a:t>
                      </a:r>
                    </a:p>
                  </a:txBody>
                  <a:tcPr anchor="ctr"/>
                </a:tc>
                <a:extLst>
                  <a:ext uri="{0D108BD9-81ED-4DB2-BD59-A6C34878D82A}">
                    <a16:rowId xmlns:a16="http://schemas.microsoft.com/office/drawing/2014/main" val="2777721184"/>
                  </a:ext>
                </a:extLst>
              </a:tr>
              <a:tr h="540000">
                <a:tc>
                  <a:txBody>
                    <a:bodyPr/>
                    <a:lstStyle/>
                    <a:p>
                      <a:r>
                        <a:rPr kumimoji="1" lang="ja-JP" altLang="en-US" sz="1350" dirty="0"/>
                        <a:t>使用料及び</a:t>
                      </a:r>
                      <a:endParaRPr kumimoji="1" lang="en-US" altLang="ja-JP" sz="1350" dirty="0"/>
                    </a:p>
                    <a:p>
                      <a:r>
                        <a:rPr kumimoji="1" lang="ja-JP" altLang="en-US" sz="1350" dirty="0"/>
                        <a:t>賃借料</a:t>
                      </a:r>
                    </a:p>
                  </a:txBody>
                  <a:tcPr anchor="ctr"/>
                </a:tc>
                <a:tc>
                  <a:txBody>
                    <a:bodyPr/>
                    <a:lstStyle/>
                    <a:p>
                      <a:r>
                        <a:rPr kumimoji="1" lang="ja-JP" altLang="en-US" sz="1350" dirty="0"/>
                        <a:t>事業を実施するために必要となる会議室等の借料及び機械・器具のレンタル料、損料、ソフトライセンス料です。</a:t>
                      </a:r>
                    </a:p>
                  </a:txBody>
                  <a:tcPr anchor="ctr"/>
                </a:tc>
                <a:extLst>
                  <a:ext uri="{0D108BD9-81ED-4DB2-BD59-A6C34878D82A}">
                    <a16:rowId xmlns:a16="http://schemas.microsoft.com/office/drawing/2014/main" val="883512477"/>
                  </a:ext>
                </a:extLst>
              </a:tr>
              <a:tr h="540000">
                <a:tc>
                  <a:txBody>
                    <a:bodyPr/>
                    <a:lstStyle/>
                    <a:p>
                      <a:r>
                        <a:rPr kumimoji="1" lang="ja-JP" altLang="en-US" sz="1350" dirty="0"/>
                        <a:t>機械運搬費</a:t>
                      </a:r>
                    </a:p>
                  </a:txBody>
                  <a:tcPr anchor="ctr"/>
                </a:tc>
                <a:tc>
                  <a:txBody>
                    <a:bodyPr/>
                    <a:lstStyle/>
                    <a:p>
                      <a:r>
                        <a:rPr kumimoji="1" lang="ja-JP" altLang="en-US" sz="1350" dirty="0"/>
                        <a:t>事業を実施するために使用する林業機械の運搬に必要な経費です。</a:t>
                      </a:r>
                    </a:p>
                  </a:txBody>
                  <a:tcPr anchor="ctr"/>
                </a:tc>
                <a:extLst>
                  <a:ext uri="{0D108BD9-81ED-4DB2-BD59-A6C34878D82A}">
                    <a16:rowId xmlns:a16="http://schemas.microsoft.com/office/drawing/2014/main" val="3602242253"/>
                  </a:ext>
                </a:extLst>
              </a:tr>
              <a:tr h="540000">
                <a:tc>
                  <a:txBody>
                    <a:bodyPr/>
                    <a:lstStyle/>
                    <a:p>
                      <a:r>
                        <a:rPr kumimoji="1" lang="ja-JP" altLang="en-US" sz="1350" dirty="0"/>
                        <a:t>資材・器具費</a:t>
                      </a:r>
                    </a:p>
                  </a:txBody>
                  <a:tcPr anchor="ctr"/>
                </a:tc>
                <a:tc>
                  <a:txBody>
                    <a:bodyPr/>
                    <a:lstStyle/>
                    <a:p>
                      <a:r>
                        <a:rPr kumimoji="1" lang="ja-JP" altLang="en-US" sz="1350" dirty="0"/>
                        <a:t>事業を実施するために必要な苗木、獣害防護柵等の購入に必要な経費です。</a:t>
                      </a:r>
                    </a:p>
                  </a:txBody>
                  <a:tcPr anchor="ctr"/>
                </a:tc>
                <a:extLst>
                  <a:ext uri="{0D108BD9-81ED-4DB2-BD59-A6C34878D82A}">
                    <a16:rowId xmlns:a16="http://schemas.microsoft.com/office/drawing/2014/main" val="91653125"/>
                  </a:ext>
                </a:extLst>
              </a:tr>
            </a:tbl>
          </a:graphicData>
        </a:graphic>
      </p:graphicFrame>
      <p:sp>
        <p:nvSpPr>
          <p:cNvPr id="21" name="テキスト ボックス 20">
            <a:extLst>
              <a:ext uri="{FF2B5EF4-FFF2-40B4-BE49-F238E27FC236}">
                <a16:creationId xmlns:a16="http://schemas.microsoft.com/office/drawing/2014/main" id="{C87C9647-C77C-418F-830A-9E07290EE7B0}"/>
              </a:ext>
            </a:extLst>
          </p:cNvPr>
          <p:cNvSpPr txBox="1"/>
          <p:nvPr/>
        </p:nvSpPr>
        <p:spPr>
          <a:xfrm>
            <a:off x="213482" y="104775"/>
            <a:ext cx="6959600" cy="523220"/>
          </a:xfrm>
          <a:prstGeom prst="rect">
            <a:avLst/>
          </a:prstGeom>
          <a:noFill/>
        </p:spPr>
        <p:txBody>
          <a:bodyPr wrap="square" rtlCol="0">
            <a:spAutoFit/>
          </a:bodyPr>
          <a:lstStyle/>
          <a:p>
            <a:r>
              <a:rPr kumimoji="1" lang="ja-JP" altLang="en-US" sz="2800" b="1" dirty="0"/>
              <a:t>支援対象となる経費のイメージ</a:t>
            </a:r>
          </a:p>
        </p:txBody>
      </p:sp>
      <p:sp>
        <p:nvSpPr>
          <p:cNvPr id="6" name="テキスト ボックス 5">
            <a:extLst>
              <a:ext uri="{FF2B5EF4-FFF2-40B4-BE49-F238E27FC236}">
                <a16:creationId xmlns:a16="http://schemas.microsoft.com/office/drawing/2014/main" id="{48C777F1-5C17-4F5C-8116-A1E840DB7962}"/>
              </a:ext>
            </a:extLst>
          </p:cNvPr>
          <p:cNvSpPr txBox="1"/>
          <p:nvPr/>
        </p:nvSpPr>
        <p:spPr>
          <a:xfrm>
            <a:off x="8667750" y="6531429"/>
            <a:ext cx="1238250" cy="369332"/>
          </a:xfrm>
          <a:prstGeom prst="rect">
            <a:avLst/>
          </a:prstGeom>
          <a:noFill/>
        </p:spPr>
        <p:txBody>
          <a:bodyPr wrap="square" rtlCol="0">
            <a:spAutoFit/>
          </a:bodyPr>
          <a:lstStyle/>
          <a:p>
            <a:pPr algn="r"/>
            <a:fld id="{2D442F56-9958-42FA-AD37-54616B9F7DE4}" type="slidenum">
              <a:rPr kumimoji="1" lang="ja-JP" altLang="en-US" smtClean="0"/>
              <a:t>10</a:t>
            </a:fld>
            <a:endParaRPr kumimoji="1" lang="ja-JP" altLang="en-US" dirty="0"/>
          </a:p>
        </p:txBody>
      </p:sp>
      <p:graphicFrame>
        <p:nvGraphicFramePr>
          <p:cNvPr id="4" name="表 6">
            <a:extLst>
              <a:ext uri="{FF2B5EF4-FFF2-40B4-BE49-F238E27FC236}">
                <a16:creationId xmlns:a16="http://schemas.microsoft.com/office/drawing/2014/main" id="{83BA3964-E9FB-4D9C-A5E2-BFFDDB6B5B77}"/>
              </a:ext>
            </a:extLst>
          </p:cNvPr>
          <p:cNvGraphicFramePr>
            <a:graphicFrameLocks noGrp="1"/>
          </p:cNvGraphicFramePr>
          <p:nvPr>
            <p:extLst>
              <p:ext uri="{D42A27DB-BD31-4B8C-83A1-F6EECF244321}">
                <p14:modId xmlns:p14="http://schemas.microsoft.com/office/powerpoint/2010/main" val="2899902130"/>
              </p:ext>
            </p:extLst>
          </p:nvPr>
        </p:nvGraphicFramePr>
        <p:xfrm>
          <a:off x="39699" y="1548892"/>
          <a:ext cx="4824000" cy="5197320"/>
        </p:xfrm>
        <a:graphic>
          <a:graphicData uri="http://schemas.openxmlformats.org/drawingml/2006/table">
            <a:tbl>
              <a:tblPr firstRow="1" bandRow="1">
                <a:tableStyleId>{5C22544A-7EE6-4342-B048-85BDC9FD1C3A}</a:tableStyleId>
              </a:tblPr>
              <a:tblGrid>
                <a:gridCol w="1404000">
                  <a:extLst>
                    <a:ext uri="{9D8B030D-6E8A-4147-A177-3AD203B41FA5}">
                      <a16:colId xmlns:a16="http://schemas.microsoft.com/office/drawing/2014/main" val="3872873711"/>
                    </a:ext>
                  </a:extLst>
                </a:gridCol>
                <a:gridCol w="3420000">
                  <a:extLst>
                    <a:ext uri="{9D8B030D-6E8A-4147-A177-3AD203B41FA5}">
                      <a16:colId xmlns:a16="http://schemas.microsoft.com/office/drawing/2014/main" val="1420380622"/>
                    </a:ext>
                  </a:extLst>
                </a:gridCol>
              </a:tblGrid>
              <a:tr h="540000">
                <a:tc>
                  <a:txBody>
                    <a:bodyPr/>
                    <a:lstStyle/>
                    <a:p>
                      <a:pPr algn="ctr"/>
                      <a:r>
                        <a:rPr kumimoji="1" lang="ja-JP" altLang="en-US" sz="1350" dirty="0"/>
                        <a:t>区　　分</a:t>
                      </a:r>
                    </a:p>
                  </a:txBody>
                  <a:tcPr anchor="ctr"/>
                </a:tc>
                <a:tc>
                  <a:txBody>
                    <a:bodyPr/>
                    <a:lstStyle/>
                    <a:p>
                      <a:pPr algn="ctr"/>
                      <a:r>
                        <a:rPr kumimoji="1" lang="ja-JP" altLang="en-US" sz="1350" dirty="0"/>
                        <a:t>内　　容</a:t>
                      </a:r>
                    </a:p>
                  </a:txBody>
                  <a:tcPr anchor="ctr"/>
                </a:tc>
                <a:extLst>
                  <a:ext uri="{0D108BD9-81ED-4DB2-BD59-A6C34878D82A}">
                    <a16:rowId xmlns:a16="http://schemas.microsoft.com/office/drawing/2014/main" val="2865952555"/>
                  </a:ext>
                </a:extLst>
              </a:tr>
              <a:tr h="540000">
                <a:tc>
                  <a:txBody>
                    <a:bodyPr/>
                    <a:lstStyle/>
                    <a:p>
                      <a:r>
                        <a:rPr kumimoji="1" lang="ja-JP" altLang="en-US" sz="1350" dirty="0"/>
                        <a:t>労務費</a:t>
                      </a:r>
                    </a:p>
                  </a:txBody>
                  <a:tcPr anchor="ctr"/>
                </a:tc>
                <a:tc>
                  <a:txBody>
                    <a:bodyPr/>
                    <a:lstStyle/>
                    <a:p>
                      <a:r>
                        <a:rPr kumimoji="1" lang="ja-JP" altLang="en-US" sz="1350" dirty="0"/>
                        <a:t>事業に直接従事する者の労賃です。</a:t>
                      </a:r>
                    </a:p>
                  </a:txBody>
                  <a:tcPr anchor="ctr"/>
                </a:tc>
                <a:extLst>
                  <a:ext uri="{0D108BD9-81ED-4DB2-BD59-A6C34878D82A}">
                    <a16:rowId xmlns:a16="http://schemas.microsoft.com/office/drawing/2014/main" val="2770354445"/>
                  </a:ext>
                </a:extLst>
              </a:tr>
              <a:tr h="540000">
                <a:tc>
                  <a:txBody>
                    <a:bodyPr/>
                    <a:lstStyle/>
                    <a:p>
                      <a:r>
                        <a:rPr kumimoji="1" lang="ja-JP" altLang="en-US" sz="1350" dirty="0"/>
                        <a:t>技術者給</a:t>
                      </a:r>
                    </a:p>
                  </a:txBody>
                  <a:tcPr anchor="ctr"/>
                </a:tc>
                <a:tc>
                  <a:txBody>
                    <a:bodyPr/>
                    <a:lstStyle/>
                    <a:p>
                      <a:r>
                        <a:rPr kumimoji="1" lang="ja-JP" altLang="en-US" sz="1350" dirty="0"/>
                        <a:t>事業を実施するために必要となる技術を有する者（主任技師、技師等）の労賃です。</a:t>
                      </a:r>
                    </a:p>
                  </a:txBody>
                  <a:tcPr anchor="ctr"/>
                </a:tc>
                <a:extLst>
                  <a:ext uri="{0D108BD9-81ED-4DB2-BD59-A6C34878D82A}">
                    <a16:rowId xmlns:a16="http://schemas.microsoft.com/office/drawing/2014/main" val="1491551331"/>
                  </a:ext>
                </a:extLst>
              </a:tr>
              <a:tr h="540000">
                <a:tc>
                  <a:txBody>
                    <a:bodyPr/>
                    <a:lstStyle/>
                    <a:p>
                      <a:r>
                        <a:rPr kumimoji="1" lang="ja-JP" altLang="en-US" sz="1350" dirty="0"/>
                        <a:t>賃金</a:t>
                      </a:r>
                    </a:p>
                  </a:txBody>
                  <a:tcPr anchor="ct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350" dirty="0"/>
                        <a:t>事業を実施するために必要となるアルバイト及び技能者等の賃金です。</a:t>
                      </a:r>
                    </a:p>
                  </a:txBody>
                  <a:tcPr anchor="ctr"/>
                </a:tc>
                <a:extLst>
                  <a:ext uri="{0D108BD9-81ED-4DB2-BD59-A6C34878D82A}">
                    <a16:rowId xmlns:a16="http://schemas.microsoft.com/office/drawing/2014/main" val="3682277528"/>
                  </a:ext>
                </a:extLst>
              </a:tr>
              <a:tr h="540000">
                <a:tc>
                  <a:txBody>
                    <a:bodyPr/>
                    <a:lstStyle/>
                    <a:p>
                      <a:r>
                        <a:rPr kumimoji="1" lang="ja-JP" altLang="en-US" sz="1350" dirty="0"/>
                        <a:t>旅費</a:t>
                      </a:r>
                    </a:p>
                  </a:txBody>
                  <a:tcPr anchor="ctr"/>
                </a:tc>
                <a:tc>
                  <a:txBody>
                    <a:bodyPr/>
                    <a:lstStyle/>
                    <a:p>
                      <a:r>
                        <a:rPr kumimoji="1" lang="ja-JP" altLang="en-US" sz="1350" dirty="0"/>
                        <a:t>事業を実施するために必要となる委員会等に出席する委員及び指導者等の旅費です。</a:t>
                      </a:r>
                    </a:p>
                  </a:txBody>
                  <a:tcPr anchor="ctr"/>
                </a:tc>
                <a:extLst>
                  <a:ext uri="{0D108BD9-81ED-4DB2-BD59-A6C34878D82A}">
                    <a16:rowId xmlns:a16="http://schemas.microsoft.com/office/drawing/2014/main" val="1837833738"/>
                  </a:ext>
                </a:extLst>
              </a:tr>
              <a:tr h="540000">
                <a:tc>
                  <a:txBody>
                    <a:bodyPr/>
                    <a:lstStyle/>
                    <a:p>
                      <a:r>
                        <a:rPr kumimoji="1" lang="ja-JP" altLang="en-US" sz="1350" dirty="0"/>
                        <a:t>需用費</a:t>
                      </a:r>
                    </a:p>
                  </a:txBody>
                  <a:tcPr anchor="ctr"/>
                </a:tc>
                <a:tc>
                  <a:txBody>
                    <a:bodyPr/>
                    <a:lstStyle/>
                    <a:p>
                      <a:r>
                        <a:rPr kumimoji="1" lang="ja-JP" altLang="en-US" sz="1350" dirty="0"/>
                        <a:t>事業を実施するために必要となる消耗品費、印刷製本費、光熱水費等の経費です。</a:t>
                      </a:r>
                    </a:p>
                  </a:txBody>
                  <a:tcPr anchor="ctr"/>
                </a:tc>
                <a:extLst>
                  <a:ext uri="{0D108BD9-81ED-4DB2-BD59-A6C34878D82A}">
                    <a16:rowId xmlns:a16="http://schemas.microsoft.com/office/drawing/2014/main" val="1552809651"/>
                  </a:ext>
                </a:extLst>
              </a:tr>
              <a:tr h="540000">
                <a:tc>
                  <a:txBody>
                    <a:bodyPr/>
                    <a:lstStyle/>
                    <a:p>
                      <a:r>
                        <a:rPr kumimoji="1" lang="ja-JP" altLang="en-US" sz="1350" dirty="0"/>
                        <a:t> ア　消耗品費</a:t>
                      </a:r>
                    </a:p>
                  </a:txBody>
                  <a:tcPr anchor="ctr"/>
                </a:tc>
                <a:tc>
                  <a:txBody>
                    <a:bodyPr/>
                    <a:lstStyle/>
                    <a:p>
                      <a:r>
                        <a:rPr kumimoji="1" lang="ja-JP" altLang="en-US" sz="1350" dirty="0"/>
                        <a:t>事業を実施するために必要となる文献、書籍、原材料、消耗品、消耗機材、各種事務用品等の調達に必要な経費です。</a:t>
                      </a:r>
                    </a:p>
                  </a:txBody>
                  <a:tcPr anchor="ctr"/>
                </a:tc>
                <a:extLst>
                  <a:ext uri="{0D108BD9-81ED-4DB2-BD59-A6C34878D82A}">
                    <a16:rowId xmlns:a16="http://schemas.microsoft.com/office/drawing/2014/main" val="2777721184"/>
                  </a:ext>
                </a:extLst>
              </a:tr>
              <a:tr h="540000">
                <a:tc>
                  <a:txBody>
                    <a:bodyPr/>
                    <a:lstStyle/>
                    <a:p>
                      <a:pPr marL="182563" indent="-182563"/>
                      <a:r>
                        <a:rPr kumimoji="1" lang="ja-JP" altLang="en-US" sz="1350" dirty="0"/>
                        <a:t> イ　印刷製本費</a:t>
                      </a:r>
                    </a:p>
                  </a:txBody>
                  <a:tcPr anchor="ctr"/>
                </a:tc>
                <a:tc>
                  <a:txBody>
                    <a:bodyPr/>
                    <a:lstStyle/>
                    <a:p>
                      <a:r>
                        <a:rPr kumimoji="1" lang="ja-JP" altLang="en-US" sz="1350" dirty="0"/>
                        <a:t>事業を実施するために必要となる資料、文書、図面、パンフレット等の印刷や製本に必要な経費です。</a:t>
                      </a:r>
                    </a:p>
                  </a:txBody>
                  <a:tcPr anchor="ctr"/>
                </a:tc>
                <a:extLst>
                  <a:ext uri="{0D108BD9-81ED-4DB2-BD59-A6C34878D82A}">
                    <a16:rowId xmlns:a16="http://schemas.microsoft.com/office/drawing/2014/main" val="2730766059"/>
                  </a:ext>
                </a:extLst>
              </a:tr>
              <a:tr h="540000">
                <a:tc>
                  <a:txBody>
                    <a:bodyPr/>
                    <a:lstStyle/>
                    <a:p>
                      <a:r>
                        <a:rPr kumimoji="1" lang="ja-JP" altLang="en-US" sz="1350" dirty="0"/>
                        <a:t> ウ　光熱水費</a:t>
                      </a:r>
                    </a:p>
                  </a:txBody>
                  <a:tcPr anchor="ctr"/>
                </a:tc>
                <a:tc>
                  <a:txBody>
                    <a:bodyPr/>
                    <a:lstStyle/>
                    <a:p>
                      <a:r>
                        <a:rPr kumimoji="1" lang="ja-JP" altLang="en-US" sz="1350" dirty="0"/>
                        <a:t>事業を実施するために必要となる電気、水道等の使用料を支払うために必要な経費です。</a:t>
                      </a:r>
                    </a:p>
                  </a:txBody>
                  <a:tcPr anchor="ctr"/>
                </a:tc>
                <a:extLst>
                  <a:ext uri="{0D108BD9-81ED-4DB2-BD59-A6C34878D82A}">
                    <a16:rowId xmlns:a16="http://schemas.microsoft.com/office/drawing/2014/main" val="883512477"/>
                  </a:ext>
                </a:extLst>
              </a:tr>
            </a:tbl>
          </a:graphicData>
        </a:graphic>
      </p:graphicFrame>
      <p:sp>
        <p:nvSpPr>
          <p:cNvPr id="7" name="四角形: 角を丸くする 6">
            <a:extLst>
              <a:ext uri="{FF2B5EF4-FFF2-40B4-BE49-F238E27FC236}">
                <a16:creationId xmlns:a16="http://schemas.microsoft.com/office/drawing/2014/main" id="{13B31235-0252-416B-AC84-0609B57C08EC}"/>
              </a:ext>
            </a:extLst>
          </p:cNvPr>
          <p:cNvSpPr/>
          <p:nvPr/>
        </p:nvSpPr>
        <p:spPr>
          <a:xfrm>
            <a:off x="21000" y="763070"/>
            <a:ext cx="9864000" cy="720000"/>
          </a:xfrm>
          <a:prstGeom prst="roundRect">
            <a:avLst/>
          </a:prstGeom>
          <a:ln w="28575">
            <a:solidFill>
              <a:srgbClr val="76923C"/>
            </a:solidFill>
          </a:ln>
        </p:spPr>
        <p:style>
          <a:lnRef idx="2">
            <a:schemeClr val="accent6"/>
          </a:lnRef>
          <a:fillRef idx="1">
            <a:schemeClr val="lt1"/>
          </a:fillRef>
          <a:effectRef idx="0">
            <a:schemeClr val="accent6"/>
          </a:effectRef>
          <a:fontRef idx="minor">
            <a:schemeClr val="dk1"/>
          </a:fontRef>
        </p:style>
        <p:txBody>
          <a:bodyPr rtlCol="0" anchor="ctr"/>
          <a:lstStyle/>
          <a:p>
            <a:pPr marL="154800" indent="-154800"/>
            <a:r>
              <a:rPr lang="ja-JP" altLang="en-US" dirty="0">
                <a:latin typeface="游ゴシック Medium" panose="020B0500000000000000" pitchFamily="50" charset="-128"/>
                <a:ea typeface="游ゴシック Medium" panose="020B0500000000000000" pitchFamily="50" charset="-128"/>
              </a:rPr>
              <a:t>〇実証事業を実施するために必要な</a:t>
            </a:r>
            <a:r>
              <a:rPr lang="ja-JP" altLang="en-US">
                <a:latin typeface="游ゴシック Medium" panose="020B0500000000000000" pitchFamily="50" charset="-128"/>
                <a:ea typeface="游ゴシック Medium" panose="020B0500000000000000" pitchFamily="50" charset="-128"/>
              </a:rPr>
              <a:t>経費は林業</a:t>
            </a:r>
            <a:r>
              <a:rPr lang="ja-JP" altLang="en-US" dirty="0">
                <a:latin typeface="游ゴシック Medium" panose="020B0500000000000000" pitchFamily="50" charset="-128"/>
                <a:ea typeface="游ゴシック Medium" panose="020B0500000000000000" pitchFamily="50" charset="-128"/>
              </a:rPr>
              <a:t>機械化協会から助成されます。</a:t>
            </a:r>
            <a:endParaRPr lang="en-US" altLang="ja-JP" dirty="0">
              <a:latin typeface="游ゴシック Medium" panose="020B0500000000000000" pitchFamily="50" charset="-128"/>
              <a:ea typeface="游ゴシック Medium" panose="020B0500000000000000" pitchFamily="50" charset="-128"/>
            </a:endParaRPr>
          </a:p>
          <a:p>
            <a:pPr marL="154800" indent="-154800"/>
            <a:r>
              <a:rPr lang="ja-JP" altLang="en-US" dirty="0">
                <a:latin typeface="游ゴシック Medium" panose="020B0500000000000000" pitchFamily="50" charset="-128"/>
                <a:ea typeface="游ゴシック Medium" panose="020B0500000000000000" pitchFamily="50" charset="-128"/>
              </a:rPr>
              <a:t>〇助成金支払の対象となる経費は以下のとおりです。</a:t>
            </a:r>
            <a:endParaRPr lang="en-US" altLang="ja-JP" dirty="0">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1540477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C87C9647-C77C-418F-830A-9E07290EE7B0}"/>
              </a:ext>
            </a:extLst>
          </p:cNvPr>
          <p:cNvSpPr txBox="1"/>
          <p:nvPr/>
        </p:nvSpPr>
        <p:spPr>
          <a:xfrm>
            <a:off x="213482" y="104775"/>
            <a:ext cx="6959600" cy="523220"/>
          </a:xfrm>
          <a:prstGeom prst="rect">
            <a:avLst/>
          </a:prstGeom>
          <a:noFill/>
        </p:spPr>
        <p:txBody>
          <a:bodyPr wrap="square" rtlCol="0">
            <a:spAutoFit/>
          </a:bodyPr>
          <a:lstStyle/>
          <a:p>
            <a:r>
              <a:rPr kumimoji="1" lang="ja-JP" altLang="en-US" sz="2800" b="1" dirty="0"/>
              <a:t>提出いただく収支計算シートのイメージ</a:t>
            </a:r>
            <a:endParaRPr kumimoji="1" lang="ja-JP" altLang="en-US" sz="2800" b="1" dirty="0">
              <a:solidFill>
                <a:srgbClr val="FF0000"/>
              </a:solidFill>
            </a:endParaRPr>
          </a:p>
        </p:txBody>
      </p:sp>
      <p:sp>
        <p:nvSpPr>
          <p:cNvPr id="5" name="テキスト ボックス 4">
            <a:extLst>
              <a:ext uri="{FF2B5EF4-FFF2-40B4-BE49-F238E27FC236}">
                <a16:creationId xmlns:a16="http://schemas.microsoft.com/office/drawing/2014/main" id="{F8F56E85-27C9-4841-841A-2F26B05499BB}"/>
              </a:ext>
            </a:extLst>
          </p:cNvPr>
          <p:cNvSpPr txBox="1"/>
          <p:nvPr/>
        </p:nvSpPr>
        <p:spPr>
          <a:xfrm>
            <a:off x="8667750" y="6531429"/>
            <a:ext cx="1238250" cy="369332"/>
          </a:xfrm>
          <a:prstGeom prst="rect">
            <a:avLst/>
          </a:prstGeom>
          <a:noFill/>
        </p:spPr>
        <p:txBody>
          <a:bodyPr wrap="square" rtlCol="0">
            <a:spAutoFit/>
          </a:bodyPr>
          <a:lstStyle/>
          <a:p>
            <a:pPr algn="r"/>
            <a:fld id="{2D442F56-9958-42FA-AD37-54616B9F7DE4}" type="slidenum">
              <a:rPr kumimoji="1" lang="ja-JP" altLang="en-US" smtClean="0"/>
              <a:t>11</a:t>
            </a:fld>
            <a:endParaRPr kumimoji="1" lang="ja-JP" altLang="en-US" dirty="0"/>
          </a:p>
        </p:txBody>
      </p:sp>
      <p:sp>
        <p:nvSpPr>
          <p:cNvPr id="6" name="タイトル 1">
            <a:extLst>
              <a:ext uri="{FF2B5EF4-FFF2-40B4-BE49-F238E27FC236}">
                <a16:creationId xmlns:a16="http://schemas.microsoft.com/office/drawing/2014/main" id="{96E2147D-38FC-4C05-BD78-1EDDFB73AC23}"/>
              </a:ext>
            </a:extLst>
          </p:cNvPr>
          <p:cNvSpPr txBox="1">
            <a:spLocks/>
          </p:cNvSpPr>
          <p:nvPr/>
        </p:nvSpPr>
        <p:spPr>
          <a:xfrm>
            <a:off x="153754" y="758975"/>
            <a:ext cx="9468418" cy="6233603"/>
          </a:xfrm>
        </p:spPr>
        <p:txBody>
          <a:bodyPr anchor="t"/>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a:lnSpc>
                <a:spcPct val="100000"/>
              </a:lnSpc>
            </a:pPr>
            <a:r>
              <a:rPr lang="ja-JP" altLang="en-US" sz="1800" dirty="0">
                <a:latin typeface="+mn-lt"/>
                <a:ea typeface="Yu Gothic Medium" panose="020B0500000000000000" pitchFamily="34" charset="-128"/>
              </a:rPr>
              <a:t>・応募の際に、林業経営体等が行う事業による収入・支出の各項目について、</a:t>
            </a:r>
            <a:endParaRPr lang="en-US" altLang="ja-JP" sz="1800" dirty="0">
              <a:latin typeface="+mn-lt"/>
              <a:ea typeface="Yu Gothic Medium" panose="020B0500000000000000" pitchFamily="34" charset="-128"/>
            </a:endParaRPr>
          </a:p>
          <a:p>
            <a:pPr>
              <a:lnSpc>
                <a:spcPct val="100000"/>
              </a:lnSpc>
            </a:pPr>
            <a:r>
              <a:rPr lang="ja-JP" altLang="en-US" sz="1800" dirty="0">
                <a:latin typeface="+mn-lt"/>
                <a:ea typeface="Yu Gothic Medium" panose="020B0500000000000000" pitchFamily="34" charset="-128"/>
              </a:rPr>
              <a:t>　１</a:t>
            </a:r>
            <a:r>
              <a:rPr lang="en-US" altLang="ja-JP" sz="1800" dirty="0">
                <a:latin typeface="+mn-lt"/>
                <a:ea typeface="Yu Gothic Medium" panose="020B0500000000000000" pitchFamily="34" charset="-128"/>
              </a:rPr>
              <a:t>ha</a:t>
            </a:r>
            <a:r>
              <a:rPr lang="ja-JP" altLang="en-US" sz="1800" dirty="0">
                <a:latin typeface="+mn-lt"/>
                <a:ea typeface="Yu Gothic Medium" panose="020B0500000000000000" pitchFamily="34" charset="-128"/>
              </a:rPr>
              <a:t>あたりの現状額と目標額（試算）を提出。</a:t>
            </a:r>
            <a:endParaRPr lang="en-US" altLang="ja-JP" sz="1800" dirty="0">
              <a:latin typeface="+mn-lt"/>
              <a:ea typeface="Yu Gothic Medium" panose="020B0500000000000000" pitchFamily="34" charset="-128"/>
            </a:endParaRPr>
          </a:p>
          <a:p>
            <a:pPr>
              <a:lnSpc>
                <a:spcPct val="100000"/>
              </a:lnSpc>
            </a:pPr>
            <a:r>
              <a:rPr lang="ja-JP" altLang="en-US" sz="1800" dirty="0">
                <a:latin typeface="+mn-lt"/>
                <a:ea typeface="Yu Gothic Medium" panose="020B0500000000000000" pitchFamily="34" charset="-128"/>
              </a:rPr>
              <a:t>・実証により、目標として設定した総収支プラスの実現を目指す。</a:t>
            </a:r>
            <a:endParaRPr lang="en-US" altLang="ja-JP" sz="1800" dirty="0">
              <a:latin typeface="+mn-lt"/>
              <a:ea typeface="Yu Gothic Medium" panose="020B0500000000000000" pitchFamily="34" charset="-128"/>
            </a:endParaRPr>
          </a:p>
        </p:txBody>
      </p:sp>
      <p:graphicFrame>
        <p:nvGraphicFramePr>
          <p:cNvPr id="7" name="表 6">
            <a:extLst>
              <a:ext uri="{FF2B5EF4-FFF2-40B4-BE49-F238E27FC236}">
                <a16:creationId xmlns:a16="http://schemas.microsoft.com/office/drawing/2014/main" id="{7461FD38-1229-4BA4-A875-550683188695}"/>
              </a:ext>
            </a:extLst>
          </p:cNvPr>
          <p:cNvGraphicFramePr>
            <a:graphicFrameLocks noGrp="1"/>
          </p:cNvGraphicFramePr>
          <p:nvPr>
            <p:extLst>
              <p:ext uri="{D42A27DB-BD31-4B8C-83A1-F6EECF244321}">
                <p14:modId xmlns:p14="http://schemas.microsoft.com/office/powerpoint/2010/main" val="2418208956"/>
              </p:ext>
            </p:extLst>
          </p:nvPr>
        </p:nvGraphicFramePr>
        <p:xfrm>
          <a:off x="1312042" y="1734730"/>
          <a:ext cx="7281915" cy="4351339"/>
        </p:xfrm>
        <a:graphic>
          <a:graphicData uri="http://schemas.openxmlformats.org/drawingml/2006/table">
            <a:tbl>
              <a:tblPr/>
              <a:tblGrid>
                <a:gridCol w="557087">
                  <a:extLst>
                    <a:ext uri="{9D8B030D-6E8A-4147-A177-3AD203B41FA5}">
                      <a16:colId xmlns:a16="http://schemas.microsoft.com/office/drawing/2014/main" val="1796103595"/>
                    </a:ext>
                  </a:extLst>
                </a:gridCol>
                <a:gridCol w="557087">
                  <a:extLst>
                    <a:ext uri="{9D8B030D-6E8A-4147-A177-3AD203B41FA5}">
                      <a16:colId xmlns:a16="http://schemas.microsoft.com/office/drawing/2014/main" val="3190325961"/>
                    </a:ext>
                  </a:extLst>
                </a:gridCol>
                <a:gridCol w="848892">
                  <a:extLst>
                    <a:ext uri="{9D8B030D-6E8A-4147-A177-3AD203B41FA5}">
                      <a16:colId xmlns:a16="http://schemas.microsoft.com/office/drawing/2014/main" val="3312983290"/>
                    </a:ext>
                  </a:extLst>
                </a:gridCol>
                <a:gridCol w="1087645">
                  <a:extLst>
                    <a:ext uri="{9D8B030D-6E8A-4147-A177-3AD203B41FA5}">
                      <a16:colId xmlns:a16="http://schemas.microsoft.com/office/drawing/2014/main" val="3462288944"/>
                    </a:ext>
                  </a:extLst>
                </a:gridCol>
                <a:gridCol w="557087">
                  <a:extLst>
                    <a:ext uri="{9D8B030D-6E8A-4147-A177-3AD203B41FA5}">
                      <a16:colId xmlns:a16="http://schemas.microsoft.com/office/drawing/2014/main" val="3993867343"/>
                    </a:ext>
                  </a:extLst>
                </a:gridCol>
                <a:gridCol w="557087">
                  <a:extLst>
                    <a:ext uri="{9D8B030D-6E8A-4147-A177-3AD203B41FA5}">
                      <a16:colId xmlns:a16="http://schemas.microsoft.com/office/drawing/2014/main" val="1499804949"/>
                    </a:ext>
                  </a:extLst>
                </a:gridCol>
                <a:gridCol w="3117030">
                  <a:extLst>
                    <a:ext uri="{9D8B030D-6E8A-4147-A177-3AD203B41FA5}">
                      <a16:colId xmlns:a16="http://schemas.microsoft.com/office/drawing/2014/main" val="2170264803"/>
                    </a:ext>
                  </a:extLst>
                </a:gridCol>
              </a:tblGrid>
              <a:tr h="158615">
                <a:tc gridSpan="4">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経営モデル実証事業応募用　収支計算シート</a:t>
                      </a:r>
                    </a:p>
                  </a:txBody>
                  <a:tcPr marL="5287" marR="5287" marT="5287"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b"/>
                      <a:r>
                        <a:rPr lang="en-US" sz="800" b="0" i="0" u="none" strike="noStrike">
                          <a:solidFill>
                            <a:srgbClr val="000000"/>
                          </a:solidFill>
                          <a:effectLst/>
                          <a:latin typeface="Yu Gothic" panose="020B0400000000000000" pitchFamily="50" charset="-128"/>
                          <a:ea typeface="Yu Gothic" panose="020B0400000000000000" pitchFamily="50" charset="-128"/>
                        </a:rPr>
                        <a:t>1ha</a:t>
                      </a:r>
                      <a:r>
                        <a:rPr lang="ja-JP" altLang="en-US" sz="800" b="0" i="0" u="none" strike="noStrike">
                          <a:solidFill>
                            <a:srgbClr val="000000"/>
                          </a:solidFill>
                          <a:effectLst/>
                          <a:latin typeface="Yu Gothic" panose="020B0400000000000000" pitchFamily="50" charset="-128"/>
                          <a:ea typeface="Yu Gothic" panose="020B0400000000000000" pitchFamily="50" charset="-128"/>
                        </a:rPr>
                        <a:t>あたり試算</a:t>
                      </a:r>
                    </a:p>
                  </a:txBody>
                  <a:tcPr marL="5287" marR="5287" marT="5287"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単位</a:t>
                      </a:r>
                      <a:r>
                        <a:rPr lang="en-US" altLang="ja-JP" sz="800" b="0" i="0" u="none" strike="noStrike">
                          <a:solidFill>
                            <a:srgbClr val="000000"/>
                          </a:solidFill>
                          <a:effectLst/>
                          <a:latin typeface="Yu Gothic" panose="020B0400000000000000" pitchFamily="50" charset="-128"/>
                          <a:ea typeface="Yu Gothic" panose="020B0400000000000000" pitchFamily="50" charset="-128"/>
                        </a:rPr>
                        <a:t>:</a:t>
                      </a:r>
                      <a:r>
                        <a:rPr lang="ja-JP" altLang="en-US" sz="800" b="0" i="0" u="none" strike="noStrike">
                          <a:solidFill>
                            <a:srgbClr val="000000"/>
                          </a:solidFill>
                          <a:effectLst/>
                          <a:latin typeface="Yu Gothic" panose="020B0400000000000000" pitchFamily="50" charset="-128"/>
                          <a:ea typeface="Yu Gothic" panose="020B0400000000000000" pitchFamily="50" charset="-128"/>
                        </a:rPr>
                        <a:t>千円</a:t>
                      </a:r>
                      <a:r>
                        <a:rPr lang="en-US" altLang="ja-JP" sz="800" b="0" i="0" u="none" strike="noStrike">
                          <a:solidFill>
                            <a:srgbClr val="000000"/>
                          </a:solidFill>
                          <a:effectLst/>
                          <a:latin typeface="Yu Gothic" panose="020B0400000000000000" pitchFamily="50" charset="-128"/>
                          <a:ea typeface="Yu Gothic" panose="020B0400000000000000" pitchFamily="50" charset="-128"/>
                        </a:rPr>
                        <a:t>/</a:t>
                      </a:r>
                      <a:r>
                        <a:rPr lang="en-US" sz="800" b="0" i="0" u="none" strike="noStrike">
                          <a:solidFill>
                            <a:srgbClr val="000000"/>
                          </a:solidFill>
                          <a:effectLst/>
                          <a:latin typeface="Yu Gothic" panose="020B0400000000000000" pitchFamily="50" charset="-128"/>
                          <a:ea typeface="Yu Gothic" panose="020B0400000000000000" pitchFamily="50" charset="-128"/>
                        </a:rPr>
                        <a:t>ha</a:t>
                      </a:r>
                    </a:p>
                  </a:txBody>
                  <a:tcPr marL="5287" marR="5287" marT="5287"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4356605"/>
                  </a:ext>
                </a:extLst>
              </a:tr>
              <a:tr h="158615">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5287" marR="5287" marT="528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5287" marR="5287" marT="528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5287" marR="5287" marT="528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5287" marR="5287" marT="528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現状</a:t>
                      </a:r>
                    </a:p>
                  </a:txBody>
                  <a:tcPr marL="5287" marR="5287" marT="528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目標</a:t>
                      </a:r>
                    </a:p>
                  </a:txBody>
                  <a:tcPr marL="5287" marR="5287" marT="528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Yu Gothic" panose="020B0400000000000000" pitchFamily="50" charset="-128"/>
                          <a:ea typeface="Yu Gothic" panose="020B0400000000000000" pitchFamily="50" charset="-128"/>
                        </a:rPr>
                        <a:t>備考</a:t>
                      </a:r>
                    </a:p>
                  </a:txBody>
                  <a:tcPr marL="5287" marR="5287" marT="528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2852809"/>
                  </a:ext>
                </a:extLst>
              </a:tr>
              <a:tr h="227348">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5287" marR="5287" marT="52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収入</a:t>
                      </a:r>
                    </a:p>
                  </a:txBody>
                  <a:tcPr marL="5287" marR="5287" marT="52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5287" marR="5287" marT="528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5287" marR="5287" marT="528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Yu Gothic" panose="020B0400000000000000" pitchFamily="50" charset="-128"/>
                          <a:ea typeface="Yu Gothic" panose="020B0400000000000000" pitchFamily="50" charset="-128"/>
                        </a:rPr>
                        <a:t>AAAA</a:t>
                      </a:r>
                    </a:p>
                  </a:txBody>
                  <a:tcPr marL="5287" marR="5287" marT="528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800" b="0" i="0" u="none" strike="noStrike">
                          <a:solidFill>
                            <a:srgbClr val="000000"/>
                          </a:solidFill>
                          <a:effectLst/>
                          <a:latin typeface="Yu Gothic" panose="020B0400000000000000" pitchFamily="50" charset="-128"/>
                          <a:ea typeface="Yu Gothic" panose="020B0400000000000000" pitchFamily="50" charset="-128"/>
                        </a:rPr>
                        <a:t>XXXX</a:t>
                      </a:r>
                    </a:p>
                  </a:txBody>
                  <a:tcPr marL="5287" marR="5287" marT="528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5287" marR="5287" marT="528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8869800"/>
                  </a:ext>
                </a:extLst>
              </a:tr>
              <a:tr h="158615">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5287" marR="5287" marT="52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800" b="0" i="0" u="none" strike="noStrike">
                        <a:solidFill>
                          <a:srgbClr val="000000"/>
                        </a:solidFill>
                        <a:effectLst/>
                        <a:latin typeface="Yu Gothic" panose="020B0400000000000000" pitchFamily="50" charset="-128"/>
                        <a:ea typeface="Yu Gothic" panose="020B0400000000000000" pitchFamily="50" charset="-128"/>
                      </a:endParaRPr>
                    </a:p>
                  </a:txBody>
                  <a:tcPr marL="5287" marR="5287" marT="5287" marB="0" anchor="b">
                    <a:lnL>
                      <a:noFill/>
                    </a:lnL>
                    <a:lnR>
                      <a:noFill/>
                    </a:lnR>
                    <a:lnT>
                      <a:noFill/>
                    </a:lnT>
                    <a:lnB>
                      <a:noFill/>
                    </a:lnB>
                  </a:tcPr>
                </a:tc>
                <a:tc>
                  <a:txBody>
                    <a:bodyPr/>
                    <a:lstStyle/>
                    <a:p>
                      <a:pPr algn="l" fontAlgn="b"/>
                      <a:endParaRPr lang="ja-JP" altLang="en-US" sz="800" b="0" i="0" u="none" strike="noStrike">
                        <a:solidFill>
                          <a:srgbClr val="000000"/>
                        </a:solidFill>
                        <a:effectLst/>
                        <a:latin typeface="Yu Gothic" panose="020B0400000000000000" pitchFamily="50" charset="-128"/>
                        <a:ea typeface="Yu Gothic" panose="020B0400000000000000" pitchFamily="50" charset="-128"/>
                      </a:endParaRPr>
                    </a:p>
                  </a:txBody>
                  <a:tcPr marL="5287" marR="5287" marT="52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販売収入</a:t>
                      </a:r>
                    </a:p>
                  </a:txBody>
                  <a:tcPr marL="5287" marR="5287" marT="52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800" b="0" i="0" u="none" strike="noStrike">
                          <a:solidFill>
                            <a:srgbClr val="000000"/>
                          </a:solidFill>
                          <a:effectLst/>
                          <a:latin typeface="Yu Gothic" panose="020B0400000000000000" pitchFamily="50" charset="-128"/>
                          <a:ea typeface="Yu Gothic" panose="020B0400000000000000" pitchFamily="50" charset="-128"/>
                        </a:rPr>
                        <a:t>aaa</a:t>
                      </a:r>
                    </a:p>
                  </a:txBody>
                  <a:tcPr marL="5287" marR="5287" marT="52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800" b="0" i="0" u="none" strike="noStrike">
                          <a:solidFill>
                            <a:srgbClr val="000000"/>
                          </a:solidFill>
                          <a:effectLst/>
                          <a:latin typeface="Yu Gothic" panose="020B0400000000000000" pitchFamily="50" charset="-128"/>
                          <a:ea typeface="Yu Gothic" panose="020B0400000000000000" pitchFamily="50" charset="-128"/>
                        </a:rPr>
                        <a:t>ooo</a:t>
                      </a:r>
                    </a:p>
                  </a:txBody>
                  <a:tcPr marL="5287" marR="5287" marT="52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機械導入により生産性向上</a:t>
                      </a:r>
                    </a:p>
                  </a:txBody>
                  <a:tcPr marL="5287" marR="5287" marT="528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87351025"/>
                  </a:ext>
                </a:extLst>
              </a:tr>
              <a:tr h="158615">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5287" marR="5287" marT="52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800" b="0" i="0" u="none" strike="noStrike">
                        <a:solidFill>
                          <a:srgbClr val="000000"/>
                        </a:solidFill>
                        <a:effectLst/>
                        <a:latin typeface="Yu Gothic" panose="020B0400000000000000" pitchFamily="50" charset="-128"/>
                        <a:ea typeface="Yu Gothic" panose="020B0400000000000000" pitchFamily="50" charset="-128"/>
                      </a:endParaRPr>
                    </a:p>
                  </a:txBody>
                  <a:tcPr marL="5287" marR="5287" marT="5287" marB="0" anchor="b">
                    <a:lnL>
                      <a:noFill/>
                    </a:lnL>
                    <a:lnR>
                      <a:noFill/>
                    </a:lnR>
                    <a:lnT>
                      <a:noFill/>
                    </a:lnT>
                    <a:lnB>
                      <a:noFill/>
                    </a:lnB>
                  </a:tcPr>
                </a:tc>
                <a:tc>
                  <a:txBody>
                    <a:bodyPr/>
                    <a:lstStyle/>
                    <a:p>
                      <a:pPr algn="l" fontAlgn="b"/>
                      <a:endParaRPr lang="ja-JP" altLang="en-US" sz="800" b="0" i="0" u="none" strike="noStrike">
                        <a:solidFill>
                          <a:srgbClr val="000000"/>
                        </a:solidFill>
                        <a:effectLst/>
                        <a:latin typeface="Yu Gothic" panose="020B0400000000000000" pitchFamily="50" charset="-128"/>
                        <a:ea typeface="Yu Gothic" panose="020B0400000000000000" pitchFamily="50" charset="-128"/>
                      </a:endParaRPr>
                    </a:p>
                  </a:txBody>
                  <a:tcPr marL="5287" marR="5287" marT="5287" marB="0" anchor="b">
                    <a:lnL>
                      <a:noFill/>
                    </a:lnL>
                    <a:lnR>
                      <a:noFill/>
                    </a:lnR>
                    <a:lnT>
                      <a:noFill/>
                    </a:lnT>
                    <a:lnB>
                      <a:noFill/>
                    </a:lnB>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補助金収入</a:t>
                      </a:r>
                    </a:p>
                  </a:txBody>
                  <a:tcPr marL="5287" marR="5287" marT="5287" marB="0" anchor="b">
                    <a:lnL>
                      <a:noFill/>
                    </a:lnL>
                    <a:lnR>
                      <a:noFill/>
                    </a:lnR>
                    <a:lnT>
                      <a:noFill/>
                    </a:lnT>
                    <a:lnB>
                      <a:noFill/>
                    </a:lnB>
                  </a:tcPr>
                </a:tc>
                <a:tc>
                  <a:txBody>
                    <a:bodyPr/>
                    <a:lstStyle/>
                    <a:p>
                      <a:pPr algn="r" fontAlgn="b"/>
                      <a:r>
                        <a:rPr lang="en-US" sz="800" b="0" i="0" u="none" strike="noStrike">
                          <a:solidFill>
                            <a:srgbClr val="000000"/>
                          </a:solidFill>
                          <a:effectLst/>
                          <a:latin typeface="Yu Gothic" panose="020B0400000000000000" pitchFamily="50" charset="-128"/>
                          <a:ea typeface="Yu Gothic" panose="020B0400000000000000" pitchFamily="50" charset="-128"/>
                        </a:rPr>
                        <a:t>bbb</a:t>
                      </a:r>
                    </a:p>
                  </a:txBody>
                  <a:tcPr marL="5287" marR="5287" marT="5287" marB="0" anchor="b">
                    <a:lnL>
                      <a:noFill/>
                    </a:lnL>
                    <a:lnR>
                      <a:noFill/>
                    </a:lnR>
                    <a:lnT>
                      <a:noFill/>
                    </a:lnT>
                    <a:lnB>
                      <a:noFill/>
                    </a:lnB>
                  </a:tcPr>
                </a:tc>
                <a:tc>
                  <a:txBody>
                    <a:bodyPr/>
                    <a:lstStyle/>
                    <a:p>
                      <a:pPr algn="r" fontAlgn="b"/>
                      <a:r>
                        <a:rPr lang="en-US" sz="800" b="0" i="0" u="none" strike="noStrike">
                          <a:solidFill>
                            <a:srgbClr val="000000"/>
                          </a:solidFill>
                          <a:effectLst/>
                          <a:latin typeface="Yu Gothic" panose="020B0400000000000000" pitchFamily="50" charset="-128"/>
                          <a:ea typeface="Yu Gothic" panose="020B0400000000000000" pitchFamily="50" charset="-128"/>
                        </a:rPr>
                        <a:t>ppp</a:t>
                      </a:r>
                    </a:p>
                  </a:txBody>
                  <a:tcPr marL="5287" marR="5287" marT="5287" marB="0" anchor="b">
                    <a:lnL>
                      <a:noFill/>
                    </a:lnL>
                    <a:lnR>
                      <a:noFill/>
                    </a:lnR>
                    <a:lnT>
                      <a:noFill/>
                    </a:lnT>
                    <a:lnB>
                      <a:noFill/>
                    </a:lnB>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機械導入により再造林効率向上</a:t>
                      </a:r>
                    </a:p>
                  </a:txBody>
                  <a:tcPr marL="5287" marR="5287" marT="5287"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10428279"/>
                  </a:ext>
                </a:extLst>
              </a:tr>
              <a:tr h="158615">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5287" marR="5287" marT="52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5287" marR="5287" marT="52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5287" marR="5287" marT="52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その他収入</a:t>
                      </a:r>
                    </a:p>
                  </a:txBody>
                  <a:tcPr marL="5287" marR="5287" marT="52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Yu Gothic" panose="020B0400000000000000" pitchFamily="50" charset="-128"/>
                          <a:ea typeface="Yu Gothic" panose="020B0400000000000000" pitchFamily="50" charset="-128"/>
                        </a:rPr>
                        <a:t>ccc</a:t>
                      </a:r>
                    </a:p>
                  </a:txBody>
                  <a:tcPr marL="5287" marR="5287" marT="52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Yu Gothic" panose="020B0400000000000000" pitchFamily="50" charset="-128"/>
                          <a:ea typeface="Yu Gothic" panose="020B0400000000000000" pitchFamily="50" charset="-128"/>
                        </a:rPr>
                        <a:t>qqq</a:t>
                      </a:r>
                    </a:p>
                  </a:txBody>
                  <a:tcPr marL="5287" marR="5287" marT="52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5287" marR="5287" marT="528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5711204"/>
                  </a:ext>
                </a:extLst>
              </a:tr>
              <a:tr h="211487">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5287" marR="5287" marT="52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支出</a:t>
                      </a:r>
                    </a:p>
                  </a:txBody>
                  <a:tcPr marL="5287" marR="5287" marT="52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5287" marR="5287" marT="528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5287" marR="5287" marT="528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Yu Gothic" panose="020B0400000000000000" pitchFamily="50" charset="-128"/>
                          <a:ea typeface="Yu Gothic" panose="020B0400000000000000" pitchFamily="50" charset="-128"/>
                        </a:rPr>
                        <a:t>BBBB</a:t>
                      </a:r>
                    </a:p>
                  </a:txBody>
                  <a:tcPr marL="5287" marR="5287" marT="528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800" b="0" i="0" u="none" strike="noStrike">
                          <a:solidFill>
                            <a:srgbClr val="000000"/>
                          </a:solidFill>
                          <a:effectLst/>
                          <a:latin typeface="Yu Gothic" panose="020B0400000000000000" pitchFamily="50" charset="-128"/>
                          <a:ea typeface="Yu Gothic" panose="020B0400000000000000" pitchFamily="50" charset="-128"/>
                        </a:rPr>
                        <a:t>YYYY</a:t>
                      </a:r>
                    </a:p>
                  </a:txBody>
                  <a:tcPr marL="5287" marR="5287" marT="528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5287" marR="5287" marT="528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8184848"/>
                  </a:ext>
                </a:extLst>
              </a:tr>
              <a:tr h="211487">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5287" marR="5287" marT="52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800" b="0" i="0" u="none" strike="noStrike">
                        <a:solidFill>
                          <a:srgbClr val="000000"/>
                        </a:solidFill>
                        <a:effectLst/>
                        <a:latin typeface="Yu Gothic" panose="020B0400000000000000" pitchFamily="50" charset="-128"/>
                        <a:ea typeface="Yu Gothic" panose="020B0400000000000000" pitchFamily="50" charset="-128"/>
                      </a:endParaRPr>
                    </a:p>
                  </a:txBody>
                  <a:tcPr marL="5287" marR="5287" marT="5287" marB="0" anchor="b">
                    <a:lnL>
                      <a:noFill/>
                    </a:lnL>
                    <a:lnR>
                      <a:noFill/>
                    </a:lnR>
                    <a:lnT>
                      <a:noFill/>
                    </a:lnT>
                    <a:lnB>
                      <a:noFill/>
                    </a:lnB>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主伐経費</a:t>
                      </a:r>
                    </a:p>
                  </a:txBody>
                  <a:tcPr marL="5287" marR="5287" marT="52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800" b="0" i="0" u="none" strike="noStrike">
                        <a:solidFill>
                          <a:srgbClr val="000000"/>
                        </a:solidFill>
                        <a:effectLst/>
                        <a:latin typeface="Yu Gothic" panose="020B0400000000000000" pitchFamily="50" charset="-128"/>
                        <a:ea typeface="Yu Gothic" panose="020B0400000000000000" pitchFamily="50" charset="-128"/>
                      </a:endParaRPr>
                    </a:p>
                  </a:txBody>
                  <a:tcPr marL="5287" marR="5287" marT="52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800" b="0" i="0" u="none" strike="noStrike">
                          <a:solidFill>
                            <a:srgbClr val="000000"/>
                          </a:solidFill>
                          <a:effectLst/>
                          <a:latin typeface="Yu Gothic" panose="020B0400000000000000" pitchFamily="50" charset="-128"/>
                          <a:ea typeface="Yu Gothic" panose="020B0400000000000000" pitchFamily="50" charset="-128"/>
                        </a:rPr>
                        <a:t>DDD</a:t>
                      </a:r>
                    </a:p>
                  </a:txBody>
                  <a:tcPr marL="5287" marR="5287" marT="5287"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r" fontAlgn="b"/>
                      <a:r>
                        <a:rPr lang="en-US" sz="800" b="0" i="0" u="none" strike="noStrike">
                          <a:solidFill>
                            <a:srgbClr val="000000"/>
                          </a:solidFill>
                          <a:effectLst/>
                          <a:latin typeface="Yu Gothic" panose="020B0400000000000000" pitchFamily="50" charset="-128"/>
                          <a:ea typeface="Yu Gothic" panose="020B0400000000000000" pitchFamily="50" charset="-128"/>
                        </a:rPr>
                        <a:t>III</a:t>
                      </a:r>
                    </a:p>
                  </a:txBody>
                  <a:tcPr marL="5287" marR="5287" marT="5287"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5287" marR="5287" marT="528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27666309"/>
                  </a:ext>
                </a:extLst>
              </a:tr>
              <a:tr h="158615">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5287" marR="5287" marT="52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800" b="0" i="0" u="none" strike="noStrike">
                        <a:solidFill>
                          <a:srgbClr val="000000"/>
                        </a:solidFill>
                        <a:effectLst/>
                        <a:latin typeface="Yu Gothic" panose="020B0400000000000000" pitchFamily="50" charset="-128"/>
                        <a:ea typeface="Yu Gothic" panose="020B0400000000000000" pitchFamily="50" charset="-128"/>
                      </a:endParaRPr>
                    </a:p>
                  </a:txBody>
                  <a:tcPr marL="5287" marR="5287" marT="5287" marB="0" anchor="b">
                    <a:lnL>
                      <a:noFill/>
                    </a:lnL>
                    <a:lnR>
                      <a:noFill/>
                    </a:lnR>
                    <a:lnT>
                      <a:noFill/>
                    </a:lnT>
                    <a:lnB>
                      <a:noFill/>
                    </a:lnB>
                  </a:tcPr>
                </a:tc>
                <a:tc>
                  <a:txBody>
                    <a:bodyPr/>
                    <a:lstStyle/>
                    <a:p>
                      <a:pPr algn="l" fontAlgn="b"/>
                      <a:endParaRPr lang="ja-JP" altLang="en-US" sz="800" b="0" i="0" u="none" strike="noStrike">
                        <a:solidFill>
                          <a:srgbClr val="000000"/>
                        </a:solidFill>
                        <a:effectLst/>
                        <a:latin typeface="Yu Gothic" panose="020B0400000000000000" pitchFamily="50" charset="-128"/>
                        <a:ea typeface="Yu Gothic" panose="020B0400000000000000" pitchFamily="50" charset="-128"/>
                      </a:endParaRPr>
                    </a:p>
                  </a:txBody>
                  <a:tcPr marL="5287" marR="5287" marT="5287" marB="0" anchor="b">
                    <a:lnL>
                      <a:noFill/>
                    </a:lnL>
                    <a:lnR>
                      <a:noFill/>
                    </a:lnR>
                    <a:lnT>
                      <a:noFill/>
                    </a:lnT>
                    <a:lnB>
                      <a:noFill/>
                    </a:lnB>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人件費</a:t>
                      </a:r>
                    </a:p>
                  </a:txBody>
                  <a:tcPr marL="5287" marR="5287" marT="5287" marB="0" anchor="b">
                    <a:lnL>
                      <a:noFill/>
                    </a:lnL>
                    <a:lnR>
                      <a:noFill/>
                    </a:lnR>
                    <a:lnT>
                      <a:noFill/>
                    </a:lnT>
                    <a:lnB>
                      <a:noFill/>
                    </a:lnB>
                  </a:tcPr>
                </a:tc>
                <a:tc>
                  <a:txBody>
                    <a:bodyPr/>
                    <a:lstStyle/>
                    <a:p>
                      <a:pPr algn="r" fontAlgn="b"/>
                      <a:r>
                        <a:rPr lang="en-US" sz="800" b="0" i="0" u="none" strike="noStrike">
                          <a:solidFill>
                            <a:srgbClr val="000000"/>
                          </a:solidFill>
                          <a:effectLst/>
                          <a:latin typeface="Yu Gothic" panose="020B0400000000000000" pitchFamily="50" charset="-128"/>
                          <a:ea typeface="Yu Gothic" panose="020B0400000000000000" pitchFamily="50" charset="-128"/>
                        </a:rPr>
                        <a:t>ddd</a:t>
                      </a:r>
                    </a:p>
                  </a:txBody>
                  <a:tcPr marL="5287" marR="5287" marT="5287" marB="0" anchor="b">
                    <a:lnL>
                      <a:noFill/>
                    </a:lnL>
                    <a:lnR>
                      <a:noFill/>
                    </a:lnR>
                    <a:lnT>
                      <a:noFill/>
                    </a:lnT>
                    <a:lnB>
                      <a:noFill/>
                    </a:lnB>
                  </a:tcPr>
                </a:tc>
                <a:tc>
                  <a:txBody>
                    <a:bodyPr/>
                    <a:lstStyle/>
                    <a:p>
                      <a:pPr algn="r" fontAlgn="b"/>
                      <a:r>
                        <a:rPr lang="en-US" sz="800" b="0" i="0" u="none" strike="noStrike">
                          <a:solidFill>
                            <a:srgbClr val="000000"/>
                          </a:solidFill>
                          <a:effectLst/>
                          <a:latin typeface="Yu Gothic" panose="020B0400000000000000" pitchFamily="50" charset="-128"/>
                          <a:ea typeface="Yu Gothic" panose="020B0400000000000000" pitchFamily="50" charset="-128"/>
                        </a:rPr>
                        <a:t>rrr</a:t>
                      </a:r>
                    </a:p>
                  </a:txBody>
                  <a:tcPr marL="5287" marR="5287" marT="5287" marB="0" anchor="b">
                    <a:lnL>
                      <a:noFill/>
                    </a:lnL>
                    <a:lnR>
                      <a:noFill/>
                    </a:lnR>
                    <a:lnT>
                      <a:noFill/>
                    </a:lnT>
                    <a:lnB>
                      <a:noFill/>
                    </a:lnB>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給料アップ　雇用人数・日数は変えず</a:t>
                      </a:r>
                    </a:p>
                  </a:txBody>
                  <a:tcPr marL="5287" marR="5287" marT="5287"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41056931"/>
                  </a:ext>
                </a:extLst>
              </a:tr>
              <a:tr h="158615">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5287" marR="5287" marT="52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800" b="0" i="0" u="none" strike="noStrike">
                        <a:solidFill>
                          <a:srgbClr val="000000"/>
                        </a:solidFill>
                        <a:effectLst/>
                        <a:latin typeface="Yu Gothic" panose="020B0400000000000000" pitchFamily="50" charset="-128"/>
                        <a:ea typeface="Yu Gothic" panose="020B0400000000000000" pitchFamily="50" charset="-128"/>
                      </a:endParaRPr>
                    </a:p>
                  </a:txBody>
                  <a:tcPr marL="5287" marR="5287" marT="5287" marB="0" anchor="b">
                    <a:lnL>
                      <a:noFill/>
                    </a:lnL>
                    <a:lnR>
                      <a:noFill/>
                    </a:lnR>
                    <a:lnT>
                      <a:noFill/>
                    </a:lnT>
                    <a:lnB>
                      <a:noFill/>
                    </a:lnB>
                  </a:tcPr>
                </a:tc>
                <a:tc>
                  <a:txBody>
                    <a:bodyPr/>
                    <a:lstStyle/>
                    <a:p>
                      <a:pPr algn="l" fontAlgn="b"/>
                      <a:endParaRPr lang="ja-JP" altLang="en-US" sz="800" b="0" i="0" u="none" strike="noStrike">
                        <a:solidFill>
                          <a:srgbClr val="000000"/>
                        </a:solidFill>
                        <a:effectLst/>
                        <a:latin typeface="Yu Gothic" panose="020B0400000000000000" pitchFamily="50" charset="-128"/>
                        <a:ea typeface="Yu Gothic" panose="020B0400000000000000" pitchFamily="50" charset="-128"/>
                      </a:endParaRPr>
                    </a:p>
                  </a:txBody>
                  <a:tcPr marL="5287" marR="5287" marT="5287" marB="0" anchor="b">
                    <a:lnL>
                      <a:noFill/>
                    </a:lnL>
                    <a:lnR>
                      <a:noFill/>
                    </a:lnR>
                    <a:lnT>
                      <a:noFill/>
                    </a:lnT>
                    <a:lnB>
                      <a:noFill/>
                    </a:lnB>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燃料代</a:t>
                      </a:r>
                    </a:p>
                  </a:txBody>
                  <a:tcPr marL="5287" marR="5287" marT="5287" marB="0" anchor="b">
                    <a:lnL>
                      <a:noFill/>
                    </a:lnL>
                    <a:lnR>
                      <a:noFill/>
                    </a:lnR>
                    <a:lnT>
                      <a:noFill/>
                    </a:lnT>
                    <a:lnB>
                      <a:noFill/>
                    </a:lnB>
                  </a:tcPr>
                </a:tc>
                <a:tc>
                  <a:txBody>
                    <a:bodyPr/>
                    <a:lstStyle/>
                    <a:p>
                      <a:pPr algn="r" fontAlgn="b"/>
                      <a:r>
                        <a:rPr lang="en-US" sz="800" b="0" i="0" u="none" strike="noStrike">
                          <a:solidFill>
                            <a:srgbClr val="000000"/>
                          </a:solidFill>
                          <a:effectLst/>
                          <a:latin typeface="Yu Gothic" panose="020B0400000000000000" pitchFamily="50" charset="-128"/>
                          <a:ea typeface="Yu Gothic" panose="020B0400000000000000" pitchFamily="50" charset="-128"/>
                        </a:rPr>
                        <a:t>eee</a:t>
                      </a:r>
                    </a:p>
                  </a:txBody>
                  <a:tcPr marL="5287" marR="5287" marT="5287" marB="0" anchor="b">
                    <a:lnL>
                      <a:noFill/>
                    </a:lnL>
                    <a:lnR>
                      <a:noFill/>
                    </a:lnR>
                    <a:lnT>
                      <a:noFill/>
                    </a:lnT>
                    <a:lnB>
                      <a:noFill/>
                    </a:lnB>
                  </a:tcPr>
                </a:tc>
                <a:tc>
                  <a:txBody>
                    <a:bodyPr/>
                    <a:lstStyle/>
                    <a:p>
                      <a:pPr algn="r" fontAlgn="b"/>
                      <a:r>
                        <a:rPr lang="en-US" sz="800" b="0" i="0" u="none" strike="noStrike">
                          <a:solidFill>
                            <a:srgbClr val="000000"/>
                          </a:solidFill>
                          <a:effectLst/>
                          <a:latin typeface="Yu Gothic" panose="020B0400000000000000" pitchFamily="50" charset="-128"/>
                          <a:ea typeface="Yu Gothic" panose="020B0400000000000000" pitchFamily="50" charset="-128"/>
                        </a:rPr>
                        <a:t>sss</a:t>
                      </a:r>
                    </a:p>
                  </a:txBody>
                  <a:tcPr marL="5287" marR="5287" marT="5287" marB="0" anchor="b">
                    <a:lnL>
                      <a:noFill/>
                    </a:lnL>
                    <a:lnR>
                      <a:noFill/>
                    </a:lnR>
                    <a:lnT>
                      <a:noFill/>
                    </a:lnT>
                    <a:lnB>
                      <a:noFill/>
                    </a:lnB>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機械導入に伴い微増</a:t>
                      </a:r>
                    </a:p>
                  </a:txBody>
                  <a:tcPr marL="5287" marR="5287" marT="5287"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4236641"/>
                  </a:ext>
                </a:extLst>
              </a:tr>
              <a:tr h="158615">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5287" marR="5287" marT="52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800" b="0" i="0" u="none" strike="noStrike">
                        <a:solidFill>
                          <a:srgbClr val="000000"/>
                        </a:solidFill>
                        <a:effectLst/>
                        <a:latin typeface="Yu Gothic" panose="020B0400000000000000" pitchFamily="50" charset="-128"/>
                        <a:ea typeface="Yu Gothic" panose="020B0400000000000000" pitchFamily="50" charset="-128"/>
                      </a:endParaRPr>
                    </a:p>
                  </a:txBody>
                  <a:tcPr marL="5287" marR="5287" marT="5287" marB="0" anchor="b">
                    <a:lnL>
                      <a:noFill/>
                    </a:lnL>
                    <a:lnR>
                      <a:noFill/>
                    </a:lnR>
                    <a:lnT>
                      <a:noFill/>
                    </a:lnT>
                    <a:lnB>
                      <a:noFill/>
                    </a:lnB>
                  </a:tcPr>
                </a:tc>
                <a:tc>
                  <a:txBody>
                    <a:bodyPr/>
                    <a:lstStyle/>
                    <a:p>
                      <a:pPr algn="l" fontAlgn="b"/>
                      <a:endParaRPr lang="ja-JP" altLang="en-US" sz="800" b="0" i="0" u="none" strike="noStrike">
                        <a:solidFill>
                          <a:srgbClr val="000000"/>
                        </a:solidFill>
                        <a:effectLst/>
                        <a:latin typeface="Yu Gothic" panose="020B0400000000000000" pitchFamily="50" charset="-128"/>
                        <a:ea typeface="Yu Gothic" panose="020B0400000000000000" pitchFamily="50" charset="-128"/>
                      </a:endParaRPr>
                    </a:p>
                  </a:txBody>
                  <a:tcPr marL="5287" marR="5287" marT="5287" marB="0" anchor="b">
                    <a:lnL>
                      <a:noFill/>
                    </a:lnL>
                    <a:lnR>
                      <a:noFill/>
                    </a:lnR>
                    <a:lnT>
                      <a:noFill/>
                    </a:lnT>
                    <a:lnB>
                      <a:noFill/>
                    </a:lnB>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機械整備費</a:t>
                      </a:r>
                    </a:p>
                  </a:txBody>
                  <a:tcPr marL="5287" marR="5287" marT="5287" marB="0" anchor="b">
                    <a:lnL>
                      <a:noFill/>
                    </a:lnL>
                    <a:lnR>
                      <a:noFill/>
                    </a:lnR>
                    <a:lnT>
                      <a:noFill/>
                    </a:lnT>
                    <a:lnB>
                      <a:noFill/>
                    </a:lnB>
                  </a:tcPr>
                </a:tc>
                <a:tc>
                  <a:txBody>
                    <a:bodyPr/>
                    <a:lstStyle/>
                    <a:p>
                      <a:pPr algn="r" fontAlgn="b"/>
                      <a:r>
                        <a:rPr lang="en-US" sz="800" b="0" i="0" u="none" strike="noStrike">
                          <a:solidFill>
                            <a:srgbClr val="000000"/>
                          </a:solidFill>
                          <a:effectLst/>
                          <a:latin typeface="Yu Gothic" panose="020B0400000000000000" pitchFamily="50" charset="-128"/>
                          <a:ea typeface="Yu Gothic" panose="020B0400000000000000" pitchFamily="50" charset="-128"/>
                        </a:rPr>
                        <a:t>fff</a:t>
                      </a:r>
                    </a:p>
                  </a:txBody>
                  <a:tcPr marL="5287" marR="5287" marT="5287" marB="0" anchor="b">
                    <a:lnL>
                      <a:noFill/>
                    </a:lnL>
                    <a:lnR>
                      <a:noFill/>
                    </a:lnR>
                    <a:lnT>
                      <a:noFill/>
                    </a:lnT>
                    <a:lnB>
                      <a:noFill/>
                    </a:lnB>
                  </a:tcPr>
                </a:tc>
                <a:tc>
                  <a:txBody>
                    <a:bodyPr/>
                    <a:lstStyle/>
                    <a:p>
                      <a:pPr algn="r" fontAlgn="b"/>
                      <a:r>
                        <a:rPr lang="en-US" sz="800" b="0" i="0" u="none" strike="noStrike">
                          <a:solidFill>
                            <a:srgbClr val="000000"/>
                          </a:solidFill>
                          <a:effectLst/>
                          <a:latin typeface="Yu Gothic" panose="020B0400000000000000" pitchFamily="50" charset="-128"/>
                          <a:ea typeface="Yu Gothic" panose="020B0400000000000000" pitchFamily="50" charset="-128"/>
                        </a:rPr>
                        <a:t>ttt</a:t>
                      </a:r>
                    </a:p>
                  </a:txBody>
                  <a:tcPr marL="5287" marR="5287" marT="5287" marB="0" anchor="b">
                    <a:lnL>
                      <a:noFill/>
                    </a:lnL>
                    <a:lnR>
                      <a:noFill/>
                    </a:lnR>
                    <a:lnT>
                      <a:noFill/>
                    </a:lnT>
                    <a:lnB>
                      <a:noFill/>
                    </a:lnB>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機械導入に伴い微増</a:t>
                      </a:r>
                    </a:p>
                  </a:txBody>
                  <a:tcPr marL="5287" marR="5287" marT="5287"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39702034"/>
                  </a:ext>
                </a:extLst>
              </a:tr>
              <a:tr h="158615">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5287" marR="5287" marT="52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800" b="0" i="0" u="none" strike="noStrike">
                        <a:solidFill>
                          <a:srgbClr val="000000"/>
                        </a:solidFill>
                        <a:effectLst/>
                        <a:latin typeface="Yu Gothic" panose="020B0400000000000000" pitchFamily="50" charset="-128"/>
                        <a:ea typeface="Yu Gothic" panose="020B0400000000000000" pitchFamily="50" charset="-128"/>
                      </a:endParaRPr>
                    </a:p>
                  </a:txBody>
                  <a:tcPr marL="5287" marR="5287" marT="5287" marB="0" anchor="b">
                    <a:lnL>
                      <a:noFill/>
                    </a:lnL>
                    <a:lnR>
                      <a:noFill/>
                    </a:lnR>
                    <a:lnT>
                      <a:noFill/>
                    </a:lnT>
                    <a:lnB>
                      <a:noFill/>
                    </a:lnB>
                  </a:tcPr>
                </a:tc>
                <a:tc>
                  <a:txBody>
                    <a:bodyPr/>
                    <a:lstStyle/>
                    <a:p>
                      <a:pPr algn="l" fontAlgn="b"/>
                      <a:endParaRPr lang="ja-JP" altLang="en-US" sz="800" b="0" i="0" u="none" strike="noStrike">
                        <a:solidFill>
                          <a:srgbClr val="000000"/>
                        </a:solidFill>
                        <a:effectLst/>
                        <a:latin typeface="Yu Gothic" panose="020B0400000000000000" pitchFamily="50" charset="-128"/>
                        <a:ea typeface="Yu Gothic" panose="020B0400000000000000" pitchFamily="50" charset="-128"/>
                      </a:endParaRPr>
                    </a:p>
                  </a:txBody>
                  <a:tcPr marL="5287" marR="5287" marT="5287" marB="0" anchor="b">
                    <a:lnL>
                      <a:noFill/>
                    </a:lnL>
                    <a:lnR>
                      <a:noFill/>
                    </a:lnR>
                    <a:lnT>
                      <a:noFill/>
                    </a:lnT>
                    <a:lnB>
                      <a:noFill/>
                    </a:lnB>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通信・消耗品費</a:t>
                      </a:r>
                    </a:p>
                  </a:txBody>
                  <a:tcPr marL="5287" marR="5287" marT="5287" marB="0" anchor="b">
                    <a:lnL>
                      <a:noFill/>
                    </a:lnL>
                    <a:lnR>
                      <a:noFill/>
                    </a:lnR>
                    <a:lnT>
                      <a:noFill/>
                    </a:lnT>
                    <a:lnB>
                      <a:noFill/>
                    </a:lnB>
                  </a:tcPr>
                </a:tc>
                <a:tc>
                  <a:txBody>
                    <a:bodyPr/>
                    <a:lstStyle/>
                    <a:p>
                      <a:pPr algn="r" fontAlgn="b"/>
                      <a:r>
                        <a:rPr lang="en-US" sz="800" b="0" i="0" u="none" strike="noStrike">
                          <a:solidFill>
                            <a:srgbClr val="000000"/>
                          </a:solidFill>
                          <a:effectLst/>
                          <a:latin typeface="Yu Gothic" panose="020B0400000000000000" pitchFamily="50" charset="-128"/>
                          <a:ea typeface="Yu Gothic" panose="020B0400000000000000" pitchFamily="50" charset="-128"/>
                        </a:rPr>
                        <a:t>ggg</a:t>
                      </a:r>
                    </a:p>
                  </a:txBody>
                  <a:tcPr marL="5287" marR="5287" marT="5287" marB="0" anchor="b">
                    <a:lnL>
                      <a:noFill/>
                    </a:lnL>
                    <a:lnR>
                      <a:noFill/>
                    </a:lnR>
                    <a:lnT>
                      <a:noFill/>
                    </a:lnT>
                    <a:lnB>
                      <a:noFill/>
                    </a:lnB>
                  </a:tcPr>
                </a:tc>
                <a:tc>
                  <a:txBody>
                    <a:bodyPr/>
                    <a:lstStyle/>
                    <a:p>
                      <a:pPr algn="r" fontAlgn="b"/>
                      <a:r>
                        <a:rPr lang="en-US" sz="800" b="0" i="0" u="none" strike="noStrike">
                          <a:solidFill>
                            <a:srgbClr val="000000"/>
                          </a:solidFill>
                          <a:effectLst/>
                          <a:latin typeface="Yu Gothic" panose="020B0400000000000000" pitchFamily="50" charset="-128"/>
                          <a:ea typeface="Yu Gothic" panose="020B0400000000000000" pitchFamily="50" charset="-128"/>
                        </a:rPr>
                        <a:t>uuu</a:t>
                      </a:r>
                    </a:p>
                  </a:txBody>
                  <a:tcPr marL="5287" marR="5287" marT="5287" marB="0" anchor="b">
                    <a:lnL>
                      <a:noFill/>
                    </a:lnL>
                    <a:lnR>
                      <a:noFill/>
                    </a:lnR>
                    <a:lnT>
                      <a:noFill/>
                    </a:lnT>
                    <a:lnB>
                      <a:noFill/>
                    </a:lnB>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5287" marR="5287" marT="5287"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53225080"/>
                  </a:ext>
                </a:extLst>
              </a:tr>
              <a:tr h="158615">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5287" marR="5287" marT="52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800" b="0" i="0" u="none" strike="noStrike">
                        <a:solidFill>
                          <a:srgbClr val="000000"/>
                        </a:solidFill>
                        <a:effectLst/>
                        <a:latin typeface="Yu Gothic" panose="020B0400000000000000" pitchFamily="50" charset="-128"/>
                        <a:ea typeface="Yu Gothic" panose="020B0400000000000000" pitchFamily="50" charset="-128"/>
                      </a:endParaRPr>
                    </a:p>
                  </a:txBody>
                  <a:tcPr marL="5287" marR="5287" marT="5287" marB="0" anchor="b">
                    <a:lnL>
                      <a:noFill/>
                    </a:lnL>
                    <a:lnR>
                      <a:noFill/>
                    </a:lnR>
                    <a:lnT>
                      <a:noFill/>
                    </a:lnT>
                    <a:lnB>
                      <a:noFill/>
                    </a:lnB>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5287" marR="5287" marT="52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その他経費</a:t>
                      </a:r>
                    </a:p>
                  </a:txBody>
                  <a:tcPr marL="5287" marR="5287" marT="52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Yu Gothic" panose="020B0400000000000000" pitchFamily="50" charset="-128"/>
                          <a:ea typeface="Yu Gothic" panose="020B0400000000000000" pitchFamily="50" charset="-128"/>
                        </a:rPr>
                        <a:t>hhh</a:t>
                      </a:r>
                    </a:p>
                  </a:txBody>
                  <a:tcPr marL="5287" marR="5287" marT="52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Yu Gothic" panose="020B0400000000000000" pitchFamily="50" charset="-128"/>
                          <a:ea typeface="Yu Gothic" panose="020B0400000000000000" pitchFamily="50" charset="-128"/>
                        </a:rPr>
                        <a:t>vvv</a:t>
                      </a:r>
                    </a:p>
                  </a:txBody>
                  <a:tcPr marL="5287" marR="5287" marT="52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5287" marR="5287" marT="528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4549118"/>
                  </a:ext>
                </a:extLst>
              </a:tr>
              <a:tr h="158615">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5287" marR="5287" marT="52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800" b="0" i="0" u="none" strike="noStrike">
                        <a:solidFill>
                          <a:srgbClr val="000000"/>
                        </a:solidFill>
                        <a:effectLst/>
                        <a:latin typeface="Yu Gothic" panose="020B0400000000000000" pitchFamily="50" charset="-128"/>
                        <a:ea typeface="Yu Gothic" panose="020B0400000000000000" pitchFamily="50" charset="-128"/>
                      </a:endParaRPr>
                    </a:p>
                  </a:txBody>
                  <a:tcPr marL="5287" marR="5287" marT="5287" marB="0" anchor="b">
                    <a:lnL>
                      <a:noFill/>
                    </a:lnL>
                    <a:lnR>
                      <a:noFill/>
                    </a:lnR>
                    <a:lnT>
                      <a:noFill/>
                    </a:lnT>
                    <a:lnB>
                      <a:noFill/>
                    </a:lnB>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再造林経費</a:t>
                      </a:r>
                    </a:p>
                  </a:txBody>
                  <a:tcPr marL="5287" marR="5287" marT="52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800" b="0" i="0" u="none" strike="noStrike">
                        <a:solidFill>
                          <a:srgbClr val="000000"/>
                        </a:solidFill>
                        <a:effectLst/>
                        <a:latin typeface="Yu Gothic" panose="020B0400000000000000" pitchFamily="50" charset="-128"/>
                        <a:ea typeface="Yu Gothic" panose="020B0400000000000000" pitchFamily="50" charset="-128"/>
                      </a:endParaRPr>
                    </a:p>
                  </a:txBody>
                  <a:tcPr marL="5287" marR="5287" marT="52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800" b="0" i="0" u="none" strike="noStrike">
                          <a:solidFill>
                            <a:srgbClr val="000000"/>
                          </a:solidFill>
                          <a:effectLst/>
                          <a:latin typeface="Yu Gothic" panose="020B0400000000000000" pitchFamily="50" charset="-128"/>
                          <a:ea typeface="Yu Gothic" panose="020B0400000000000000" pitchFamily="50" charset="-128"/>
                        </a:rPr>
                        <a:t>EEE</a:t>
                      </a:r>
                    </a:p>
                  </a:txBody>
                  <a:tcPr marL="5287" marR="5287" marT="5287"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r" fontAlgn="b"/>
                      <a:r>
                        <a:rPr lang="en-US" sz="800" b="0" i="0" u="none" strike="noStrike">
                          <a:solidFill>
                            <a:srgbClr val="000000"/>
                          </a:solidFill>
                          <a:effectLst/>
                          <a:latin typeface="Yu Gothic" panose="020B0400000000000000" pitchFamily="50" charset="-128"/>
                          <a:ea typeface="Yu Gothic" panose="020B0400000000000000" pitchFamily="50" charset="-128"/>
                        </a:rPr>
                        <a:t>JJJ</a:t>
                      </a:r>
                    </a:p>
                  </a:txBody>
                  <a:tcPr marL="5287" marR="5287" marT="5287"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5287" marR="5287" marT="528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7243109"/>
                  </a:ext>
                </a:extLst>
              </a:tr>
              <a:tr h="158615">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5287" marR="5287" marT="52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800" b="0" i="0" u="none" strike="noStrike">
                        <a:solidFill>
                          <a:srgbClr val="000000"/>
                        </a:solidFill>
                        <a:effectLst/>
                        <a:latin typeface="Yu Gothic" panose="020B0400000000000000" pitchFamily="50" charset="-128"/>
                        <a:ea typeface="Yu Gothic" panose="020B0400000000000000" pitchFamily="50" charset="-128"/>
                      </a:endParaRPr>
                    </a:p>
                  </a:txBody>
                  <a:tcPr marL="5287" marR="5287" marT="5287" marB="0" anchor="b">
                    <a:lnL>
                      <a:noFill/>
                    </a:lnL>
                    <a:lnR>
                      <a:noFill/>
                    </a:lnR>
                    <a:lnT>
                      <a:noFill/>
                    </a:lnT>
                    <a:lnB>
                      <a:noFill/>
                    </a:lnB>
                  </a:tcPr>
                </a:tc>
                <a:tc>
                  <a:txBody>
                    <a:bodyPr/>
                    <a:lstStyle/>
                    <a:p>
                      <a:pPr algn="l" fontAlgn="b"/>
                      <a:endParaRPr lang="ja-JP" altLang="en-US" sz="800" b="0" i="0" u="none" strike="noStrike">
                        <a:solidFill>
                          <a:srgbClr val="000000"/>
                        </a:solidFill>
                        <a:effectLst/>
                        <a:latin typeface="Yu Gothic" panose="020B0400000000000000" pitchFamily="50" charset="-128"/>
                        <a:ea typeface="Yu Gothic" panose="020B0400000000000000" pitchFamily="50" charset="-128"/>
                      </a:endParaRPr>
                    </a:p>
                  </a:txBody>
                  <a:tcPr marL="5287" marR="5287" marT="5287" marB="0" anchor="b">
                    <a:lnL>
                      <a:noFill/>
                    </a:lnL>
                    <a:lnR>
                      <a:noFill/>
                    </a:lnR>
                    <a:lnT>
                      <a:noFill/>
                    </a:lnT>
                    <a:lnB>
                      <a:noFill/>
                    </a:lnB>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人件費</a:t>
                      </a:r>
                    </a:p>
                  </a:txBody>
                  <a:tcPr marL="5287" marR="5287" marT="5287" marB="0" anchor="b">
                    <a:lnL>
                      <a:noFill/>
                    </a:lnL>
                    <a:lnR>
                      <a:noFill/>
                    </a:lnR>
                    <a:lnT>
                      <a:noFill/>
                    </a:lnT>
                    <a:lnB>
                      <a:noFill/>
                    </a:lnB>
                  </a:tcPr>
                </a:tc>
                <a:tc>
                  <a:txBody>
                    <a:bodyPr/>
                    <a:lstStyle/>
                    <a:p>
                      <a:pPr algn="r" fontAlgn="b"/>
                      <a:r>
                        <a:rPr lang="en-US" sz="800" b="0" i="0" u="none" strike="noStrike">
                          <a:solidFill>
                            <a:srgbClr val="000000"/>
                          </a:solidFill>
                          <a:effectLst/>
                          <a:latin typeface="Yu Gothic" panose="020B0400000000000000" pitchFamily="50" charset="-128"/>
                          <a:ea typeface="Yu Gothic" panose="020B0400000000000000" pitchFamily="50" charset="-128"/>
                        </a:rPr>
                        <a:t>iii</a:t>
                      </a:r>
                    </a:p>
                  </a:txBody>
                  <a:tcPr marL="5287" marR="5287" marT="5287" marB="0" anchor="b">
                    <a:lnL>
                      <a:noFill/>
                    </a:lnL>
                    <a:lnR>
                      <a:noFill/>
                    </a:lnR>
                    <a:lnT>
                      <a:noFill/>
                    </a:lnT>
                    <a:lnB>
                      <a:noFill/>
                    </a:lnB>
                  </a:tcPr>
                </a:tc>
                <a:tc>
                  <a:txBody>
                    <a:bodyPr/>
                    <a:lstStyle/>
                    <a:p>
                      <a:pPr algn="r" fontAlgn="b"/>
                      <a:r>
                        <a:rPr lang="en-US" sz="800" b="0" i="0" u="none" strike="noStrike">
                          <a:solidFill>
                            <a:srgbClr val="000000"/>
                          </a:solidFill>
                          <a:effectLst/>
                          <a:latin typeface="Yu Gothic" panose="020B0400000000000000" pitchFamily="50" charset="-128"/>
                          <a:ea typeface="Yu Gothic" panose="020B0400000000000000" pitchFamily="50" charset="-128"/>
                        </a:rPr>
                        <a:t>www</a:t>
                      </a:r>
                    </a:p>
                  </a:txBody>
                  <a:tcPr marL="5287" marR="5287" marT="5287" marB="0" anchor="b">
                    <a:lnL>
                      <a:noFill/>
                    </a:lnL>
                    <a:lnR>
                      <a:noFill/>
                    </a:lnR>
                    <a:lnT>
                      <a:noFill/>
                    </a:lnT>
                    <a:lnB>
                      <a:noFill/>
                    </a:lnB>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機械導入により削減</a:t>
                      </a:r>
                    </a:p>
                  </a:txBody>
                  <a:tcPr marL="5287" marR="5287" marT="5287"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21529484"/>
                  </a:ext>
                </a:extLst>
              </a:tr>
              <a:tr h="158615">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5287" marR="5287" marT="52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800" b="0" i="0" u="none" strike="noStrike">
                        <a:solidFill>
                          <a:srgbClr val="000000"/>
                        </a:solidFill>
                        <a:effectLst/>
                        <a:latin typeface="Yu Gothic" panose="020B0400000000000000" pitchFamily="50" charset="-128"/>
                        <a:ea typeface="Yu Gothic" panose="020B0400000000000000" pitchFamily="50" charset="-128"/>
                      </a:endParaRPr>
                    </a:p>
                  </a:txBody>
                  <a:tcPr marL="5287" marR="5287" marT="5287" marB="0" anchor="b">
                    <a:lnL>
                      <a:noFill/>
                    </a:lnL>
                    <a:lnR>
                      <a:noFill/>
                    </a:lnR>
                    <a:lnT>
                      <a:noFill/>
                    </a:lnT>
                    <a:lnB>
                      <a:noFill/>
                    </a:lnB>
                  </a:tcPr>
                </a:tc>
                <a:tc>
                  <a:txBody>
                    <a:bodyPr/>
                    <a:lstStyle/>
                    <a:p>
                      <a:pPr algn="l" fontAlgn="b"/>
                      <a:endParaRPr lang="ja-JP" altLang="en-US" sz="800" b="0" i="0" u="none" strike="noStrike">
                        <a:solidFill>
                          <a:srgbClr val="000000"/>
                        </a:solidFill>
                        <a:effectLst/>
                        <a:latin typeface="Yu Gothic" panose="020B0400000000000000" pitchFamily="50" charset="-128"/>
                        <a:ea typeface="Yu Gothic" panose="020B0400000000000000" pitchFamily="50" charset="-128"/>
                      </a:endParaRPr>
                    </a:p>
                  </a:txBody>
                  <a:tcPr marL="5287" marR="5287" marT="5287" marB="0" anchor="b">
                    <a:lnL>
                      <a:noFill/>
                    </a:lnL>
                    <a:lnR>
                      <a:noFill/>
                    </a:lnR>
                    <a:lnT>
                      <a:noFill/>
                    </a:lnT>
                    <a:lnB>
                      <a:noFill/>
                    </a:lnB>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燃料代</a:t>
                      </a:r>
                    </a:p>
                  </a:txBody>
                  <a:tcPr marL="5287" marR="5287" marT="5287" marB="0" anchor="b">
                    <a:lnL>
                      <a:noFill/>
                    </a:lnL>
                    <a:lnR>
                      <a:noFill/>
                    </a:lnR>
                    <a:lnT>
                      <a:noFill/>
                    </a:lnT>
                    <a:lnB>
                      <a:noFill/>
                    </a:lnB>
                  </a:tcPr>
                </a:tc>
                <a:tc>
                  <a:txBody>
                    <a:bodyPr/>
                    <a:lstStyle/>
                    <a:p>
                      <a:pPr algn="r" fontAlgn="b"/>
                      <a:r>
                        <a:rPr lang="en-US" sz="800" b="0" i="0" u="none" strike="noStrike">
                          <a:solidFill>
                            <a:srgbClr val="000000"/>
                          </a:solidFill>
                          <a:effectLst/>
                          <a:latin typeface="Yu Gothic" panose="020B0400000000000000" pitchFamily="50" charset="-128"/>
                          <a:ea typeface="Yu Gothic" panose="020B0400000000000000" pitchFamily="50" charset="-128"/>
                        </a:rPr>
                        <a:t>jjj</a:t>
                      </a:r>
                    </a:p>
                  </a:txBody>
                  <a:tcPr marL="5287" marR="5287" marT="5287" marB="0" anchor="b">
                    <a:lnL>
                      <a:noFill/>
                    </a:lnL>
                    <a:lnR>
                      <a:noFill/>
                    </a:lnR>
                    <a:lnT>
                      <a:noFill/>
                    </a:lnT>
                    <a:lnB>
                      <a:noFill/>
                    </a:lnB>
                  </a:tcPr>
                </a:tc>
                <a:tc>
                  <a:txBody>
                    <a:bodyPr/>
                    <a:lstStyle/>
                    <a:p>
                      <a:pPr algn="r" fontAlgn="b"/>
                      <a:r>
                        <a:rPr lang="en-US" sz="800" b="0" i="0" u="none" strike="noStrike">
                          <a:solidFill>
                            <a:srgbClr val="000000"/>
                          </a:solidFill>
                          <a:effectLst/>
                          <a:latin typeface="Yu Gothic" panose="020B0400000000000000" pitchFamily="50" charset="-128"/>
                          <a:ea typeface="Yu Gothic" panose="020B0400000000000000" pitchFamily="50" charset="-128"/>
                        </a:rPr>
                        <a:t>xxx</a:t>
                      </a:r>
                    </a:p>
                  </a:txBody>
                  <a:tcPr marL="5287" marR="5287" marT="5287" marB="0" anchor="b">
                    <a:lnL>
                      <a:noFill/>
                    </a:lnL>
                    <a:lnR>
                      <a:noFill/>
                    </a:lnR>
                    <a:lnT>
                      <a:noFill/>
                    </a:lnT>
                    <a:lnB>
                      <a:noFill/>
                    </a:lnB>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機械導入に伴い微増</a:t>
                      </a:r>
                    </a:p>
                  </a:txBody>
                  <a:tcPr marL="5287" marR="5287" marT="5287"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55284945"/>
                  </a:ext>
                </a:extLst>
              </a:tr>
              <a:tr h="158615">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5287" marR="5287" marT="52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800" b="0" i="0" u="none" strike="noStrike">
                        <a:solidFill>
                          <a:srgbClr val="000000"/>
                        </a:solidFill>
                        <a:effectLst/>
                        <a:latin typeface="Yu Gothic" panose="020B0400000000000000" pitchFamily="50" charset="-128"/>
                        <a:ea typeface="Yu Gothic" panose="020B0400000000000000" pitchFamily="50" charset="-128"/>
                      </a:endParaRPr>
                    </a:p>
                  </a:txBody>
                  <a:tcPr marL="5287" marR="5287" marT="5287" marB="0" anchor="b">
                    <a:lnL>
                      <a:noFill/>
                    </a:lnL>
                    <a:lnR>
                      <a:noFill/>
                    </a:lnR>
                    <a:lnT>
                      <a:noFill/>
                    </a:lnT>
                    <a:lnB>
                      <a:noFill/>
                    </a:lnB>
                  </a:tcPr>
                </a:tc>
                <a:tc>
                  <a:txBody>
                    <a:bodyPr/>
                    <a:lstStyle/>
                    <a:p>
                      <a:pPr algn="l" fontAlgn="b"/>
                      <a:endParaRPr lang="ja-JP" altLang="en-US" sz="800" b="0" i="0" u="none" strike="noStrike">
                        <a:solidFill>
                          <a:srgbClr val="000000"/>
                        </a:solidFill>
                        <a:effectLst/>
                        <a:latin typeface="Yu Gothic" panose="020B0400000000000000" pitchFamily="50" charset="-128"/>
                        <a:ea typeface="Yu Gothic" panose="020B0400000000000000" pitchFamily="50" charset="-128"/>
                      </a:endParaRPr>
                    </a:p>
                  </a:txBody>
                  <a:tcPr marL="5287" marR="5287" marT="5287" marB="0" anchor="b">
                    <a:lnL>
                      <a:noFill/>
                    </a:lnL>
                    <a:lnR>
                      <a:noFill/>
                    </a:lnR>
                    <a:lnT>
                      <a:noFill/>
                    </a:lnT>
                    <a:lnB>
                      <a:noFill/>
                    </a:lnB>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機械整備費</a:t>
                      </a:r>
                    </a:p>
                  </a:txBody>
                  <a:tcPr marL="5287" marR="5287" marT="5287" marB="0" anchor="b">
                    <a:lnL>
                      <a:noFill/>
                    </a:lnL>
                    <a:lnR>
                      <a:noFill/>
                    </a:lnR>
                    <a:lnT>
                      <a:noFill/>
                    </a:lnT>
                    <a:lnB>
                      <a:noFill/>
                    </a:lnB>
                  </a:tcPr>
                </a:tc>
                <a:tc>
                  <a:txBody>
                    <a:bodyPr/>
                    <a:lstStyle/>
                    <a:p>
                      <a:pPr algn="r" fontAlgn="b"/>
                      <a:r>
                        <a:rPr lang="en-US" sz="800" b="0" i="0" u="none" strike="noStrike">
                          <a:solidFill>
                            <a:srgbClr val="000000"/>
                          </a:solidFill>
                          <a:effectLst/>
                          <a:latin typeface="Yu Gothic" panose="020B0400000000000000" pitchFamily="50" charset="-128"/>
                          <a:ea typeface="Yu Gothic" panose="020B0400000000000000" pitchFamily="50" charset="-128"/>
                        </a:rPr>
                        <a:t>kkk</a:t>
                      </a:r>
                    </a:p>
                  </a:txBody>
                  <a:tcPr marL="5287" marR="5287" marT="5287" marB="0" anchor="b">
                    <a:lnL>
                      <a:noFill/>
                    </a:lnL>
                    <a:lnR>
                      <a:noFill/>
                    </a:lnR>
                    <a:lnT>
                      <a:noFill/>
                    </a:lnT>
                    <a:lnB>
                      <a:noFill/>
                    </a:lnB>
                  </a:tcPr>
                </a:tc>
                <a:tc>
                  <a:txBody>
                    <a:bodyPr/>
                    <a:lstStyle/>
                    <a:p>
                      <a:pPr algn="r" fontAlgn="b"/>
                      <a:r>
                        <a:rPr lang="en-US" sz="800" b="0" i="0" u="none" strike="noStrike">
                          <a:solidFill>
                            <a:srgbClr val="000000"/>
                          </a:solidFill>
                          <a:effectLst/>
                          <a:latin typeface="Yu Gothic" panose="020B0400000000000000" pitchFamily="50" charset="-128"/>
                          <a:ea typeface="Yu Gothic" panose="020B0400000000000000" pitchFamily="50" charset="-128"/>
                        </a:rPr>
                        <a:t>yyy</a:t>
                      </a:r>
                    </a:p>
                  </a:txBody>
                  <a:tcPr marL="5287" marR="5287" marT="5287" marB="0" anchor="b">
                    <a:lnL>
                      <a:noFill/>
                    </a:lnL>
                    <a:lnR>
                      <a:noFill/>
                    </a:lnR>
                    <a:lnT>
                      <a:noFill/>
                    </a:lnT>
                    <a:lnB>
                      <a:noFill/>
                    </a:lnB>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機械導入に伴い微増</a:t>
                      </a:r>
                    </a:p>
                  </a:txBody>
                  <a:tcPr marL="5287" marR="5287" marT="5287"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94035937"/>
                  </a:ext>
                </a:extLst>
              </a:tr>
              <a:tr h="158615">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5287" marR="5287" marT="52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800" b="0" i="0" u="none" strike="noStrike">
                        <a:solidFill>
                          <a:srgbClr val="000000"/>
                        </a:solidFill>
                        <a:effectLst/>
                        <a:latin typeface="Yu Gothic" panose="020B0400000000000000" pitchFamily="50" charset="-128"/>
                        <a:ea typeface="Yu Gothic" panose="020B0400000000000000" pitchFamily="50" charset="-128"/>
                      </a:endParaRPr>
                    </a:p>
                  </a:txBody>
                  <a:tcPr marL="5287" marR="5287" marT="5287" marB="0" anchor="b">
                    <a:lnL>
                      <a:noFill/>
                    </a:lnL>
                    <a:lnR>
                      <a:noFill/>
                    </a:lnR>
                    <a:lnT>
                      <a:noFill/>
                    </a:lnT>
                    <a:lnB>
                      <a:noFill/>
                    </a:lnB>
                  </a:tcPr>
                </a:tc>
                <a:tc>
                  <a:txBody>
                    <a:bodyPr/>
                    <a:lstStyle/>
                    <a:p>
                      <a:pPr algn="l" fontAlgn="b"/>
                      <a:endParaRPr lang="ja-JP" altLang="en-US" sz="800" b="0" i="0" u="none" strike="noStrike">
                        <a:solidFill>
                          <a:srgbClr val="000000"/>
                        </a:solidFill>
                        <a:effectLst/>
                        <a:latin typeface="Yu Gothic" panose="020B0400000000000000" pitchFamily="50" charset="-128"/>
                        <a:ea typeface="Yu Gothic" panose="020B0400000000000000" pitchFamily="50" charset="-128"/>
                      </a:endParaRPr>
                    </a:p>
                  </a:txBody>
                  <a:tcPr marL="5287" marR="5287" marT="5287" marB="0" anchor="b">
                    <a:lnL>
                      <a:noFill/>
                    </a:lnL>
                    <a:lnR>
                      <a:noFill/>
                    </a:lnR>
                    <a:lnT>
                      <a:noFill/>
                    </a:lnT>
                    <a:lnB>
                      <a:noFill/>
                    </a:lnB>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苗木代</a:t>
                      </a:r>
                    </a:p>
                  </a:txBody>
                  <a:tcPr marL="5287" marR="5287" marT="5287" marB="0" anchor="b">
                    <a:lnL>
                      <a:noFill/>
                    </a:lnL>
                    <a:lnR>
                      <a:noFill/>
                    </a:lnR>
                    <a:lnT>
                      <a:noFill/>
                    </a:lnT>
                    <a:lnB>
                      <a:noFill/>
                    </a:lnB>
                  </a:tcPr>
                </a:tc>
                <a:tc>
                  <a:txBody>
                    <a:bodyPr/>
                    <a:lstStyle/>
                    <a:p>
                      <a:pPr algn="r" fontAlgn="b"/>
                      <a:r>
                        <a:rPr lang="en-US" sz="800" b="0" i="0" u="none" strike="noStrike">
                          <a:solidFill>
                            <a:srgbClr val="000000"/>
                          </a:solidFill>
                          <a:effectLst/>
                          <a:latin typeface="Yu Gothic" panose="020B0400000000000000" pitchFamily="50" charset="-128"/>
                          <a:ea typeface="Yu Gothic" panose="020B0400000000000000" pitchFamily="50" charset="-128"/>
                        </a:rPr>
                        <a:t>lll</a:t>
                      </a:r>
                    </a:p>
                  </a:txBody>
                  <a:tcPr marL="5287" marR="5287" marT="5287" marB="0" anchor="b">
                    <a:lnL>
                      <a:noFill/>
                    </a:lnL>
                    <a:lnR>
                      <a:noFill/>
                    </a:lnR>
                    <a:lnT>
                      <a:noFill/>
                    </a:lnT>
                    <a:lnB>
                      <a:noFill/>
                    </a:lnB>
                  </a:tcPr>
                </a:tc>
                <a:tc>
                  <a:txBody>
                    <a:bodyPr/>
                    <a:lstStyle/>
                    <a:p>
                      <a:pPr algn="r" fontAlgn="b"/>
                      <a:r>
                        <a:rPr lang="en-US" sz="800" b="0" i="0" u="none" strike="noStrike">
                          <a:solidFill>
                            <a:srgbClr val="000000"/>
                          </a:solidFill>
                          <a:effectLst/>
                          <a:latin typeface="Yu Gothic" panose="020B0400000000000000" pitchFamily="50" charset="-128"/>
                          <a:ea typeface="Yu Gothic" panose="020B0400000000000000" pitchFamily="50" charset="-128"/>
                        </a:rPr>
                        <a:t>zzz</a:t>
                      </a:r>
                    </a:p>
                  </a:txBody>
                  <a:tcPr marL="5287" marR="5287" marT="5287" marB="0" anchor="b">
                    <a:lnL>
                      <a:noFill/>
                    </a:lnL>
                    <a:lnR>
                      <a:noFill/>
                    </a:lnR>
                    <a:lnT>
                      <a:noFill/>
                    </a:lnT>
                    <a:lnB>
                      <a:noFill/>
                    </a:lnB>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5287" marR="5287" marT="5287"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70706374"/>
                  </a:ext>
                </a:extLst>
              </a:tr>
              <a:tr h="158615">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5287" marR="5287" marT="52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800" b="0" i="0" u="none" strike="noStrike">
                        <a:solidFill>
                          <a:srgbClr val="000000"/>
                        </a:solidFill>
                        <a:effectLst/>
                        <a:latin typeface="Yu Gothic" panose="020B0400000000000000" pitchFamily="50" charset="-128"/>
                        <a:ea typeface="Yu Gothic" panose="020B0400000000000000" pitchFamily="50" charset="-128"/>
                      </a:endParaRPr>
                    </a:p>
                  </a:txBody>
                  <a:tcPr marL="5287" marR="5287" marT="5287" marB="0" anchor="b">
                    <a:lnL>
                      <a:noFill/>
                    </a:lnL>
                    <a:lnR>
                      <a:noFill/>
                    </a:lnR>
                    <a:lnT>
                      <a:noFill/>
                    </a:lnT>
                    <a:lnB>
                      <a:noFill/>
                    </a:lnB>
                  </a:tcPr>
                </a:tc>
                <a:tc>
                  <a:txBody>
                    <a:bodyPr/>
                    <a:lstStyle/>
                    <a:p>
                      <a:pPr algn="l" fontAlgn="b"/>
                      <a:endParaRPr lang="ja-JP" altLang="en-US" sz="800" b="0" i="0" u="none" strike="noStrike">
                        <a:solidFill>
                          <a:srgbClr val="000000"/>
                        </a:solidFill>
                        <a:effectLst/>
                        <a:latin typeface="Yu Gothic" panose="020B0400000000000000" pitchFamily="50" charset="-128"/>
                        <a:ea typeface="Yu Gothic" panose="020B0400000000000000" pitchFamily="50" charset="-128"/>
                      </a:endParaRPr>
                    </a:p>
                  </a:txBody>
                  <a:tcPr marL="5287" marR="5287" marT="5287" marB="0" anchor="b">
                    <a:lnL>
                      <a:noFill/>
                    </a:lnL>
                    <a:lnR>
                      <a:noFill/>
                    </a:lnR>
                    <a:lnT>
                      <a:noFill/>
                    </a:lnT>
                    <a:lnB>
                      <a:noFill/>
                    </a:lnB>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通信・消耗品費</a:t>
                      </a:r>
                    </a:p>
                  </a:txBody>
                  <a:tcPr marL="5287" marR="5287" marT="5287" marB="0" anchor="b">
                    <a:lnL>
                      <a:noFill/>
                    </a:lnL>
                    <a:lnR>
                      <a:noFill/>
                    </a:lnR>
                    <a:lnT>
                      <a:noFill/>
                    </a:lnT>
                    <a:lnB>
                      <a:noFill/>
                    </a:lnB>
                  </a:tcPr>
                </a:tc>
                <a:tc>
                  <a:txBody>
                    <a:bodyPr/>
                    <a:lstStyle/>
                    <a:p>
                      <a:pPr algn="r" fontAlgn="b"/>
                      <a:r>
                        <a:rPr lang="en-US" sz="800" b="0" i="0" u="none" strike="noStrike">
                          <a:solidFill>
                            <a:srgbClr val="000000"/>
                          </a:solidFill>
                          <a:effectLst/>
                          <a:latin typeface="Yu Gothic" panose="020B0400000000000000" pitchFamily="50" charset="-128"/>
                          <a:ea typeface="Yu Gothic" panose="020B0400000000000000" pitchFamily="50" charset="-128"/>
                        </a:rPr>
                        <a:t>mmm</a:t>
                      </a:r>
                    </a:p>
                  </a:txBody>
                  <a:tcPr marL="5287" marR="5287" marT="5287" marB="0" anchor="b">
                    <a:lnL>
                      <a:noFill/>
                    </a:lnL>
                    <a:lnR>
                      <a:noFill/>
                    </a:lnR>
                    <a:lnT>
                      <a:noFill/>
                    </a:lnT>
                    <a:lnB>
                      <a:noFill/>
                    </a:lnB>
                  </a:tcPr>
                </a:tc>
                <a:tc>
                  <a:txBody>
                    <a:bodyPr/>
                    <a:lstStyle/>
                    <a:p>
                      <a:pPr algn="r" fontAlgn="b"/>
                      <a:r>
                        <a:rPr lang="en-US" altLang="ja-JP" sz="800" b="0" i="0" u="none" strike="noStrike">
                          <a:solidFill>
                            <a:srgbClr val="000000"/>
                          </a:solidFill>
                          <a:effectLst/>
                          <a:latin typeface="Yu Gothic" panose="020B0400000000000000" pitchFamily="50" charset="-128"/>
                          <a:ea typeface="Yu Gothic" panose="020B0400000000000000" pitchFamily="50" charset="-128"/>
                        </a:rPr>
                        <a:t>!!!</a:t>
                      </a:r>
                    </a:p>
                  </a:txBody>
                  <a:tcPr marL="5287" marR="5287" marT="5287" marB="0" anchor="b">
                    <a:lnL>
                      <a:noFill/>
                    </a:lnL>
                    <a:lnR>
                      <a:noFill/>
                    </a:lnR>
                    <a:lnT>
                      <a:noFill/>
                    </a:lnT>
                    <a:lnB>
                      <a:noFill/>
                    </a:lnB>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5287" marR="5287" marT="5287"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19829875"/>
                  </a:ext>
                </a:extLst>
              </a:tr>
              <a:tr h="158615">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5287" marR="5287" marT="52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800" b="0" i="0" u="none" strike="noStrike">
                        <a:solidFill>
                          <a:srgbClr val="000000"/>
                        </a:solidFill>
                        <a:effectLst/>
                        <a:latin typeface="Yu Gothic" panose="020B0400000000000000" pitchFamily="50" charset="-128"/>
                        <a:ea typeface="Yu Gothic" panose="020B0400000000000000" pitchFamily="50" charset="-128"/>
                      </a:endParaRPr>
                    </a:p>
                  </a:txBody>
                  <a:tcPr marL="5287" marR="5287" marT="5287" marB="0" anchor="b">
                    <a:lnL>
                      <a:noFill/>
                    </a:lnL>
                    <a:lnR>
                      <a:noFill/>
                    </a:lnR>
                    <a:lnT>
                      <a:noFill/>
                    </a:lnT>
                    <a:lnB>
                      <a:noFill/>
                    </a:lnB>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5287" marR="5287" marT="52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その他経費</a:t>
                      </a:r>
                    </a:p>
                  </a:txBody>
                  <a:tcPr marL="5287" marR="5287" marT="52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Yu Gothic" panose="020B0400000000000000" pitchFamily="50" charset="-128"/>
                          <a:ea typeface="Yu Gothic" panose="020B0400000000000000" pitchFamily="50" charset="-128"/>
                        </a:rPr>
                        <a:t>nnn</a:t>
                      </a:r>
                    </a:p>
                  </a:txBody>
                  <a:tcPr marL="5287" marR="5287" marT="52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Yu Gothic" panose="020B0400000000000000" pitchFamily="50" charset="-128"/>
                          <a:ea typeface="Yu Gothic" panose="020B0400000000000000" pitchFamily="50" charset="-128"/>
                        </a:rPr>
                        <a:t>???</a:t>
                      </a:r>
                    </a:p>
                  </a:txBody>
                  <a:tcPr marL="5287" marR="5287" marT="52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5287" marR="5287" marT="528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2385336"/>
                  </a:ext>
                </a:extLst>
              </a:tr>
              <a:tr h="216774">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5287" marR="5287" marT="52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800" b="0" i="0" u="none" strike="noStrike">
                        <a:solidFill>
                          <a:srgbClr val="000000"/>
                        </a:solidFill>
                        <a:effectLst/>
                        <a:latin typeface="Yu Gothic" panose="020B0400000000000000" pitchFamily="50" charset="-128"/>
                        <a:ea typeface="Yu Gothic" panose="020B0400000000000000" pitchFamily="50" charset="-128"/>
                      </a:endParaRPr>
                    </a:p>
                  </a:txBody>
                  <a:tcPr marL="5287" marR="5287" marT="5287" marB="0" anchor="b">
                    <a:lnL>
                      <a:noFill/>
                    </a:lnL>
                    <a:lnR>
                      <a:noFill/>
                    </a:lnR>
                    <a:lnT>
                      <a:noFill/>
                    </a:lnT>
                    <a:lnB>
                      <a:noFill/>
                    </a:lnB>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保育経費</a:t>
                      </a:r>
                    </a:p>
                  </a:txBody>
                  <a:tcPr marL="5287" marR="5287" marT="528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TW" altLang="en-US" sz="800" b="0" i="0" u="none" strike="noStrike">
                          <a:solidFill>
                            <a:srgbClr val="000000"/>
                          </a:solidFill>
                          <a:effectLst/>
                          <a:latin typeface="Yu Gothic" panose="020B0400000000000000" pitchFamily="50" charset="-128"/>
                          <a:ea typeface="Yu Gothic" panose="020B0400000000000000" pitchFamily="50" charset="-128"/>
                        </a:rPr>
                        <a:t>（保育経費）</a:t>
                      </a:r>
                    </a:p>
                  </a:txBody>
                  <a:tcPr marL="5287" marR="5287" marT="528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Yu Gothic" panose="020B0400000000000000" pitchFamily="50" charset="-128"/>
                          <a:ea typeface="Yu Gothic" panose="020B0400000000000000" pitchFamily="50" charset="-128"/>
                        </a:rPr>
                        <a:t>FFF</a:t>
                      </a:r>
                    </a:p>
                  </a:txBody>
                  <a:tcPr marL="5287" marR="5287" marT="528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Yu Gothic" panose="020B0400000000000000" pitchFamily="50" charset="-128"/>
                          <a:ea typeface="Yu Gothic" panose="020B0400000000000000" pitchFamily="50" charset="-128"/>
                        </a:rPr>
                        <a:t>KKK</a:t>
                      </a:r>
                    </a:p>
                  </a:txBody>
                  <a:tcPr marL="5287" marR="5287" marT="528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下刈り回数の減により削減</a:t>
                      </a:r>
                    </a:p>
                  </a:txBody>
                  <a:tcPr marL="5287" marR="5287" marT="528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9764817"/>
                  </a:ext>
                </a:extLst>
              </a:tr>
              <a:tr h="354240">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5287" marR="5287" marT="52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800" b="0" i="0" u="none" strike="noStrike">
                        <a:solidFill>
                          <a:srgbClr val="000000"/>
                        </a:solidFill>
                        <a:effectLst/>
                        <a:latin typeface="Yu Gothic" panose="020B0400000000000000" pitchFamily="50" charset="-128"/>
                        <a:ea typeface="Yu Gothic" panose="020B0400000000000000" pitchFamily="50" charset="-128"/>
                      </a:endParaRPr>
                    </a:p>
                  </a:txBody>
                  <a:tcPr marL="5287" marR="5287" marT="5287" marB="0" anchor="b">
                    <a:lnL>
                      <a:noFill/>
                    </a:lnL>
                    <a:lnR>
                      <a:noFill/>
                    </a:lnR>
                    <a:lnT>
                      <a:noFill/>
                    </a:lnT>
                    <a:lnB>
                      <a:noFill/>
                    </a:lnB>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流通・販売</a:t>
                      </a:r>
                      <a:br>
                        <a:rPr lang="ja-JP" altLang="en-US" sz="800" b="0" i="0" u="none" strike="noStrike">
                          <a:solidFill>
                            <a:srgbClr val="000000"/>
                          </a:solidFill>
                          <a:effectLst/>
                          <a:latin typeface="Yu Gothic" panose="020B0400000000000000" pitchFamily="50" charset="-128"/>
                          <a:ea typeface="Yu Gothic" panose="020B0400000000000000" pitchFamily="50" charset="-128"/>
                        </a:rPr>
                      </a:br>
                      <a:r>
                        <a:rPr lang="ja-JP" altLang="en-US" sz="800" b="0" i="0" u="none" strike="noStrike">
                          <a:solidFill>
                            <a:srgbClr val="000000"/>
                          </a:solidFill>
                          <a:effectLst/>
                          <a:latin typeface="Yu Gothic" panose="020B0400000000000000" pitchFamily="50" charset="-128"/>
                          <a:ea typeface="Yu Gothic" panose="020B0400000000000000" pitchFamily="50" charset="-128"/>
                        </a:rPr>
                        <a:t>経費</a:t>
                      </a:r>
                    </a:p>
                  </a:txBody>
                  <a:tcPr marL="5287" marR="5287" marT="528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（流通・販売</a:t>
                      </a:r>
                      <a:br>
                        <a:rPr lang="ja-JP" altLang="en-US" sz="800" b="0" i="0" u="none" strike="noStrike">
                          <a:solidFill>
                            <a:srgbClr val="000000"/>
                          </a:solidFill>
                          <a:effectLst/>
                          <a:latin typeface="Yu Gothic" panose="020B0400000000000000" pitchFamily="50" charset="-128"/>
                          <a:ea typeface="Yu Gothic" panose="020B0400000000000000" pitchFamily="50" charset="-128"/>
                        </a:rPr>
                      </a:br>
                      <a:r>
                        <a:rPr lang="ja-JP" altLang="en-US" sz="800" b="0" i="0" u="none" strike="noStrike">
                          <a:solidFill>
                            <a:srgbClr val="000000"/>
                          </a:solidFill>
                          <a:effectLst/>
                          <a:latin typeface="Yu Gothic" panose="020B0400000000000000" pitchFamily="50" charset="-128"/>
                          <a:ea typeface="Yu Gothic" panose="020B0400000000000000" pitchFamily="50" charset="-128"/>
                        </a:rPr>
                        <a:t>経費）</a:t>
                      </a:r>
                    </a:p>
                  </a:txBody>
                  <a:tcPr marL="5287" marR="5287" marT="528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Yu Gothic" panose="020B0400000000000000" pitchFamily="50" charset="-128"/>
                          <a:ea typeface="Yu Gothic" panose="020B0400000000000000" pitchFamily="50" charset="-128"/>
                        </a:rPr>
                        <a:t>GGG</a:t>
                      </a:r>
                    </a:p>
                  </a:txBody>
                  <a:tcPr marL="5287" marR="5287" marT="528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Yu Gothic" panose="020B0400000000000000" pitchFamily="50" charset="-128"/>
                          <a:ea typeface="Yu Gothic" panose="020B0400000000000000" pitchFamily="50" charset="-128"/>
                        </a:rPr>
                        <a:t>LLL</a:t>
                      </a:r>
                    </a:p>
                  </a:txBody>
                  <a:tcPr marL="5287" marR="5287" marT="528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ja-JP" sz="800" b="0" i="0" u="none" strike="noStrike">
                          <a:solidFill>
                            <a:srgbClr val="000000"/>
                          </a:solidFill>
                          <a:effectLst/>
                          <a:latin typeface="Yu Gothic" panose="020B0400000000000000" pitchFamily="50" charset="-128"/>
                          <a:ea typeface="Yu Gothic" panose="020B0400000000000000" pitchFamily="50" charset="-128"/>
                        </a:rPr>
                        <a:t>ICT</a:t>
                      </a:r>
                      <a:r>
                        <a:rPr lang="ja-JP" altLang="en-US" sz="800" b="0" i="0" u="none" strike="noStrike">
                          <a:solidFill>
                            <a:srgbClr val="000000"/>
                          </a:solidFill>
                          <a:effectLst/>
                          <a:latin typeface="Yu Gothic" panose="020B0400000000000000" pitchFamily="50" charset="-128"/>
                          <a:ea typeface="Yu Gothic" panose="020B0400000000000000" pitchFamily="50" charset="-128"/>
                        </a:rPr>
                        <a:t>導入により削減</a:t>
                      </a:r>
                    </a:p>
                  </a:txBody>
                  <a:tcPr marL="5287" marR="5287" marT="528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9432288"/>
                  </a:ext>
                </a:extLst>
              </a:tr>
              <a:tr h="216774">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5287" marR="5287" marT="52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5287" marR="5287" marT="52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調査経費</a:t>
                      </a:r>
                    </a:p>
                  </a:txBody>
                  <a:tcPr marL="5287" marR="5287" marT="528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TW" altLang="en-US" sz="800" b="0" i="0" u="none" strike="noStrike">
                          <a:solidFill>
                            <a:srgbClr val="000000"/>
                          </a:solidFill>
                          <a:effectLst/>
                          <a:latin typeface="Yu Gothic" panose="020B0400000000000000" pitchFamily="50" charset="-128"/>
                          <a:ea typeface="Yu Gothic" panose="020B0400000000000000" pitchFamily="50" charset="-128"/>
                        </a:rPr>
                        <a:t>（調査経費）</a:t>
                      </a:r>
                    </a:p>
                  </a:txBody>
                  <a:tcPr marL="5287" marR="5287" marT="528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Yu Gothic" panose="020B0400000000000000" pitchFamily="50" charset="-128"/>
                          <a:ea typeface="Yu Gothic" panose="020B0400000000000000" pitchFamily="50" charset="-128"/>
                        </a:rPr>
                        <a:t>HHH</a:t>
                      </a:r>
                    </a:p>
                  </a:txBody>
                  <a:tcPr marL="5287" marR="5287" marT="528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Yu Gothic" panose="020B0400000000000000" pitchFamily="50" charset="-128"/>
                          <a:ea typeface="Yu Gothic" panose="020B0400000000000000" pitchFamily="50" charset="-128"/>
                        </a:rPr>
                        <a:t>MMM</a:t>
                      </a:r>
                    </a:p>
                  </a:txBody>
                  <a:tcPr marL="5287" marR="5287" marT="528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レーザ測量導入により削減</a:t>
                      </a:r>
                    </a:p>
                  </a:txBody>
                  <a:tcPr marL="5287" marR="5287" marT="528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8235007"/>
                  </a:ext>
                </a:extLst>
              </a:tr>
              <a:tr h="216774">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5287" marR="5287" marT="528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総収支</a:t>
                      </a:r>
                    </a:p>
                  </a:txBody>
                  <a:tcPr marL="5287" marR="5287" marT="528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5287" marR="5287" marT="528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5287" marR="5287" marT="528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Yu Gothic" panose="020B0400000000000000" pitchFamily="50" charset="-128"/>
                          <a:ea typeface="Yu Gothic" panose="020B0400000000000000" pitchFamily="50" charset="-128"/>
                        </a:rPr>
                        <a:t>CCCC</a:t>
                      </a:r>
                    </a:p>
                  </a:txBody>
                  <a:tcPr marL="5287" marR="5287" marT="528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800" b="0" i="0" u="none" strike="noStrike">
                          <a:solidFill>
                            <a:srgbClr val="000000"/>
                          </a:solidFill>
                          <a:effectLst/>
                          <a:latin typeface="Yu Gothic" panose="020B0400000000000000" pitchFamily="50" charset="-128"/>
                          <a:ea typeface="Yu Gothic" panose="020B0400000000000000" pitchFamily="50" charset="-128"/>
                        </a:rPr>
                        <a:t>ZZZZ</a:t>
                      </a:r>
                    </a:p>
                  </a:txBody>
                  <a:tcPr marL="5287" marR="5287" marT="528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ja-JP" altLang="en-US" sz="800" b="0" i="0" u="none" strike="noStrike" dirty="0">
                          <a:solidFill>
                            <a:srgbClr val="000000"/>
                          </a:solidFill>
                          <a:effectLst/>
                          <a:latin typeface="Yu Gothic" panose="020B0400000000000000" pitchFamily="50" charset="-128"/>
                          <a:ea typeface="Yu Gothic" panose="020B0400000000000000" pitchFamily="50" charset="-128"/>
                        </a:rPr>
                        <a:t>　</a:t>
                      </a:r>
                    </a:p>
                  </a:txBody>
                  <a:tcPr marL="5287" marR="5287" marT="528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6844158"/>
                  </a:ext>
                </a:extLst>
              </a:tr>
            </a:tbl>
          </a:graphicData>
        </a:graphic>
      </p:graphicFrame>
      <p:sp>
        <p:nvSpPr>
          <p:cNvPr id="8" name="タイトル 1">
            <a:extLst>
              <a:ext uri="{FF2B5EF4-FFF2-40B4-BE49-F238E27FC236}">
                <a16:creationId xmlns:a16="http://schemas.microsoft.com/office/drawing/2014/main" id="{5DC1200C-30CF-489E-8A60-6C99859D3EF1}"/>
              </a:ext>
            </a:extLst>
          </p:cNvPr>
          <p:cNvSpPr txBox="1">
            <a:spLocks/>
          </p:cNvSpPr>
          <p:nvPr/>
        </p:nvSpPr>
        <p:spPr>
          <a:xfrm>
            <a:off x="1005695" y="6117124"/>
            <a:ext cx="8616477" cy="856594"/>
          </a:xfrm>
        </p:spPr>
        <p:txBody>
          <a:bodyPr anchor="t"/>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marL="271463" indent="-271463">
              <a:lnSpc>
                <a:spcPct val="150000"/>
              </a:lnSpc>
            </a:pPr>
            <a:r>
              <a:rPr lang="en-US" altLang="ja-JP" sz="1400" dirty="0">
                <a:latin typeface="+mn-lt"/>
                <a:ea typeface="Yu Gothic Medium" panose="020B0500000000000000" pitchFamily="34" charset="-128"/>
              </a:rPr>
              <a:t>※</a:t>
            </a:r>
            <a:r>
              <a:rPr lang="ja-JP" altLang="en-US" sz="1400" dirty="0">
                <a:latin typeface="+mn-lt"/>
                <a:ea typeface="Yu Gothic Medium" panose="020B0500000000000000" pitchFamily="34" charset="-128"/>
              </a:rPr>
              <a:t>保育や森林調査について実証を行わない場合は、都道府県の標準単価等を用いて試算した結果を使用し収支計算シート等を作成してください。</a:t>
            </a:r>
            <a:endParaRPr lang="en-US" altLang="ja-JP" sz="1400" dirty="0">
              <a:latin typeface="+mn-lt"/>
              <a:ea typeface="Yu Gothic Medium" panose="020B0500000000000000" pitchFamily="34" charset="-128"/>
            </a:endParaRPr>
          </a:p>
        </p:txBody>
      </p:sp>
    </p:spTree>
    <p:extLst>
      <p:ext uri="{BB962C8B-B14F-4D97-AF65-F5344CB8AC3E}">
        <p14:creationId xmlns:p14="http://schemas.microsoft.com/office/powerpoint/2010/main" val="1698116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3FB060-0174-4C01-9DE0-4478D6353388}"/>
              </a:ext>
            </a:extLst>
          </p:cNvPr>
          <p:cNvSpPr>
            <a:spLocks noGrp="1"/>
          </p:cNvSpPr>
          <p:nvPr>
            <p:ph type="ctrTitle"/>
          </p:nvPr>
        </p:nvSpPr>
        <p:spPr>
          <a:xfrm>
            <a:off x="1238250" y="987604"/>
            <a:ext cx="7429500" cy="3371561"/>
          </a:xfrm>
        </p:spPr>
        <p:txBody>
          <a:bodyPr anchor="t">
            <a:normAutofit fontScale="90000"/>
          </a:bodyPr>
          <a:lstStyle/>
          <a:p>
            <a:pPr>
              <a:lnSpc>
                <a:spcPct val="150000"/>
              </a:lnSpc>
            </a:pPr>
            <a:r>
              <a:rPr lang="en-US" altLang="ja-JP" sz="2600" b="1" dirty="0">
                <a:latin typeface="+mn-ea"/>
                <a:ea typeface="+mn-ea"/>
              </a:rPr>
              <a:t>【</a:t>
            </a:r>
            <a:r>
              <a:rPr lang="ja-JP" altLang="en-US" sz="2600" b="1" dirty="0">
                <a:latin typeface="+mn-ea"/>
                <a:ea typeface="+mn-ea"/>
              </a:rPr>
              <a:t>問合せ先</a:t>
            </a:r>
            <a:r>
              <a:rPr lang="en-US" altLang="ja-JP" sz="2600" b="1" dirty="0">
                <a:latin typeface="+mn-ea"/>
                <a:ea typeface="+mn-ea"/>
              </a:rPr>
              <a:t>】</a:t>
            </a:r>
            <a:br>
              <a:rPr lang="en-US" altLang="ja-JP" sz="2600" b="1" dirty="0">
                <a:latin typeface="+mn-ea"/>
                <a:ea typeface="+mn-ea"/>
              </a:rPr>
            </a:br>
            <a:br>
              <a:rPr lang="en-US" altLang="ja-JP" sz="2600" b="1" dirty="0">
                <a:latin typeface="+mn-ea"/>
                <a:ea typeface="+mn-ea"/>
              </a:rPr>
            </a:br>
            <a:r>
              <a:rPr lang="ja-JP" altLang="en-US" sz="2600" b="1" dirty="0">
                <a:latin typeface="+mn-ea"/>
                <a:ea typeface="+mn-ea"/>
              </a:rPr>
              <a:t>一般社団法人林業機械化協会</a:t>
            </a:r>
            <a:br>
              <a:rPr lang="en-US" altLang="ja-JP" sz="2600" b="1" dirty="0">
                <a:latin typeface="+mn-ea"/>
                <a:ea typeface="+mn-ea"/>
              </a:rPr>
            </a:br>
            <a:r>
              <a:rPr lang="ja-JP" altLang="en-US" sz="2600" b="1" dirty="0">
                <a:latin typeface="+mn-ea"/>
                <a:ea typeface="+mn-ea"/>
              </a:rPr>
              <a:t>「新しい林業」経営モデル実証事業担当</a:t>
            </a:r>
            <a:br>
              <a:rPr lang="en-US" altLang="ja-JP" sz="2600" b="1" dirty="0">
                <a:latin typeface="+mn-ea"/>
                <a:ea typeface="+mn-ea"/>
              </a:rPr>
            </a:br>
            <a:r>
              <a:rPr lang="en-US" altLang="ja-JP" sz="2600" b="1" dirty="0">
                <a:latin typeface="+mn-ea"/>
                <a:ea typeface="+mn-ea"/>
                <a:hlinkClick r:id="rId2"/>
              </a:rPr>
              <a:t>TEL:03-5840-6217</a:t>
            </a:r>
            <a:br>
              <a:rPr lang="en-US" altLang="ja-JP" sz="2600" b="1" dirty="0">
                <a:latin typeface="+mn-ea"/>
                <a:ea typeface="+mn-ea"/>
              </a:rPr>
            </a:br>
            <a:r>
              <a:rPr lang="en-US" altLang="ja-JP" sz="2600" b="1" dirty="0">
                <a:latin typeface="+mn-ea"/>
                <a:ea typeface="+mn-ea"/>
              </a:rPr>
              <a:t>www-admin@rinkikyo.or.jp</a:t>
            </a:r>
            <a:br>
              <a:rPr lang="en-US" altLang="ja-JP" sz="2600" b="1" dirty="0">
                <a:latin typeface="+mn-ea"/>
                <a:ea typeface="+mn-ea"/>
              </a:rPr>
            </a:br>
            <a:br>
              <a:rPr lang="en-US" altLang="ja-JP" sz="2600" b="1" dirty="0">
                <a:latin typeface="+mn-ea"/>
                <a:ea typeface="+mn-ea"/>
              </a:rPr>
            </a:br>
            <a:br>
              <a:rPr lang="en-US" altLang="ja-JP" sz="2600" b="1" dirty="0">
                <a:latin typeface="+mn-ea"/>
                <a:ea typeface="+mn-ea"/>
              </a:rPr>
            </a:br>
            <a:br>
              <a:rPr lang="en-US" altLang="ja-JP" sz="2600" b="1" dirty="0">
                <a:latin typeface="+mn-ea"/>
                <a:ea typeface="+mn-ea"/>
              </a:rPr>
            </a:br>
            <a:br>
              <a:rPr lang="en-US" altLang="ja-JP" sz="2600" b="1" dirty="0">
                <a:latin typeface="+mn-ea"/>
                <a:ea typeface="+mn-ea"/>
              </a:rPr>
            </a:br>
            <a:endParaRPr lang="ja-JP" altLang="en-US" sz="2600" b="1" dirty="0">
              <a:solidFill>
                <a:srgbClr val="FF0000"/>
              </a:solidFill>
              <a:latin typeface="+mn-ea"/>
              <a:ea typeface="+mn-ea"/>
            </a:endParaRPr>
          </a:p>
        </p:txBody>
      </p:sp>
    </p:spTree>
    <p:extLst>
      <p:ext uri="{BB962C8B-B14F-4D97-AF65-F5344CB8AC3E}">
        <p14:creationId xmlns:p14="http://schemas.microsoft.com/office/powerpoint/2010/main" val="4171819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7">
            <a:extLst>
              <a:ext uri="{FF2B5EF4-FFF2-40B4-BE49-F238E27FC236}">
                <a16:creationId xmlns:a16="http://schemas.microsoft.com/office/drawing/2014/main" id="{6DDD6272-F465-440F-9D5F-E4DBD77DCAC2}"/>
              </a:ext>
            </a:extLst>
          </p:cNvPr>
          <p:cNvGraphicFramePr>
            <a:graphicFrameLocks noGrp="1"/>
          </p:cNvGraphicFramePr>
          <p:nvPr>
            <p:extLst>
              <p:ext uri="{D42A27DB-BD31-4B8C-83A1-F6EECF244321}">
                <p14:modId xmlns:p14="http://schemas.microsoft.com/office/powerpoint/2010/main" val="1836854014"/>
              </p:ext>
            </p:extLst>
          </p:nvPr>
        </p:nvGraphicFramePr>
        <p:xfrm>
          <a:off x="-21154" y="1572485"/>
          <a:ext cx="6021806" cy="5485411"/>
        </p:xfrm>
        <a:graphic>
          <a:graphicData uri="http://schemas.openxmlformats.org/drawingml/2006/table">
            <a:tbl>
              <a:tblPr firstRow="1" bandRow="1">
                <a:tableStyleId>{5C22544A-7EE6-4342-B048-85BDC9FD1C3A}</a:tableStyleId>
              </a:tblPr>
              <a:tblGrid>
                <a:gridCol w="4417478">
                  <a:extLst>
                    <a:ext uri="{9D8B030D-6E8A-4147-A177-3AD203B41FA5}">
                      <a16:colId xmlns:a16="http://schemas.microsoft.com/office/drawing/2014/main" val="1995409953"/>
                    </a:ext>
                  </a:extLst>
                </a:gridCol>
                <a:gridCol w="1604328">
                  <a:extLst>
                    <a:ext uri="{9D8B030D-6E8A-4147-A177-3AD203B41FA5}">
                      <a16:colId xmlns:a16="http://schemas.microsoft.com/office/drawing/2014/main" val="300980716"/>
                    </a:ext>
                  </a:extLst>
                </a:gridCol>
              </a:tblGrid>
              <a:tr h="303811">
                <a:tc>
                  <a:txBody>
                    <a:bodyPr/>
                    <a:lstStyle/>
                    <a:p>
                      <a:pPr algn="ctr"/>
                      <a:r>
                        <a:rPr kumimoji="1" lang="ja-JP" altLang="en-US" sz="1200" spc="300" baseline="0" dirty="0">
                          <a:solidFill>
                            <a:schemeClr val="tx1"/>
                          </a:solidFill>
                        </a:rPr>
                        <a:t> ＜考え方＞</a:t>
                      </a:r>
                    </a:p>
                  </a:txBody>
                  <a:tcPr marL="0" anchor="ctr">
                    <a:lnL w="12700" cmpd="sng">
                      <a:noFill/>
                    </a:lnL>
                    <a:lnR w="190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C3D69B"/>
                    </a:solidFill>
                  </a:tcPr>
                </a:tc>
                <a:tc>
                  <a:txBody>
                    <a:bodyPr/>
                    <a:lstStyle/>
                    <a:p>
                      <a:pPr algn="ctr"/>
                      <a:r>
                        <a:rPr kumimoji="1" lang="ja-JP" altLang="en-US" sz="1200" spc="300" baseline="0" dirty="0">
                          <a:solidFill>
                            <a:schemeClr val="tx1"/>
                          </a:solidFill>
                        </a:rPr>
                        <a:t>＜事業イメージ＞</a:t>
                      </a:r>
                    </a:p>
                  </a:txBody>
                  <a:tcPr marL="0" anchor="ctr">
                    <a:lnL w="190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C3D69B"/>
                    </a:solidFill>
                  </a:tcPr>
                </a:tc>
                <a:extLst>
                  <a:ext uri="{0D108BD9-81ED-4DB2-BD59-A6C34878D82A}">
                    <a16:rowId xmlns:a16="http://schemas.microsoft.com/office/drawing/2014/main" val="1622119663"/>
                  </a:ext>
                </a:extLst>
              </a:tr>
              <a:tr h="4836786">
                <a:tc>
                  <a:txBody>
                    <a:bodyPr/>
                    <a:lstStyle/>
                    <a:p>
                      <a:r>
                        <a:rPr lang="ja-JP" altLang="en-US" sz="1400" dirty="0">
                          <a:solidFill>
                            <a:schemeClr val="tx1"/>
                          </a:solidFill>
                          <a:latin typeface="+mn-ea"/>
                          <a:ea typeface="+mn-ea"/>
                        </a:rPr>
                        <a:t>　</a:t>
                      </a:r>
                      <a:endParaRPr lang="en-US" altLang="ja-JP" sz="1400" dirty="0">
                        <a:solidFill>
                          <a:schemeClr val="tx1"/>
                        </a:solidFill>
                        <a:latin typeface="+mn-ea"/>
                        <a:ea typeface="+mn-ea"/>
                      </a:endParaRPr>
                    </a:p>
                    <a:p>
                      <a:r>
                        <a:rPr lang="ja-JP" altLang="en-US" sz="1400" dirty="0">
                          <a:solidFill>
                            <a:schemeClr val="tx1"/>
                          </a:solidFill>
                          <a:latin typeface="+mn-ea"/>
                          <a:ea typeface="+mn-ea"/>
                        </a:rPr>
                        <a:t>　①　主伐にあっては、遠隔操作の高性能林業機械、ＩＣ</a:t>
                      </a:r>
                      <a:endParaRPr lang="en-US" altLang="ja-JP" sz="1400" dirty="0">
                        <a:solidFill>
                          <a:schemeClr val="tx1"/>
                        </a:solidFill>
                        <a:latin typeface="+mn-ea"/>
                        <a:ea typeface="+mn-ea"/>
                      </a:endParaRPr>
                    </a:p>
                    <a:p>
                      <a:r>
                        <a:rPr lang="ja-JP" altLang="en-US" sz="1400" dirty="0">
                          <a:solidFill>
                            <a:schemeClr val="tx1"/>
                          </a:solidFill>
                          <a:latin typeface="+mn-ea"/>
                          <a:ea typeface="+mn-ea"/>
                        </a:rPr>
                        <a:t>　　　Ｔ等を活用し効率性・安全性を向上させること。</a:t>
                      </a:r>
                    </a:p>
                    <a:p>
                      <a:pPr marL="216000" marR="0" lvl="0" indent="-154800" algn="l" defTabSz="742950" rtl="0" eaLnBrk="1" fontAlgn="auto" latinLnBrk="0" hangingPunct="1">
                        <a:lnSpc>
                          <a:spcPct val="100000"/>
                        </a:lnSpc>
                        <a:spcBef>
                          <a:spcPts val="0"/>
                        </a:spcBef>
                        <a:spcAft>
                          <a:spcPts val="0"/>
                        </a:spcAft>
                        <a:buClrTx/>
                        <a:buSzTx/>
                        <a:buFontTx/>
                        <a:buNone/>
                        <a:tabLst/>
                        <a:defRPr/>
                      </a:pPr>
                      <a:endParaRPr lang="en-US" altLang="ja-JP" sz="1400" dirty="0">
                        <a:solidFill>
                          <a:schemeClr val="tx1"/>
                        </a:solidFill>
                        <a:latin typeface="+mn-ea"/>
                        <a:ea typeface="+mn-ea"/>
                      </a:endParaRPr>
                    </a:p>
                    <a:p>
                      <a:pPr marL="216000" marR="0" lvl="0" indent="-154800" algn="l" defTabSz="74295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n-ea"/>
                          <a:ea typeface="+mn-ea"/>
                        </a:rPr>
                        <a:t> ②　販売にあっては、適正な山元還元により伐採後の再造　</a:t>
                      </a:r>
                      <a:endParaRPr lang="en-US" altLang="ja-JP" sz="1400" dirty="0">
                        <a:solidFill>
                          <a:schemeClr val="tx1"/>
                        </a:solidFill>
                        <a:latin typeface="+mn-ea"/>
                        <a:ea typeface="+mn-ea"/>
                      </a:endParaRPr>
                    </a:p>
                    <a:p>
                      <a:pPr marL="216000" marR="0" lvl="0" indent="-154800" algn="l" defTabSz="74295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n-ea"/>
                          <a:ea typeface="+mn-ea"/>
                        </a:rPr>
                        <a:t>　　林が可能となるような取組であること。</a:t>
                      </a:r>
                    </a:p>
                    <a:p>
                      <a:pPr marL="216000" marR="0" lvl="0" indent="-154800" algn="l" defTabSz="742950" rtl="0" eaLnBrk="1" fontAlgn="auto" latinLnBrk="0" hangingPunct="1">
                        <a:lnSpc>
                          <a:spcPct val="100000"/>
                        </a:lnSpc>
                        <a:spcBef>
                          <a:spcPts val="0"/>
                        </a:spcBef>
                        <a:spcAft>
                          <a:spcPts val="0"/>
                        </a:spcAft>
                        <a:buClrTx/>
                        <a:buSzTx/>
                        <a:buFontTx/>
                        <a:buNone/>
                        <a:tabLst/>
                        <a:defRPr/>
                      </a:pPr>
                      <a:endParaRPr lang="en-US" altLang="ja-JP" sz="1400" dirty="0">
                        <a:solidFill>
                          <a:schemeClr val="tx1"/>
                        </a:solidFill>
                        <a:latin typeface="+mn-ea"/>
                        <a:ea typeface="+mn-ea"/>
                      </a:endParaRPr>
                    </a:p>
                    <a:p>
                      <a:pPr marL="216000" marR="0" lvl="0" indent="-154800" algn="l" defTabSz="742950" rtl="0" eaLnBrk="1" fontAlgn="auto" latinLnBrk="0" hangingPunct="1">
                        <a:lnSpc>
                          <a:spcPct val="100000"/>
                        </a:lnSpc>
                        <a:spcBef>
                          <a:spcPts val="0"/>
                        </a:spcBef>
                        <a:spcAft>
                          <a:spcPts val="0"/>
                        </a:spcAft>
                        <a:buClrTx/>
                        <a:buSzTx/>
                        <a:buFontTx/>
                        <a:buNone/>
                        <a:tabLst/>
                        <a:defRPr/>
                      </a:pPr>
                      <a:r>
                        <a:rPr lang="en-US" altLang="ja-JP" sz="1400" dirty="0">
                          <a:solidFill>
                            <a:schemeClr val="tx1"/>
                          </a:solidFill>
                          <a:latin typeface="+mn-ea"/>
                          <a:ea typeface="+mn-ea"/>
                        </a:rPr>
                        <a:t> </a:t>
                      </a:r>
                      <a:r>
                        <a:rPr lang="ja-JP" altLang="en-US" sz="1400" dirty="0">
                          <a:solidFill>
                            <a:schemeClr val="tx1"/>
                          </a:solidFill>
                          <a:latin typeface="+mn-ea"/>
                          <a:ea typeface="+mn-ea"/>
                        </a:rPr>
                        <a:t>③　再造林・保育にあっては、低コスト化及び作業の軽労化・効率化の技術や成林を確実にする取組であること。</a:t>
                      </a:r>
                      <a:endParaRPr lang="en-US" altLang="ja-JP" sz="1400" dirty="0">
                        <a:solidFill>
                          <a:schemeClr val="tx1"/>
                        </a:solidFill>
                        <a:latin typeface="+mn-ea"/>
                        <a:ea typeface="+mn-ea"/>
                      </a:endParaRPr>
                    </a:p>
                    <a:p>
                      <a:pPr marL="216000" marR="0" lvl="0" indent="-154800" algn="l" defTabSz="742950" rtl="0" eaLnBrk="1" fontAlgn="auto" latinLnBrk="0" hangingPunct="1">
                        <a:lnSpc>
                          <a:spcPct val="100000"/>
                        </a:lnSpc>
                        <a:spcBef>
                          <a:spcPts val="0"/>
                        </a:spcBef>
                        <a:spcAft>
                          <a:spcPts val="0"/>
                        </a:spcAft>
                        <a:buClrTx/>
                        <a:buSzTx/>
                        <a:buFontTx/>
                        <a:buNone/>
                        <a:tabLst/>
                        <a:defRPr/>
                      </a:pPr>
                      <a:endParaRPr lang="en-US" altLang="ja-JP" sz="1400" dirty="0">
                        <a:solidFill>
                          <a:schemeClr val="tx1"/>
                        </a:solidFill>
                        <a:latin typeface="+mn-ea"/>
                        <a:ea typeface="+mn-ea"/>
                      </a:endParaRPr>
                    </a:p>
                    <a:p>
                      <a:pPr marL="216000" marR="0" lvl="0" indent="-154800" algn="l" defTabSz="742950" rtl="0" eaLnBrk="1" fontAlgn="auto" latinLnBrk="0" hangingPunct="1">
                        <a:lnSpc>
                          <a:spcPct val="100000"/>
                        </a:lnSpc>
                        <a:spcBef>
                          <a:spcPts val="0"/>
                        </a:spcBef>
                        <a:spcAft>
                          <a:spcPts val="0"/>
                        </a:spcAft>
                        <a:buClrTx/>
                        <a:buSzTx/>
                        <a:buFontTx/>
                        <a:buNone/>
                        <a:tabLst/>
                        <a:defRPr/>
                      </a:pPr>
                      <a:endParaRPr lang="en-US" altLang="ja-JP" sz="1400" dirty="0">
                        <a:solidFill>
                          <a:schemeClr val="tx1"/>
                        </a:solidFill>
                        <a:latin typeface="+mn-ea"/>
                        <a:ea typeface="+mn-ea"/>
                      </a:endParaRPr>
                    </a:p>
                    <a:p>
                      <a:pPr marL="216000" marR="0" lvl="0" indent="-154800" algn="l" defTabSz="742950" rtl="0" eaLnBrk="1" fontAlgn="auto" latinLnBrk="0" hangingPunct="1">
                        <a:lnSpc>
                          <a:spcPct val="100000"/>
                        </a:lnSpc>
                        <a:spcBef>
                          <a:spcPts val="0"/>
                        </a:spcBef>
                        <a:spcAft>
                          <a:spcPts val="0"/>
                        </a:spcAft>
                        <a:buClrTx/>
                        <a:buSzTx/>
                        <a:buFontTx/>
                        <a:buNone/>
                        <a:tabLst/>
                        <a:defRPr/>
                      </a:pPr>
                      <a:endParaRPr lang="en-US" altLang="ja-JP" sz="1400" dirty="0">
                        <a:solidFill>
                          <a:schemeClr val="tx1"/>
                        </a:solidFill>
                        <a:latin typeface="+mn-ea"/>
                        <a:ea typeface="+mn-ea"/>
                      </a:endParaRPr>
                    </a:p>
                    <a:p>
                      <a:pPr marL="216000" marR="0" lvl="0" indent="-154800" algn="l" defTabSz="742950" rtl="0" eaLnBrk="1" fontAlgn="auto" latinLnBrk="0" hangingPunct="1">
                        <a:lnSpc>
                          <a:spcPct val="100000"/>
                        </a:lnSpc>
                        <a:spcBef>
                          <a:spcPts val="0"/>
                        </a:spcBef>
                        <a:spcAft>
                          <a:spcPts val="0"/>
                        </a:spcAft>
                        <a:buClrTx/>
                        <a:buSzTx/>
                        <a:buFontTx/>
                        <a:buNone/>
                        <a:tabLst/>
                        <a:defRPr/>
                      </a:pPr>
                      <a:endParaRPr lang="ja-JP" altLang="en-US" sz="1400" dirty="0">
                        <a:solidFill>
                          <a:schemeClr val="tx1"/>
                        </a:solidFill>
                        <a:latin typeface="+mn-ea"/>
                        <a:ea typeface="+mn-ea"/>
                      </a:endParaRPr>
                    </a:p>
                    <a:p>
                      <a:pPr marL="216000" indent="-154800"/>
                      <a:r>
                        <a:rPr lang="ja-JP" altLang="en-US" sz="1400" dirty="0">
                          <a:solidFill>
                            <a:schemeClr val="tx1"/>
                          </a:solidFill>
                        </a:rPr>
                        <a:t>　☆</a:t>
                      </a:r>
                      <a:r>
                        <a:rPr lang="ja-JP" altLang="en-US" sz="1200" b="0" dirty="0">
                          <a:solidFill>
                            <a:schemeClr val="tx1"/>
                          </a:solidFill>
                          <a:latin typeface="+mn-ea"/>
                          <a:ea typeface="+mn-ea"/>
                        </a:rPr>
                        <a:t>　</a:t>
                      </a:r>
                      <a:r>
                        <a:rPr lang="ja-JP" altLang="en-US" sz="1400" b="0" dirty="0">
                          <a:solidFill>
                            <a:schemeClr val="tx1"/>
                          </a:solidFill>
                          <a:latin typeface="+mn-ea"/>
                          <a:ea typeface="+mn-ea"/>
                        </a:rPr>
                        <a:t>森林調査、素材生産、流通、再造林等を行う際の、</a:t>
                      </a:r>
                      <a:endParaRPr lang="en-US" altLang="ja-JP" sz="1400" b="0" dirty="0">
                        <a:solidFill>
                          <a:schemeClr val="tx1"/>
                        </a:solidFill>
                        <a:latin typeface="+mn-ea"/>
                        <a:ea typeface="+mn-ea"/>
                      </a:endParaRPr>
                    </a:p>
                    <a:p>
                      <a:pPr marL="216000" indent="-154800"/>
                      <a:r>
                        <a:rPr lang="ja-JP" altLang="en-US" sz="1400" b="0" dirty="0">
                          <a:solidFill>
                            <a:schemeClr val="tx1"/>
                          </a:solidFill>
                          <a:latin typeface="+mn-ea"/>
                          <a:ea typeface="+mn-ea"/>
                        </a:rPr>
                        <a:t>　　　　　労務費</a:t>
                      </a:r>
                      <a:endParaRPr lang="en-US" altLang="ja-JP" sz="1400" b="0" dirty="0">
                        <a:solidFill>
                          <a:schemeClr val="tx1"/>
                        </a:solidFill>
                        <a:latin typeface="+mn-ea"/>
                        <a:ea typeface="+mn-ea"/>
                      </a:endParaRPr>
                    </a:p>
                    <a:p>
                      <a:pPr marL="216000" indent="-154800"/>
                      <a:r>
                        <a:rPr lang="ja-JP" altLang="en-US" sz="1400" b="0" dirty="0">
                          <a:solidFill>
                            <a:schemeClr val="tx1"/>
                          </a:solidFill>
                          <a:latin typeface="+mn-ea"/>
                          <a:ea typeface="+mn-ea"/>
                        </a:rPr>
                        <a:t>　　　　　機械レンタル料</a:t>
                      </a:r>
                      <a:endParaRPr lang="en-US" altLang="ja-JP" sz="1400" b="0" dirty="0">
                        <a:solidFill>
                          <a:schemeClr val="tx1"/>
                        </a:solidFill>
                        <a:latin typeface="+mn-ea"/>
                        <a:ea typeface="+mn-ea"/>
                      </a:endParaRPr>
                    </a:p>
                    <a:p>
                      <a:pPr marL="216000" indent="-154800"/>
                      <a:r>
                        <a:rPr lang="ja-JP" altLang="en-US" sz="1400" b="0" dirty="0">
                          <a:solidFill>
                            <a:schemeClr val="tx1"/>
                          </a:solidFill>
                          <a:latin typeface="+mn-ea"/>
                          <a:ea typeface="+mn-ea"/>
                        </a:rPr>
                        <a:t>　　　　　システムライセンス料</a:t>
                      </a:r>
                      <a:endParaRPr lang="en-US" altLang="ja-JP" sz="1400" b="0" dirty="0">
                        <a:solidFill>
                          <a:schemeClr val="tx1"/>
                        </a:solidFill>
                        <a:latin typeface="+mn-ea"/>
                        <a:ea typeface="+mn-ea"/>
                      </a:endParaRPr>
                    </a:p>
                    <a:p>
                      <a:pPr marL="216000" indent="-154800"/>
                      <a:r>
                        <a:rPr lang="ja-JP" altLang="en-US" sz="1400" b="0" dirty="0">
                          <a:solidFill>
                            <a:schemeClr val="tx1"/>
                          </a:solidFill>
                          <a:latin typeface="+mn-ea"/>
                          <a:ea typeface="+mn-ea"/>
                        </a:rPr>
                        <a:t>　　　　　データ把握・分析等の経費</a:t>
                      </a:r>
                      <a:endParaRPr lang="en-US" altLang="ja-JP" sz="1400" b="0" dirty="0">
                        <a:solidFill>
                          <a:schemeClr val="tx1"/>
                        </a:solidFill>
                        <a:latin typeface="+mn-ea"/>
                        <a:ea typeface="+mn-ea"/>
                      </a:endParaRPr>
                    </a:p>
                    <a:p>
                      <a:pPr marL="216000" indent="-154800"/>
                      <a:endParaRPr lang="en-US" altLang="ja-JP" sz="1400" b="0" dirty="0">
                        <a:solidFill>
                          <a:schemeClr val="tx1"/>
                        </a:solidFill>
                        <a:latin typeface="+mn-ea"/>
                        <a:ea typeface="+mn-ea"/>
                      </a:endParaRPr>
                    </a:p>
                    <a:p>
                      <a:pPr marL="216000" indent="-154800"/>
                      <a:r>
                        <a:rPr lang="ja-JP" altLang="en-US" sz="1400" b="0" dirty="0">
                          <a:solidFill>
                            <a:schemeClr val="tx1"/>
                          </a:solidFill>
                          <a:latin typeface="+mn-ea"/>
                          <a:ea typeface="+mn-ea"/>
                        </a:rPr>
                        <a:t>　☆　事業全体を進めるにあたっての、</a:t>
                      </a:r>
                      <a:endParaRPr lang="en-US" altLang="ja-JP" sz="1400" b="0" dirty="0">
                        <a:solidFill>
                          <a:schemeClr val="tx1"/>
                        </a:solidFill>
                        <a:latin typeface="+mn-ea"/>
                        <a:ea typeface="+mn-ea"/>
                      </a:endParaRPr>
                    </a:p>
                    <a:p>
                      <a:pPr marL="216000" indent="-154800"/>
                      <a:r>
                        <a:rPr lang="ja-JP" altLang="en-US" sz="1400" b="0" dirty="0">
                          <a:solidFill>
                            <a:schemeClr val="tx1"/>
                          </a:solidFill>
                          <a:latin typeface="+mn-ea"/>
                          <a:ea typeface="+mn-ea"/>
                        </a:rPr>
                        <a:t>　　　　　進捗管理や効果検証現地指導等にかかる各種経　　</a:t>
                      </a:r>
                      <a:endParaRPr lang="en-US" altLang="ja-JP" sz="1400" b="0" dirty="0">
                        <a:solidFill>
                          <a:schemeClr val="tx1"/>
                        </a:solidFill>
                        <a:latin typeface="+mn-ea"/>
                        <a:ea typeface="+mn-ea"/>
                      </a:endParaRPr>
                    </a:p>
                    <a:p>
                      <a:pPr marL="216000" indent="-154800"/>
                      <a:r>
                        <a:rPr lang="ja-JP" altLang="en-US" sz="1400" b="0" dirty="0">
                          <a:solidFill>
                            <a:schemeClr val="tx1"/>
                          </a:solidFill>
                          <a:latin typeface="+mn-ea"/>
                          <a:ea typeface="+mn-ea"/>
                        </a:rPr>
                        <a:t>　　　　　費</a:t>
                      </a:r>
                      <a:endParaRPr lang="en-US" altLang="ja-JP" sz="1400" b="0" dirty="0">
                        <a:solidFill>
                          <a:schemeClr val="tx1"/>
                        </a:solidFill>
                        <a:latin typeface="+mn-ea"/>
                        <a:ea typeface="+mn-ea"/>
                      </a:endParaRPr>
                    </a:p>
                    <a:p>
                      <a:pPr marL="216000" indent="-154800"/>
                      <a:r>
                        <a:rPr kumimoji="1" lang="ja-JP" altLang="en-US" sz="1400" b="0" u="none" dirty="0"/>
                        <a:t>　　　</a:t>
                      </a:r>
                      <a:endParaRPr lang="en-US" altLang="ja-JP" sz="1400" dirty="0">
                        <a:solidFill>
                          <a:schemeClr val="tx1"/>
                        </a:solidFill>
                        <a:latin typeface="+mn-ea"/>
                        <a:ea typeface="+mn-ea"/>
                      </a:endParaRPr>
                    </a:p>
                    <a:p>
                      <a:pPr marL="216000" indent="-154800"/>
                      <a:r>
                        <a:rPr lang="ja-JP" altLang="en-US" sz="1200" dirty="0">
                          <a:solidFill>
                            <a:schemeClr val="tx1"/>
                          </a:solidFill>
                        </a:rPr>
                        <a:t>　</a:t>
                      </a:r>
                      <a:r>
                        <a:rPr kumimoji="1" lang="ja-JP" altLang="en-US" sz="1200" b="0" u="none" dirty="0"/>
                        <a:t>　　　</a:t>
                      </a:r>
                    </a:p>
                  </a:txBody>
                  <a:tcPr marL="0">
                    <a:lnL w="12700" cmpd="sng">
                      <a:noFill/>
                    </a:lnL>
                    <a:lnR w="1905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kumimoji="1" lang="ja-JP" altLang="en-US" sz="1100" dirty="0"/>
                    </a:p>
                  </a:txBody>
                  <a:tcPr marL="0">
                    <a:lnL w="1905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5939766"/>
                  </a:ext>
                </a:extLst>
              </a:tr>
            </a:tbl>
          </a:graphicData>
        </a:graphic>
      </p:graphicFrame>
      <p:sp>
        <p:nvSpPr>
          <p:cNvPr id="4" name="テキスト ボックス 3">
            <a:extLst>
              <a:ext uri="{FF2B5EF4-FFF2-40B4-BE49-F238E27FC236}">
                <a16:creationId xmlns:a16="http://schemas.microsoft.com/office/drawing/2014/main" id="{9C74E7BD-3550-4423-9742-1C7718D72A38}"/>
              </a:ext>
            </a:extLst>
          </p:cNvPr>
          <p:cNvSpPr txBox="1"/>
          <p:nvPr/>
        </p:nvSpPr>
        <p:spPr>
          <a:xfrm>
            <a:off x="21000" y="71305"/>
            <a:ext cx="6959600" cy="553998"/>
          </a:xfrm>
          <a:prstGeom prst="rect">
            <a:avLst/>
          </a:prstGeom>
          <a:noFill/>
        </p:spPr>
        <p:txBody>
          <a:bodyPr wrap="square" rtlCol="0">
            <a:spAutoFit/>
          </a:bodyPr>
          <a:lstStyle/>
          <a:p>
            <a:r>
              <a:rPr kumimoji="1" lang="ja-JP" altLang="en-US" sz="1200" b="1" dirty="0"/>
              <a:t>　　　　「新しい林業」に向けた林業経営育成対策のうち</a:t>
            </a:r>
            <a:endParaRPr kumimoji="1" lang="en-US" altLang="ja-JP" sz="1200" b="1" dirty="0"/>
          </a:p>
          <a:p>
            <a:r>
              <a:rPr lang="ja-JP" altLang="en-US" b="1" dirty="0"/>
              <a:t>　　　経営モデル</a:t>
            </a:r>
            <a:r>
              <a:rPr lang="ja-JP" altLang="en-US" b="1"/>
              <a:t>実証事業</a:t>
            </a:r>
            <a:endParaRPr kumimoji="1" lang="ja-JP" altLang="en-US" b="1" dirty="0"/>
          </a:p>
        </p:txBody>
      </p:sp>
      <p:sp>
        <p:nvSpPr>
          <p:cNvPr id="5" name="テキスト ボックス 4">
            <a:extLst>
              <a:ext uri="{FF2B5EF4-FFF2-40B4-BE49-F238E27FC236}">
                <a16:creationId xmlns:a16="http://schemas.microsoft.com/office/drawing/2014/main" id="{6CB17C43-CADF-4686-A8FC-F54E3942DAFC}"/>
              </a:ext>
            </a:extLst>
          </p:cNvPr>
          <p:cNvSpPr txBox="1"/>
          <p:nvPr/>
        </p:nvSpPr>
        <p:spPr>
          <a:xfrm>
            <a:off x="3251200" y="369332"/>
            <a:ext cx="6654800" cy="307777"/>
          </a:xfrm>
          <a:prstGeom prst="rect">
            <a:avLst/>
          </a:prstGeom>
          <a:noFill/>
        </p:spPr>
        <p:txBody>
          <a:bodyPr wrap="square" rtlCol="0">
            <a:spAutoFit/>
          </a:bodyPr>
          <a:lstStyle/>
          <a:p>
            <a:pPr algn="r"/>
            <a:r>
              <a:rPr lang="en-US" altLang="ja-JP" sz="1400" b="1" dirty="0"/>
              <a:t>【</a:t>
            </a:r>
            <a:r>
              <a:rPr lang="ja-JP" altLang="en-US" sz="1400" b="1" dirty="0"/>
              <a:t>実証主体への助成　</a:t>
            </a:r>
            <a:r>
              <a:rPr lang="en-US" altLang="ja-JP" sz="1400" b="1" dirty="0"/>
              <a:t>25</a:t>
            </a:r>
            <a:r>
              <a:rPr lang="ja-JP" altLang="en-US" sz="1400" b="1" dirty="0"/>
              <a:t>３，</a:t>
            </a:r>
            <a:r>
              <a:rPr lang="en-US" altLang="ja-JP" sz="1400" b="1" dirty="0"/>
              <a:t>693</a:t>
            </a:r>
            <a:r>
              <a:rPr lang="ja-JP" altLang="en-US" sz="1400" b="1" dirty="0"/>
              <a:t>千円</a:t>
            </a:r>
            <a:r>
              <a:rPr lang="en-US" altLang="ja-JP" sz="1400" b="1" dirty="0"/>
              <a:t>】</a:t>
            </a:r>
            <a:endParaRPr kumimoji="1" lang="ja-JP" altLang="en-US" sz="1400" b="1" dirty="0"/>
          </a:p>
        </p:txBody>
      </p:sp>
      <p:sp>
        <p:nvSpPr>
          <p:cNvPr id="6" name="四角形: 角を丸くする 5">
            <a:extLst>
              <a:ext uri="{FF2B5EF4-FFF2-40B4-BE49-F238E27FC236}">
                <a16:creationId xmlns:a16="http://schemas.microsoft.com/office/drawing/2014/main" id="{5F7F0F73-F927-4A87-A0D8-171C4341236B}"/>
              </a:ext>
            </a:extLst>
          </p:cNvPr>
          <p:cNvSpPr/>
          <p:nvPr/>
        </p:nvSpPr>
        <p:spPr>
          <a:xfrm>
            <a:off x="21000" y="720557"/>
            <a:ext cx="9864000" cy="795259"/>
          </a:xfrm>
          <a:prstGeom prst="roundRect">
            <a:avLst/>
          </a:prstGeom>
          <a:ln w="28575">
            <a:solidFill>
              <a:srgbClr val="76923C"/>
            </a:solidFill>
          </a:ln>
        </p:spPr>
        <p:style>
          <a:lnRef idx="2">
            <a:schemeClr val="accent6"/>
          </a:lnRef>
          <a:fillRef idx="1">
            <a:schemeClr val="lt1"/>
          </a:fillRef>
          <a:effectRef idx="0">
            <a:schemeClr val="accent6"/>
          </a:effectRef>
          <a:fontRef idx="minor">
            <a:schemeClr val="dk1"/>
          </a:fontRef>
        </p:style>
        <p:txBody>
          <a:bodyPr rtlCol="0" anchor="ctr"/>
          <a:lstStyle/>
          <a:p>
            <a:pPr marL="154800" indent="-154800"/>
            <a:endParaRPr lang="en-US" altLang="ja-JP" sz="1200" dirty="0">
              <a:solidFill>
                <a:schemeClr val="tx1"/>
              </a:solidFill>
            </a:endParaRPr>
          </a:p>
        </p:txBody>
      </p:sp>
      <p:sp>
        <p:nvSpPr>
          <p:cNvPr id="27" name="テキスト ボックス 26">
            <a:extLst>
              <a:ext uri="{FF2B5EF4-FFF2-40B4-BE49-F238E27FC236}">
                <a16:creationId xmlns:a16="http://schemas.microsoft.com/office/drawing/2014/main" id="{9AA9A7FB-0A45-4C67-81BD-7CD20278C5C4}"/>
              </a:ext>
            </a:extLst>
          </p:cNvPr>
          <p:cNvSpPr txBox="1"/>
          <p:nvPr/>
        </p:nvSpPr>
        <p:spPr>
          <a:xfrm>
            <a:off x="21000" y="746375"/>
            <a:ext cx="9906000" cy="830997"/>
          </a:xfrm>
          <a:prstGeom prst="rect">
            <a:avLst/>
          </a:prstGeom>
          <a:noFill/>
        </p:spPr>
        <p:txBody>
          <a:bodyPr wrap="square" rtlCol="0">
            <a:spAutoFit/>
          </a:bodyPr>
          <a:lstStyle/>
          <a:p>
            <a:r>
              <a:rPr kumimoji="1" lang="ja-JP" altLang="en-US" sz="1200" b="1" dirty="0"/>
              <a:t>＜目標＞</a:t>
            </a:r>
            <a:endParaRPr kumimoji="1" lang="en-US" altLang="ja-JP" sz="1200" b="1" dirty="0"/>
          </a:p>
          <a:p>
            <a:pPr indent="126000"/>
            <a:r>
              <a:rPr kumimoji="1" lang="ja-JP" altLang="en-US" sz="1200" dirty="0"/>
              <a:t>①から③までの考え方を念頭に、地域の森林資源や自然的な特徴を踏まえて、伐採から販売、再造林・保育までの全部又は一部に「新しい技術」（本事業実施する地域で導入例が少ない先進的な技術や取組）を導入することによって、林業経営体の総収支が従来のものよりもプラスになることを目標として実証に取り組んでいただきます。</a:t>
            </a:r>
            <a:endParaRPr kumimoji="1" lang="en-US" altLang="ja-JP" sz="800" b="1" dirty="0"/>
          </a:p>
        </p:txBody>
      </p:sp>
      <p:sp>
        <p:nvSpPr>
          <p:cNvPr id="591" name="正方形/長方形 590">
            <a:extLst>
              <a:ext uri="{FF2B5EF4-FFF2-40B4-BE49-F238E27FC236}">
                <a16:creationId xmlns:a16="http://schemas.microsoft.com/office/drawing/2014/main" id="{F71ED2DA-E1EC-4BE7-BF23-34ACDE462BFA}"/>
              </a:ext>
            </a:extLst>
          </p:cNvPr>
          <p:cNvSpPr/>
          <p:nvPr/>
        </p:nvSpPr>
        <p:spPr>
          <a:xfrm>
            <a:off x="4415434" y="2249793"/>
            <a:ext cx="2808000" cy="180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ysClr val="windowText" lastClr="000000"/>
                </a:solidFill>
              </a:rPr>
              <a:t>目標設定（伐採から再造林・保育までの収支改善等）</a:t>
            </a:r>
          </a:p>
        </p:txBody>
      </p:sp>
      <p:sp>
        <p:nvSpPr>
          <p:cNvPr id="17" name="正方形/長方形 16">
            <a:extLst>
              <a:ext uri="{FF2B5EF4-FFF2-40B4-BE49-F238E27FC236}">
                <a16:creationId xmlns:a16="http://schemas.microsoft.com/office/drawing/2014/main" id="{7970787C-1497-4148-BA59-155497A33866}"/>
              </a:ext>
            </a:extLst>
          </p:cNvPr>
          <p:cNvSpPr/>
          <p:nvPr/>
        </p:nvSpPr>
        <p:spPr>
          <a:xfrm>
            <a:off x="4363314" y="2078144"/>
            <a:ext cx="5472000" cy="38459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6" name="四角形: 角を丸くする 1115">
            <a:extLst>
              <a:ext uri="{FF2B5EF4-FFF2-40B4-BE49-F238E27FC236}">
                <a16:creationId xmlns:a16="http://schemas.microsoft.com/office/drawing/2014/main" id="{C84A8C30-5860-48A3-858E-A262A65FBB19}"/>
              </a:ext>
            </a:extLst>
          </p:cNvPr>
          <p:cNvSpPr/>
          <p:nvPr/>
        </p:nvSpPr>
        <p:spPr>
          <a:xfrm>
            <a:off x="8539959" y="2284911"/>
            <a:ext cx="1116959" cy="345453"/>
          </a:xfrm>
          <a:prstGeom prst="roundRect">
            <a:avLst>
              <a:gd name="adj" fmla="val 13684"/>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1118" name="正方形/長方形 1117">
            <a:extLst>
              <a:ext uri="{FF2B5EF4-FFF2-40B4-BE49-F238E27FC236}">
                <a16:creationId xmlns:a16="http://schemas.microsoft.com/office/drawing/2014/main" id="{BDE94A61-A306-47D0-8970-29B2FB752F8C}"/>
              </a:ext>
            </a:extLst>
          </p:cNvPr>
          <p:cNvSpPr/>
          <p:nvPr/>
        </p:nvSpPr>
        <p:spPr>
          <a:xfrm>
            <a:off x="8526339" y="1932468"/>
            <a:ext cx="1080000" cy="324000"/>
          </a:xfrm>
          <a:prstGeom prst="rect">
            <a:avLst/>
          </a:prstGeom>
          <a:solidFill>
            <a:schemeClr val="accent6">
              <a:lumMod val="75000"/>
            </a:scheme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kumimoji="1" lang="ja-JP" altLang="en-US" sz="1000" b="1" dirty="0"/>
              <a:t>支援機関</a:t>
            </a:r>
            <a:endParaRPr kumimoji="1" lang="en-US" altLang="ja-JP" sz="1000" b="1" dirty="0"/>
          </a:p>
          <a:p>
            <a:r>
              <a:rPr kumimoji="1" lang="ja-JP" altLang="en-US" sz="1000" b="1" dirty="0"/>
              <a:t>（研究機関等）</a:t>
            </a:r>
            <a:endParaRPr kumimoji="1" lang="en-US" altLang="ja-JP" sz="1000" b="1" dirty="0"/>
          </a:p>
        </p:txBody>
      </p:sp>
      <p:sp>
        <p:nvSpPr>
          <p:cNvPr id="1117" name="テキスト ボックス 1116">
            <a:extLst>
              <a:ext uri="{FF2B5EF4-FFF2-40B4-BE49-F238E27FC236}">
                <a16:creationId xmlns:a16="http://schemas.microsoft.com/office/drawing/2014/main" id="{9B8CD2D6-AA6F-4D21-ACF1-80ECBAF6D72B}"/>
              </a:ext>
            </a:extLst>
          </p:cNvPr>
          <p:cNvSpPr txBox="1"/>
          <p:nvPr/>
        </p:nvSpPr>
        <p:spPr>
          <a:xfrm>
            <a:off x="8538215" y="2288173"/>
            <a:ext cx="1107111" cy="338554"/>
          </a:xfrm>
          <a:prstGeom prst="rect">
            <a:avLst/>
          </a:prstGeom>
          <a:noFill/>
        </p:spPr>
        <p:txBody>
          <a:bodyPr wrap="square" rtlCol="0">
            <a:spAutoFit/>
          </a:bodyPr>
          <a:lstStyle/>
          <a:p>
            <a:r>
              <a:rPr lang="ja-JP" altLang="en-US" sz="800" dirty="0"/>
              <a:t>・全体調整</a:t>
            </a:r>
            <a:endParaRPr lang="en-US" altLang="ja-JP" sz="800" dirty="0"/>
          </a:p>
          <a:p>
            <a:r>
              <a:rPr lang="ja-JP" altLang="en-US" sz="800" dirty="0"/>
              <a:t>・結果のとりまとめ</a:t>
            </a:r>
            <a:endParaRPr lang="en-US" altLang="ja-JP" sz="800" dirty="0"/>
          </a:p>
        </p:txBody>
      </p:sp>
      <p:sp>
        <p:nvSpPr>
          <p:cNvPr id="26" name="テキスト ボックス 25">
            <a:extLst>
              <a:ext uri="{FF2B5EF4-FFF2-40B4-BE49-F238E27FC236}">
                <a16:creationId xmlns:a16="http://schemas.microsoft.com/office/drawing/2014/main" id="{AE1F1B2C-E650-407A-B365-2E0BA2CF8ABE}"/>
              </a:ext>
            </a:extLst>
          </p:cNvPr>
          <p:cNvSpPr txBox="1"/>
          <p:nvPr/>
        </p:nvSpPr>
        <p:spPr>
          <a:xfrm>
            <a:off x="9088333" y="5358750"/>
            <a:ext cx="803425" cy="507831"/>
          </a:xfrm>
          <a:prstGeom prst="rect">
            <a:avLst/>
          </a:prstGeom>
          <a:noFill/>
        </p:spPr>
        <p:txBody>
          <a:bodyPr wrap="none" rtlCol="0">
            <a:spAutoFit/>
          </a:bodyPr>
          <a:lstStyle/>
          <a:p>
            <a:r>
              <a:rPr kumimoji="1" lang="en-US" altLang="ja-JP" sz="900" b="1" dirty="0"/>
              <a:t>※</a:t>
            </a:r>
            <a:r>
              <a:rPr kumimoji="1" lang="ja-JP" altLang="en-US" sz="900" b="1" dirty="0"/>
              <a:t>②～④は</a:t>
            </a:r>
            <a:endParaRPr kumimoji="1" lang="en-US" altLang="ja-JP" sz="900" b="1" dirty="0"/>
          </a:p>
          <a:p>
            <a:r>
              <a:rPr kumimoji="1" lang="ja-JP" altLang="en-US" sz="900" b="1" dirty="0"/>
              <a:t>　 実証必須</a:t>
            </a:r>
            <a:endParaRPr kumimoji="1" lang="en-US" altLang="ja-JP" sz="900" b="1" dirty="0"/>
          </a:p>
          <a:p>
            <a:r>
              <a:rPr kumimoji="1" lang="ja-JP" altLang="en-US" sz="900" b="1" dirty="0"/>
              <a:t>　 事業とする</a:t>
            </a:r>
          </a:p>
        </p:txBody>
      </p:sp>
      <p:grpSp>
        <p:nvGrpSpPr>
          <p:cNvPr id="23" name="グループ化 22">
            <a:extLst>
              <a:ext uri="{FF2B5EF4-FFF2-40B4-BE49-F238E27FC236}">
                <a16:creationId xmlns:a16="http://schemas.microsoft.com/office/drawing/2014/main" id="{B0EC1268-D7B4-475B-AFB4-E10B9CA9D163}"/>
              </a:ext>
            </a:extLst>
          </p:cNvPr>
          <p:cNvGrpSpPr/>
          <p:nvPr/>
        </p:nvGrpSpPr>
        <p:grpSpPr>
          <a:xfrm>
            <a:off x="4513182" y="2445866"/>
            <a:ext cx="5168338" cy="3433016"/>
            <a:chOff x="4440758" y="2445866"/>
            <a:chExt cx="5168338" cy="3433016"/>
          </a:xfrm>
        </p:grpSpPr>
        <p:grpSp>
          <p:nvGrpSpPr>
            <p:cNvPr id="11" name="グループ化 10">
              <a:extLst>
                <a:ext uri="{FF2B5EF4-FFF2-40B4-BE49-F238E27FC236}">
                  <a16:creationId xmlns:a16="http://schemas.microsoft.com/office/drawing/2014/main" id="{82083635-EA71-40F4-8E45-37509C1B1C33}"/>
                </a:ext>
              </a:extLst>
            </p:cNvPr>
            <p:cNvGrpSpPr/>
            <p:nvPr/>
          </p:nvGrpSpPr>
          <p:grpSpPr>
            <a:xfrm>
              <a:off x="4440758" y="2644894"/>
              <a:ext cx="1451735" cy="1456925"/>
              <a:chOff x="4614991" y="2559928"/>
              <a:chExt cx="1451735" cy="1456925"/>
            </a:xfrm>
          </p:grpSpPr>
          <p:grpSp>
            <p:nvGrpSpPr>
              <p:cNvPr id="563" name="グループ化 562">
                <a:extLst>
                  <a:ext uri="{FF2B5EF4-FFF2-40B4-BE49-F238E27FC236}">
                    <a16:creationId xmlns:a16="http://schemas.microsoft.com/office/drawing/2014/main" id="{A56574A6-24FC-41DC-BB9E-D7A6CC529590}"/>
                  </a:ext>
                </a:extLst>
              </p:cNvPr>
              <p:cNvGrpSpPr>
                <a:grpSpLocks noChangeAspect="1"/>
              </p:cNvGrpSpPr>
              <p:nvPr/>
            </p:nvGrpSpPr>
            <p:grpSpPr>
              <a:xfrm>
                <a:off x="4829593" y="2841907"/>
                <a:ext cx="868658" cy="689649"/>
                <a:chOff x="-2733384" y="5050215"/>
                <a:chExt cx="716019" cy="614526"/>
              </a:xfrm>
            </p:grpSpPr>
            <p:grpSp>
              <p:nvGrpSpPr>
                <p:cNvPr id="564" name="グループ化 563">
                  <a:extLst>
                    <a:ext uri="{FF2B5EF4-FFF2-40B4-BE49-F238E27FC236}">
                      <a16:creationId xmlns:a16="http://schemas.microsoft.com/office/drawing/2014/main" id="{B16D2774-3603-4ED2-B992-08894D67129D}"/>
                    </a:ext>
                  </a:extLst>
                </p:cNvPr>
                <p:cNvGrpSpPr/>
                <p:nvPr/>
              </p:nvGrpSpPr>
              <p:grpSpPr>
                <a:xfrm>
                  <a:off x="-2733384" y="5050215"/>
                  <a:ext cx="716019" cy="614526"/>
                  <a:chOff x="5067690" y="2493255"/>
                  <a:chExt cx="876300" cy="752089"/>
                </a:xfrm>
              </p:grpSpPr>
              <p:pic>
                <p:nvPicPr>
                  <p:cNvPr id="566" name="図 565">
                    <a:extLst>
                      <a:ext uri="{FF2B5EF4-FFF2-40B4-BE49-F238E27FC236}">
                        <a16:creationId xmlns:a16="http://schemas.microsoft.com/office/drawing/2014/main" id="{B77A56C2-E950-4269-8C2D-558F30E1FD56}"/>
                      </a:ext>
                    </a:extLst>
                  </p:cNvPr>
                  <p:cNvPicPr>
                    <a:picLocks noChangeAspect="1"/>
                  </p:cNvPicPr>
                  <p:nvPr/>
                </p:nvPicPr>
                <p:blipFill>
                  <a:blip r:embed="rId2"/>
                  <a:stretch>
                    <a:fillRect/>
                  </a:stretch>
                </p:blipFill>
                <p:spPr>
                  <a:xfrm>
                    <a:off x="5505840" y="2493255"/>
                    <a:ext cx="357188" cy="191878"/>
                  </a:xfrm>
                  <a:prstGeom prst="rect">
                    <a:avLst/>
                  </a:prstGeom>
                </p:spPr>
              </p:pic>
              <p:sp>
                <p:nvSpPr>
                  <p:cNvPr id="567" name="フリーフォーム: 図形 566">
                    <a:extLst>
                      <a:ext uri="{FF2B5EF4-FFF2-40B4-BE49-F238E27FC236}">
                        <a16:creationId xmlns:a16="http://schemas.microsoft.com/office/drawing/2014/main" id="{6BA960DC-EFC4-4A82-B0FC-26595747DDE7}"/>
                      </a:ext>
                    </a:extLst>
                  </p:cNvPr>
                  <p:cNvSpPr/>
                  <p:nvPr/>
                </p:nvSpPr>
                <p:spPr>
                  <a:xfrm>
                    <a:off x="5067690" y="3053466"/>
                    <a:ext cx="876300" cy="191878"/>
                  </a:xfrm>
                  <a:custGeom>
                    <a:avLst/>
                    <a:gdLst>
                      <a:gd name="connsiteX0" fmla="*/ 0 w 1952652"/>
                      <a:gd name="connsiteY0" fmla="*/ 516132 h 516132"/>
                      <a:gd name="connsiteX1" fmla="*/ 523875 w 1952652"/>
                      <a:gd name="connsiteY1" fmla="*/ 135132 h 516132"/>
                      <a:gd name="connsiteX2" fmla="*/ 942975 w 1952652"/>
                      <a:gd name="connsiteY2" fmla="*/ 382782 h 516132"/>
                      <a:gd name="connsiteX3" fmla="*/ 1247775 w 1952652"/>
                      <a:gd name="connsiteY3" fmla="*/ 325632 h 516132"/>
                      <a:gd name="connsiteX4" fmla="*/ 1562100 w 1952652"/>
                      <a:gd name="connsiteY4" fmla="*/ 1782 h 516132"/>
                      <a:gd name="connsiteX5" fmla="*/ 1952625 w 1952652"/>
                      <a:gd name="connsiteY5" fmla="*/ 487557 h 51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2652" h="516132">
                        <a:moveTo>
                          <a:pt x="0" y="516132"/>
                        </a:moveTo>
                        <a:cubicBezTo>
                          <a:pt x="183356" y="336744"/>
                          <a:pt x="366713" y="157357"/>
                          <a:pt x="523875" y="135132"/>
                        </a:cubicBezTo>
                        <a:cubicBezTo>
                          <a:pt x="681037" y="112907"/>
                          <a:pt x="822325" y="351032"/>
                          <a:pt x="942975" y="382782"/>
                        </a:cubicBezTo>
                        <a:cubicBezTo>
                          <a:pt x="1063625" y="414532"/>
                          <a:pt x="1144588" y="389132"/>
                          <a:pt x="1247775" y="325632"/>
                        </a:cubicBezTo>
                        <a:cubicBezTo>
                          <a:pt x="1350962" y="262132"/>
                          <a:pt x="1444625" y="-25205"/>
                          <a:pt x="1562100" y="1782"/>
                        </a:cubicBezTo>
                        <a:cubicBezTo>
                          <a:pt x="1679575" y="28769"/>
                          <a:pt x="1955800" y="424057"/>
                          <a:pt x="1952625" y="487557"/>
                        </a:cubicBezTo>
                      </a:path>
                    </a:pathLst>
                  </a:cu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68" name="グループ化 567">
                    <a:extLst>
                      <a:ext uri="{FF2B5EF4-FFF2-40B4-BE49-F238E27FC236}">
                        <a16:creationId xmlns:a16="http://schemas.microsoft.com/office/drawing/2014/main" id="{DE809857-1564-4C81-8A8B-1D3D6887C0FB}"/>
                      </a:ext>
                    </a:extLst>
                  </p:cNvPr>
                  <p:cNvGrpSpPr/>
                  <p:nvPr/>
                </p:nvGrpSpPr>
                <p:grpSpPr>
                  <a:xfrm>
                    <a:off x="5262563" y="2890512"/>
                    <a:ext cx="71039" cy="206375"/>
                    <a:chOff x="6372225" y="3429000"/>
                    <a:chExt cx="0" cy="298450"/>
                  </a:xfrm>
                </p:grpSpPr>
                <p:cxnSp>
                  <p:nvCxnSpPr>
                    <p:cNvPr id="582" name="直線矢印コネクタ 581">
                      <a:extLst>
                        <a:ext uri="{FF2B5EF4-FFF2-40B4-BE49-F238E27FC236}">
                          <a16:creationId xmlns:a16="http://schemas.microsoft.com/office/drawing/2014/main" id="{AE3D6A0A-2DA0-452D-8253-E75D0B111A13}"/>
                        </a:ext>
                      </a:extLst>
                    </p:cNvPr>
                    <p:cNvCxnSpPr/>
                    <p:nvPr/>
                  </p:nvCxnSpPr>
                  <p:spPr>
                    <a:xfrm flipV="1">
                      <a:off x="6372225" y="3429000"/>
                      <a:ext cx="0" cy="266700"/>
                    </a:xfrm>
                    <a:prstGeom prst="straightConnector1">
                      <a:avLst/>
                    </a:prstGeom>
                    <a:ln w="38100">
                      <a:solidFill>
                        <a:srgbClr val="76923C"/>
                      </a:solidFill>
                      <a:tailEnd type="triangle"/>
                    </a:ln>
                  </p:spPr>
                  <p:style>
                    <a:lnRef idx="1">
                      <a:schemeClr val="accent1"/>
                    </a:lnRef>
                    <a:fillRef idx="0">
                      <a:schemeClr val="accent1"/>
                    </a:fillRef>
                    <a:effectRef idx="0">
                      <a:schemeClr val="accent1"/>
                    </a:effectRef>
                    <a:fontRef idx="minor">
                      <a:schemeClr val="tx1"/>
                    </a:fontRef>
                  </p:style>
                </p:cxnSp>
                <p:cxnSp>
                  <p:nvCxnSpPr>
                    <p:cNvPr id="583" name="直線コネクタ 582">
                      <a:extLst>
                        <a:ext uri="{FF2B5EF4-FFF2-40B4-BE49-F238E27FC236}">
                          <a16:creationId xmlns:a16="http://schemas.microsoft.com/office/drawing/2014/main" id="{644C2589-C0B5-4BDC-9A72-2B4BDB253D87}"/>
                        </a:ext>
                      </a:extLst>
                    </p:cNvPr>
                    <p:cNvCxnSpPr/>
                    <p:nvPr/>
                  </p:nvCxnSpPr>
                  <p:spPr>
                    <a:xfrm flipV="1">
                      <a:off x="6372225" y="3594100"/>
                      <a:ext cx="0" cy="13335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69" name="グループ化 568">
                    <a:extLst>
                      <a:ext uri="{FF2B5EF4-FFF2-40B4-BE49-F238E27FC236}">
                        <a16:creationId xmlns:a16="http://schemas.microsoft.com/office/drawing/2014/main" id="{0FEDD987-3F1E-448D-8D88-6048471B6E0E}"/>
                      </a:ext>
                    </a:extLst>
                  </p:cNvPr>
                  <p:cNvGrpSpPr/>
                  <p:nvPr/>
                </p:nvGrpSpPr>
                <p:grpSpPr>
                  <a:xfrm>
                    <a:off x="5382348" y="2849929"/>
                    <a:ext cx="71039" cy="206375"/>
                    <a:chOff x="6372225" y="3429000"/>
                    <a:chExt cx="0" cy="298450"/>
                  </a:xfrm>
                </p:grpSpPr>
                <p:cxnSp>
                  <p:nvCxnSpPr>
                    <p:cNvPr id="580" name="直線矢印コネクタ 579">
                      <a:extLst>
                        <a:ext uri="{FF2B5EF4-FFF2-40B4-BE49-F238E27FC236}">
                          <a16:creationId xmlns:a16="http://schemas.microsoft.com/office/drawing/2014/main" id="{52B1B796-5838-420F-B7B6-D663F719E6AA}"/>
                        </a:ext>
                      </a:extLst>
                    </p:cNvPr>
                    <p:cNvCxnSpPr/>
                    <p:nvPr/>
                  </p:nvCxnSpPr>
                  <p:spPr>
                    <a:xfrm flipV="1">
                      <a:off x="6372225" y="3429000"/>
                      <a:ext cx="0" cy="266700"/>
                    </a:xfrm>
                    <a:prstGeom prst="straightConnector1">
                      <a:avLst/>
                    </a:prstGeom>
                    <a:ln w="38100">
                      <a:solidFill>
                        <a:srgbClr val="76923C"/>
                      </a:solidFill>
                      <a:tailEnd type="triangle"/>
                    </a:ln>
                  </p:spPr>
                  <p:style>
                    <a:lnRef idx="1">
                      <a:schemeClr val="accent1"/>
                    </a:lnRef>
                    <a:fillRef idx="0">
                      <a:schemeClr val="accent1"/>
                    </a:fillRef>
                    <a:effectRef idx="0">
                      <a:schemeClr val="accent1"/>
                    </a:effectRef>
                    <a:fontRef idx="minor">
                      <a:schemeClr val="tx1"/>
                    </a:fontRef>
                  </p:style>
                </p:cxnSp>
                <p:cxnSp>
                  <p:nvCxnSpPr>
                    <p:cNvPr id="581" name="直線コネクタ 580">
                      <a:extLst>
                        <a:ext uri="{FF2B5EF4-FFF2-40B4-BE49-F238E27FC236}">
                          <a16:creationId xmlns:a16="http://schemas.microsoft.com/office/drawing/2014/main" id="{B2F9C1C9-35F9-4C67-81AF-97BDE381216A}"/>
                        </a:ext>
                      </a:extLst>
                    </p:cNvPr>
                    <p:cNvCxnSpPr/>
                    <p:nvPr/>
                  </p:nvCxnSpPr>
                  <p:spPr>
                    <a:xfrm flipV="1">
                      <a:off x="6372225" y="3594100"/>
                      <a:ext cx="0" cy="13335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70" name="グループ化 569">
                    <a:extLst>
                      <a:ext uri="{FF2B5EF4-FFF2-40B4-BE49-F238E27FC236}">
                        <a16:creationId xmlns:a16="http://schemas.microsoft.com/office/drawing/2014/main" id="{E9EE61FD-E153-472D-9372-BDE0D430C649}"/>
                      </a:ext>
                    </a:extLst>
                  </p:cNvPr>
                  <p:cNvGrpSpPr/>
                  <p:nvPr/>
                </p:nvGrpSpPr>
                <p:grpSpPr>
                  <a:xfrm>
                    <a:off x="5519155" y="2868979"/>
                    <a:ext cx="71039" cy="206375"/>
                    <a:chOff x="6372225" y="3429000"/>
                    <a:chExt cx="0" cy="298450"/>
                  </a:xfrm>
                </p:grpSpPr>
                <p:cxnSp>
                  <p:nvCxnSpPr>
                    <p:cNvPr id="578" name="直線矢印コネクタ 577">
                      <a:extLst>
                        <a:ext uri="{FF2B5EF4-FFF2-40B4-BE49-F238E27FC236}">
                          <a16:creationId xmlns:a16="http://schemas.microsoft.com/office/drawing/2014/main" id="{EFB0FCF2-49D8-4340-A00E-6BF012A74326}"/>
                        </a:ext>
                      </a:extLst>
                    </p:cNvPr>
                    <p:cNvCxnSpPr/>
                    <p:nvPr/>
                  </p:nvCxnSpPr>
                  <p:spPr>
                    <a:xfrm flipV="1">
                      <a:off x="6372225" y="3429000"/>
                      <a:ext cx="0" cy="266700"/>
                    </a:xfrm>
                    <a:prstGeom prst="straightConnector1">
                      <a:avLst/>
                    </a:prstGeom>
                    <a:ln w="38100">
                      <a:solidFill>
                        <a:srgbClr val="76923C"/>
                      </a:solidFill>
                      <a:tailEnd type="triangle"/>
                    </a:ln>
                  </p:spPr>
                  <p:style>
                    <a:lnRef idx="1">
                      <a:schemeClr val="accent1"/>
                    </a:lnRef>
                    <a:fillRef idx="0">
                      <a:schemeClr val="accent1"/>
                    </a:fillRef>
                    <a:effectRef idx="0">
                      <a:schemeClr val="accent1"/>
                    </a:effectRef>
                    <a:fontRef idx="minor">
                      <a:schemeClr val="tx1"/>
                    </a:fontRef>
                  </p:style>
                </p:cxnSp>
                <p:cxnSp>
                  <p:nvCxnSpPr>
                    <p:cNvPr id="579" name="直線コネクタ 578">
                      <a:extLst>
                        <a:ext uri="{FF2B5EF4-FFF2-40B4-BE49-F238E27FC236}">
                          <a16:creationId xmlns:a16="http://schemas.microsoft.com/office/drawing/2014/main" id="{9A1FF097-8981-47DC-BCB7-768A0BACE49A}"/>
                        </a:ext>
                      </a:extLst>
                    </p:cNvPr>
                    <p:cNvCxnSpPr/>
                    <p:nvPr/>
                  </p:nvCxnSpPr>
                  <p:spPr>
                    <a:xfrm flipV="1">
                      <a:off x="6372225" y="3594100"/>
                      <a:ext cx="0" cy="13335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71" name="グループ化 570">
                    <a:extLst>
                      <a:ext uri="{FF2B5EF4-FFF2-40B4-BE49-F238E27FC236}">
                        <a16:creationId xmlns:a16="http://schemas.microsoft.com/office/drawing/2014/main" id="{14DFB4C2-D97C-480D-8C20-78AA0F595D33}"/>
                      </a:ext>
                    </a:extLst>
                  </p:cNvPr>
                  <p:cNvGrpSpPr/>
                  <p:nvPr/>
                </p:nvGrpSpPr>
                <p:grpSpPr>
                  <a:xfrm>
                    <a:off x="5632978" y="2888168"/>
                    <a:ext cx="71039" cy="206375"/>
                    <a:chOff x="6372225" y="3429000"/>
                    <a:chExt cx="0" cy="298450"/>
                  </a:xfrm>
                </p:grpSpPr>
                <p:cxnSp>
                  <p:nvCxnSpPr>
                    <p:cNvPr id="576" name="直線矢印コネクタ 575">
                      <a:extLst>
                        <a:ext uri="{FF2B5EF4-FFF2-40B4-BE49-F238E27FC236}">
                          <a16:creationId xmlns:a16="http://schemas.microsoft.com/office/drawing/2014/main" id="{D875DD87-7CAC-4A95-ACA5-D222A8EBE274}"/>
                        </a:ext>
                      </a:extLst>
                    </p:cNvPr>
                    <p:cNvCxnSpPr/>
                    <p:nvPr/>
                  </p:nvCxnSpPr>
                  <p:spPr>
                    <a:xfrm flipV="1">
                      <a:off x="6372225" y="3429000"/>
                      <a:ext cx="0" cy="266700"/>
                    </a:xfrm>
                    <a:prstGeom prst="straightConnector1">
                      <a:avLst/>
                    </a:prstGeom>
                    <a:ln w="38100">
                      <a:solidFill>
                        <a:srgbClr val="76923C"/>
                      </a:solidFill>
                      <a:tailEnd type="triangle"/>
                    </a:ln>
                  </p:spPr>
                  <p:style>
                    <a:lnRef idx="1">
                      <a:schemeClr val="accent1"/>
                    </a:lnRef>
                    <a:fillRef idx="0">
                      <a:schemeClr val="accent1"/>
                    </a:fillRef>
                    <a:effectRef idx="0">
                      <a:schemeClr val="accent1"/>
                    </a:effectRef>
                    <a:fontRef idx="minor">
                      <a:schemeClr val="tx1"/>
                    </a:fontRef>
                  </p:style>
                </p:cxnSp>
                <p:cxnSp>
                  <p:nvCxnSpPr>
                    <p:cNvPr id="577" name="直線コネクタ 576">
                      <a:extLst>
                        <a:ext uri="{FF2B5EF4-FFF2-40B4-BE49-F238E27FC236}">
                          <a16:creationId xmlns:a16="http://schemas.microsoft.com/office/drawing/2014/main" id="{34F2A881-4629-48E3-83C9-E762CA35633E}"/>
                        </a:ext>
                      </a:extLst>
                    </p:cNvPr>
                    <p:cNvCxnSpPr/>
                    <p:nvPr/>
                  </p:nvCxnSpPr>
                  <p:spPr>
                    <a:xfrm flipV="1">
                      <a:off x="6372225" y="3594100"/>
                      <a:ext cx="0" cy="13335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72" name="グループ化 571">
                    <a:extLst>
                      <a:ext uri="{FF2B5EF4-FFF2-40B4-BE49-F238E27FC236}">
                        <a16:creationId xmlns:a16="http://schemas.microsoft.com/office/drawing/2014/main" id="{8B52ACFF-FAF8-42C1-A098-FB0ABD6C02C3}"/>
                      </a:ext>
                    </a:extLst>
                  </p:cNvPr>
                  <p:cNvGrpSpPr/>
                  <p:nvPr/>
                </p:nvGrpSpPr>
                <p:grpSpPr>
                  <a:xfrm>
                    <a:off x="5759622" y="2856713"/>
                    <a:ext cx="71039" cy="206375"/>
                    <a:chOff x="6372225" y="3429000"/>
                    <a:chExt cx="0" cy="298450"/>
                  </a:xfrm>
                </p:grpSpPr>
                <p:cxnSp>
                  <p:nvCxnSpPr>
                    <p:cNvPr id="574" name="直線矢印コネクタ 573">
                      <a:extLst>
                        <a:ext uri="{FF2B5EF4-FFF2-40B4-BE49-F238E27FC236}">
                          <a16:creationId xmlns:a16="http://schemas.microsoft.com/office/drawing/2014/main" id="{F255F76A-CCAE-4070-B57F-40C1F9A6A9A8}"/>
                        </a:ext>
                      </a:extLst>
                    </p:cNvPr>
                    <p:cNvCxnSpPr/>
                    <p:nvPr/>
                  </p:nvCxnSpPr>
                  <p:spPr>
                    <a:xfrm flipV="1">
                      <a:off x="6372225" y="3429000"/>
                      <a:ext cx="0" cy="266700"/>
                    </a:xfrm>
                    <a:prstGeom prst="straightConnector1">
                      <a:avLst/>
                    </a:prstGeom>
                    <a:ln w="38100">
                      <a:solidFill>
                        <a:srgbClr val="76923C"/>
                      </a:solidFill>
                      <a:tailEnd type="triangle"/>
                    </a:ln>
                  </p:spPr>
                  <p:style>
                    <a:lnRef idx="1">
                      <a:schemeClr val="accent1"/>
                    </a:lnRef>
                    <a:fillRef idx="0">
                      <a:schemeClr val="accent1"/>
                    </a:fillRef>
                    <a:effectRef idx="0">
                      <a:schemeClr val="accent1"/>
                    </a:effectRef>
                    <a:fontRef idx="minor">
                      <a:schemeClr val="tx1"/>
                    </a:fontRef>
                  </p:style>
                </p:cxnSp>
                <p:cxnSp>
                  <p:nvCxnSpPr>
                    <p:cNvPr id="575" name="直線コネクタ 574">
                      <a:extLst>
                        <a:ext uri="{FF2B5EF4-FFF2-40B4-BE49-F238E27FC236}">
                          <a16:creationId xmlns:a16="http://schemas.microsoft.com/office/drawing/2014/main" id="{8CC0EADA-1B0A-4E40-9B32-DBA69C435A3A}"/>
                        </a:ext>
                      </a:extLst>
                    </p:cNvPr>
                    <p:cNvCxnSpPr/>
                    <p:nvPr/>
                  </p:nvCxnSpPr>
                  <p:spPr>
                    <a:xfrm flipV="1">
                      <a:off x="6372225" y="3594100"/>
                      <a:ext cx="0" cy="13335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73" name="二等辺三角形 572">
                    <a:extLst>
                      <a:ext uri="{FF2B5EF4-FFF2-40B4-BE49-F238E27FC236}">
                        <a16:creationId xmlns:a16="http://schemas.microsoft.com/office/drawing/2014/main" id="{D1729969-EA11-42D7-9F00-2365166596A1}"/>
                      </a:ext>
                    </a:extLst>
                  </p:cNvPr>
                  <p:cNvSpPr/>
                  <p:nvPr/>
                </p:nvSpPr>
                <p:spPr>
                  <a:xfrm>
                    <a:off x="5448230" y="2609648"/>
                    <a:ext cx="475895" cy="280864"/>
                  </a:xfrm>
                  <a:prstGeom prst="triangle">
                    <a:avLst/>
                  </a:prstGeom>
                  <a:gradFill flip="none" rotWithShape="1">
                    <a:gsLst>
                      <a:gs pos="0">
                        <a:schemeClr val="accent1">
                          <a:lumMod val="5000"/>
                          <a:lumOff val="95000"/>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ln w="31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565" name="グラフィックス 564" descr="Wi-Fi">
                  <a:extLst>
                    <a:ext uri="{FF2B5EF4-FFF2-40B4-BE49-F238E27FC236}">
                      <a16:creationId xmlns:a16="http://schemas.microsoft.com/office/drawing/2014/main" id="{2BE74AD4-9649-4A1F-96D3-869A5BECC14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2323083" y="5098796"/>
                  <a:ext cx="196778" cy="196778"/>
                </a:xfrm>
                <a:prstGeom prst="rect">
                  <a:avLst/>
                </a:prstGeom>
              </p:spPr>
            </p:pic>
          </p:grpSp>
          <p:sp>
            <p:nvSpPr>
              <p:cNvPr id="12" name="テキスト ボックス 11">
                <a:extLst>
                  <a:ext uri="{FF2B5EF4-FFF2-40B4-BE49-F238E27FC236}">
                    <a16:creationId xmlns:a16="http://schemas.microsoft.com/office/drawing/2014/main" id="{D17F7335-3871-45D2-88EC-73455594D5DF}"/>
                  </a:ext>
                </a:extLst>
              </p:cNvPr>
              <p:cNvSpPr txBox="1"/>
              <p:nvPr/>
            </p:nvSpPr>
            <p:spPr>
              <a:xfrm>
                <a:off x="4646144" y="3545567"/>
                <a:ext cx="1420582" cy="369332"/>
              </a:xfrm>
              <a:prstGeom prst="rect">
                <a:avLst/>
              </a:prstGeom>
              <a:noFill/>
            </p:spPr>
            <p:txBody>
              <a:bodyPr wrap="none" rtlCol="0">
                <a:spAutoFit/>
              </a:bodyPr>
              <a:lstStyle/>
              <a:p>
                <a:r>
                  <a:rPr kumimoji="1" lang="ja-JP" altLang="en-US" sz="900" dirty="0"/>
                  <a:t>ドローンレーザ計測等による</a:t>
                </a:r>
                <a:endParaRPr kumimoji="1" lang="en-US" altLang="ja-JP" sz="900" dirty="0"/>
              </a:p>
              <a:p>
                <a:r>
                  <a:rPr kumimoji="1" lang="ja-JP" altLang="en-US" sz="900" dirty="0"/>
                  <a:t>森林調査</a:t>
                </a:r>
                <a:endParaRPr kumimoji="1" lang="en-US" altLang="ja-JP" sz="900" dirty="0"/>
              </a:p>
            </p:txBody>
          </p:sp>
          <p:sp>
            <p:nvSpPr>
              <p:cNvPr id="18" name="四角形: 角を丸くする 17">
                <a:extLst>
                  <a:ext uri="{FF2B5EF4-FFF2-40B4-BE49-F238E27FC236}">
                    <a16:creationId xmlns:a16="http://schemas.microsoft.com/office/drawing/2014/main" id="{531BAA9C-DA6B-4DCA-8073-E670E661C11C}"/>
                  </a:ext>
                </a:extLst>
              </p:cNvPr>
              <p:cNvSpPr/>
              <p:nvPr/>
            </p:nvSpPr>
            <p:spPr>
              <a:xfrm>
                <a:off x="4614991" y="2684853"/>
                <a:ext cx="1404000" cy="133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19">
                <a:extLst>
                  <a:ext uri="{FF2B5EF4-FFF2-40B4-BE49-F238E27FC236}">
                    <a16:creationId xmlns:a16="http://schemas.microsoft.com/office/drawing/2014/main" id="{A95F92A3-21E5-4058-84D4-366CD2B257A6}"/>
                  </a:ext>
                </a:extLst>
              </p:cNvPr>
              <p:cNvGrpSpPr/>
              <p:nvPr/>
            </p:nvGrpSpPr>
            <p:grpSpPr>
              <a:xfrm>
                <a:off x="4773180" y="2559928"/>
                <a:ext cx="1052945" cy="261610"/>
                <a:chOff x="4773180" y="2559928"/>
                <a:chExt cx="1052945" cy="261610"/>
              </a:xfrm>
            </p:grpSpPr>
            <p:sp>
              <p:nvSpPr>
                <p:cNvPr id="555" name="矢印: 山形 554">
                  <a:extLst>
                    <a:ext uri="{FF2B5EF4-FFF2-40B4-BE49-F238E27FC236}">
                      <a16:creationId xmlns:a16="http://schemas.microsoft.com/office/drawing/2014/main" id="{B2B533CF-465A-4BF5-B317-5586D0A01C61}"/>
                    </a:ext>
                  </a:extLst>
                </p:cNvPr>
                <p:cNvSpPr/>
                <p:nvPr/>
              </p:nvSpPr>
              <p:spPr>
                <a:xfrm>
                  <a:off x="4773180" y="2581534"/>
                  <a:ext cx="1052945" cy="216000"/>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solidFill>
                      <a:schemeClr val="tx1"/>
                    </a:solidFill>
                  </a:endParaRPr>
                </a:p>
              </p:txBody>
            </p:sp>
            <p:sp>
              <p:nvSpPr>
                <p:cNvPr id="19" name="テキスト ボックス 18">
                  <a:extLst>
                    <a:ext uri="{FF2B5EF4-FFF2-40B4-BE49-F238E27FC236}">
                      <a16:creationId xmlns:a16="http://schemas.microsoft.com/office/drawing/2014/main" id="{478792D4-B2F5-437D-A5F6-BF21EB96507F}"/>
                    </a:ext>
                  </a:extLst>
                </p:cNvPr>
                <p:cNvSpPr txBox="1"/>
                <p:nvPr/>
              </p:nvSpPr>
              <p:spPr>
                <a:xfrm>
                  <a:off x="4851205" y="2559928"/>
                  <a:ext cx="889987" cy="261610"/>
                </a:xfrm>
                <a:prstGeom prst="rect">
                  <a:avLst/>
                </a:prstGeom>
                <a:noFill/>
              </p:spPr>
              <p:txBody>
                <a:bodyPr wrap="none" rtlCol="0">
                  <a:spAutoFit/>
                </a:bodyPr>
                <a:lstStyle/>
                <a:p>
                  <a:r>
                    <a:rPr kumimoji="1" lang="ja-JP" altLang="en-US" sz="1100" b="1" dirty="0"/>
                    <a:t>①森林調査</a:t>
                  </a:r>
                </a:p>
              </p:txBody>
            </p:sp>
          </p:grpSp>
        </p:grpSp>
        <p:grpSp>
          <p:nvGrpSpPr>
            <p:cNvPr id="10" name="グループ化 9">
              <a:extLst>
                <a:ext uri="{FF2B5EF4-FFF2-40B4-BE49-F238E27FC236}">
                  <a16:creationId xmlns:a16="http://schemas.microsoft.com/office/drawing/2014/main" id="{3CF77A61-83E9-429A-AD9C-01A20E5CE7B0}"/>
                </a:ext>
              </a:extLst>
            </p:cNvPr>
            <p:cNvGrpSpPr/>
            <p:nvPr/>
          </p:nvGrpSpPr>
          <p:grpSpPr>
            <a:xfrm>
              <a:off x="6290149" y="2445866"/>
              <a:ext cx="1477091" cy="1485713"/>
              <a:chOff x="6328121" y="2555870"/>
              <a:chExt cx="1477091" cy="1485713"/>
            </a:xfrm>
          </p:grpSpPr>
          <p:pic>
            <p:nvPicPr>
              <p:cNvPr id="585" name="図 584">
                <a:extLst>
                  <a:ext uri="{FF2B5EF4-FFF2-40B4-BE49-F238E27FC236}">
                    <a16:creationId xmlns:a16="http://schemas.microsoft.com/office/drawing/2014/main" id="{7A2BC172-7465-40EE-8C9A-47E1A7EFC233}"/>
                  </a:ext>
                </a:extLst>
              </p:cNvPr>
              <p:cNvPicPr>
                <a:picLocks noChangeAspect="1"/>
              </p:cNvPicPr>
              <p:nvPr/>
            </p:nvPicPr>
            <p:blipFill>
              <a:blip r:embed="rId5"/>
              <a:stretch>
                <a:fillRect/>
              </a:stretch>
            </p:blipFill>
            <p:spPr>
              <a:xfrm flipH="1">
                <a:off x="7061622" y="3082682"/>
                <a:ext cx="601761" cy="433998"/>
              </a:xfrm>
              <a:prstGeom prst="rect">
                <a:avLst/>
              </a:prstGeom>
            </p:spPr>
          </p:pic>
          <p:pic>
            <p:nvPicPr>
              <p:cNvPr id="584" name="図 583">
                <a:extLst>
                  <a:ext uri="{FF2B5EF4-FFF2-40B4-BE49-F238E27FC236}">
                    <a16:creationId xmlns:a16="http://schemas.microsoft.com/office/drawing/2014/main" id="{36462253-5881-43C0-B320-740C0178FE16}"/>
                  </a:ext>
                </a:extLst>
              </p:cNvPr>
              <p:cNvPicPr>
                <a:picLocks noChangeAspect="1"/>
              </p:cNvPicPr>
              <p:nvPr/>
            </p:nvPicPr>
            <p:blipFill>
              <a:blip r:embed="rId6"/>
              <a:stretch>
                <a:fillRect/>
              </a:stretch>
            </p:blipFill>
            <p:spPr>
              <a:xfrm>
                <a:off x="6385284" y="2885152"/>
                <a:ext cx="627047" cy="452234"/>
              </a:xfrm>
              <a:prstGeom prst="rect">
                <a:avLst/>
              </a:prstGeom>
            </p:spPr>
          </p:pic>
          <p:sp>
            <p:nvSpPr>
              <p:cNvPr id="587" name="テキスト ボックス 586">
                <a:extLst>
                  <a:ext uri="{FF2B5EF4-FFF2-40B4-BE49-F238E27FC236}">
                    <a16:creationId xmlns:a16="http://schemas.microsoft.com/office/drawing/2014/main" id="{0C2C1393-D1B3-4F4C-AE3A-8C6625E1EF29}"/>
                  </a:ext>
                </a:extLst>
              </p:cNvPr>
              <p:cNvSpPr txBox="1"/>
              <p:nvPr/>
            </p:nvSpPr>
            <p:spPr>
              <a:xfrm>
                <a:off x="6339619" y="3533752"/>
                <a:ext cx="1465593" cy="507831"/>
              </a:xfrm>
              <a:prstGeom prst="rect">
                <a:avLst/>
              </a:prstGeom>
              <a:noFill/>
            </p:spPr>
            <p:txBody>
              <a:bodyPr wrap="square" rtlCol="0">
                <a:spAutoFit/>
              </a:bodyPr>
              <a:lstStyle/>
              <a:p>
                <a:r>
                  <a:rPr kumimoji="1" lang="ja-JP" altLang="en-US" sz="900" dirty="0"/>
                  <a:t>架線式グラップルとプロセッサ等の高性能林業機械を組み合わせて運用</a:t>
                </a:r>
                <a:endParaRPr kumimoji="1" lang="en-US" altLang="ja-JP" sz="900" dirty="0"/>
              </a:p>
            </p:txBody>
          </p:sp>
          <p:sp>
            <p:nvSpPr>
              <p:cNvPr id="601" name="四角形: 角を丸くする 600">
                <a:extLst>
                  <a:ext uri="{FF2B5EF4-FFF2-40B4-BE49-F238E27FC236}">
                    <a16:creationId xmlns:a16="http://schemas.microsoft.com/office/drawing/2014/main" id="{FD45EFF3-D248-4741-9084-ECEB26B8AB69}"/>
                  </a:ext>
                </a:extLst>
              </p:cNvPr>
              <p:cNvSpPr/>
              <p:nvPr/>
            </p:nvSpPr>
            <p:spPr>
              <a:xfrm>
                <a:off x="6328121" y="2708995"/>
                <a:ext cx="1404000" cy="133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12" name="グループ化 611">
                <a:extLst>
                  <a:ext uri="{FF2B5EF4-FFF2-40B4-BE49-F238E27FC236}">
                    <a16:creationId xmlns:a16="http://schemas.microsoft.com/office/drawing/2014/main" id="{9E9D9ABF-6809-4E49-A6B1-1B49CAA99FAA}"/>
                  </a:ext>
                </a:extLst>
              </p:cNvPr>
              <p:cNvGrpSpPr/>
              <p:nvPr/>
            </p:nvGrpSpPr>
            <p:grpSpPr>
              <a:xfrm>
                <a:off x="6495175" y="2555870"/>
                <a:ext cx="1052945" cy="261610"/>
                <a:chOff x="4773180" y="2559928"/>
                <a:chExt cx="1052945" cy="261610"/>
              </a:xfrm>
            </p:grpSpPr>
            <p:sp>
              <p:nvSpPr>
                <p:cNvPr id="613" name="矢印: 山形 612">
                  <a:extLst>
                    <a:ext uri="{FF2B5EF4-FFF2-40B4-BE49-F238E27FC236}">
                      <a16:creationId xmlns:a16="http://schemas.microsoft.com/office/drawing/2014/main" id="{66006509-88A8-4E50-B4D1-4989FDC2753D}"/>
                    </a:ext>
                  </a:extLst>
                </p:cNvPr>
                <p:cNvSpPr/>
                <p:nvPr/>
              </p:nvSpPr>
              <p:spPr>
                <a:xfrm>
                  <a:off x="4773180" y="2581534"/>
                  <a:ext cx="1052945" cy="216000"/>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solidFill>
                      <a:schemeClr val="tx1"/>
                    </a:solidFill>
                  </a:endParaRPr>
                </a:p>
              </p:txBody>
            </p:sp>
            <p:sp>
              <p:nvSpPr>
                <p:cNvPr id="614" name="テキスト ボックス 613">
                  <a:extLst>
                    <a:ext uri="{FF2B5EF4-FFF2-40B4-BE49-F238E27FC236}">
                      <a16:creationId xmlns:a16="http://schemas.microsoft.com/office/drawing/2014/main" id="{6E060E4F-19C9-487E-9AC5-7534A2781FB9}"/>
                    </a:ext>
                  </a:extLst>
                </p:cNvPr>
                <p:cNvSpPr txBox="1"/>
                <p:nvPr/>
              </p:nvSpPr>
              <p:spPr>
                <a:xfrm>
                  <a:off x="4860441" y="2559928"/>
                  <a:ext cx="889987" cy="261610"/>
                </a:xfrm>
                <a:prstGeom prst="rect">
                  <a:avLst/>
                </a:prstGeom>
                <a:noFill/>
              </p:spPr>
              <p:txBody>
                <a:bodyPr wrap="none" rtlCol="0">
                  <a:spAutoFit/>
                </a:bodyPr>
                <a:lstStyle/>
                <a:p>
                  <a:r>
                    <a:rPr kumimoji="1" lang="ja-JP" altLang="en-US" sz="1100" b="1" dirty="0"/>
                    <a:t>②素材生産</a:t>
                  </a:r>
                </a:p>
              </p:txBody>
            </p:sp>
          </p:grpSp>
        </p:grpSp>
        <p:grpSp>
          <p:nvGrpSpPr>
            <p:cNvPr id="2" name="グループ化 1">
              <a:extLst>
                <a:ext uri="{FF2B5EF4-FFF2-40B4-BE49-F238E27FC236}">
                  <a16:creationId xmlns:a16="http://schemas.microsoft.com/office/drawing/2014/main" id="{D130EB95-4E1F-4F7D-A631-7AE0AC0373EC}"/>
                </a:ext>
              </a:extLst>
            </p:cNvPr>
            <p:cNvGrpSpPr/>
            <p:nvPr/>
          </p:nvGrpSpPr>
          <p:grpSpPr>
            <a:xfrm>
              <a:off x="7681631" y="4414166"/>
              <a:ext cx="1404000" cy="1463342"/>
              <a:chOff x="5380066" y="4266877"/>
              <a:chExt cx="1404000" cy="1463342"/>
            </a:xfrm>
          </p:grpSpPr>
          <p:pic>
            <p:nvPicPr>
              <p:cNvPr id="588" name="図 587">
                <a:extLst>
                  <a:ext uri="{FF2B5EF4-FFF2-40B4-BE49-F238E27FC236}">
                    <a16:creationId xmlns:a16="http://schemas.microsoft.com/office/drawing/2014/main" id="{C6FDDB85-E79A-48A0-B637-DFDCD4F067F1}"/>
                  </a:ext>
                </a:extLst>
              </p:cNvPr>
              <p:cNvPicPr>
                <a:picLocks noChangeAspect="1"/>
              </p:cNvPicPr>
              <p:nvPr/>
            </p:nvPicPr>
            <p:blipFill>
              <a:blip r:embed="rId7"/>
              <a:stretch>
                <a:fillRect/>
              </a:stretch>
            </p:blipFill>
            <p:spPr>
              <a:xfrm>
                <a:off x="5439421" y="4520509"/>
                <a:ext cx="680547" cy="498020"/>
              </a:xfrm>
              <a:prstGeom prst="rect">
                <a:avLst/>
              </a:prstGeom>
            </p:spPr>
          </p:pic>
          <p:sp>
            <p:nvSpPr>
              <p:cNvPr id="590" name="テキスト ボックス 589">
                <a:extLst>
                  <a:ext uri="{FF2B5EF4-FFF2-40B4-BE49-F238E27FC236}">
                    <a16:creationId xmlns:a16="http://schemas.microsoft.com/office/drawing/2014/main" id="{F64B3658-1541-45DD-90A7-EBA463CE00D3}"/>
                  </a:ext>
                </a:extLst>
              </p:cNvPr>
              <p:cNvSpPr txBox="1"/>
              <p:nvPr/>
            </p:nvSpPr>
            <p:spPr>
              <a:xfrm>
                <a:off x="5408533" y="5360887"/>
                <a:ext cx="1316386" cy="369332"/>
              </a:xfrm>
              <a:prstGeom prst="rect">
                <a:avLst/>
              </a:prstGeom>
              <a:noFill/>
            </p:spPr>
            <p:txBody>
              <a:bodyPr wrap="none" rtlCol="0">
                <a:spAutoFit/>
              </a:bodyPr>
              <a:lstStyle/>
              <a:p>
                <a:r>
                  <a:rPr kumimoji="1" lang="ja-JP" altLang="en-US" sz="900" dirty="0"/>
                  <a:t>・ドローンによる苗木運搬</a:t>
                </a:r>
                <a:endParaRPr kumimoji="1" lang="en-US" altLang="ja-JP" sz="900" dirty="0"/>
              </a:p>
              <a:p>
                <a:r>
                  <a:rPr kumimoji="1" lang="ja-JP" altLang="en-US" sz="900" dirty="0"/>
                  <a:t>・エリートツリーの活用</a:t>
                </a:r>
                <a:endParaRPr kumimoji="1" lang="en-US" altLang="ja-JP" sz="900" dirty="0"/>
              </a:p>
            </p:txBody>
          </p:sp>
          <p:sp>
            <p:nvSpPr>
              <p:cNvPr id="609" name="四角形: 角を丸くする 608">
                <a:extLst>
                  <a:ext uri="{FF2B5EF4-FFF2-40B4-BE49-F238E27FC236}">
                    <a16:creationId xmlns:a16="http://schemas.microsoft.com/office/drawing/2014/main" id="{5A0490C6-9DC0-46C9-A8ED-E3EFE98D28FC}"/>
                  </a:ext>
                </a:extLst>
              </p:cNvPr>
              <p:cNvSpPr/>
              <p:nvPr/>
            </p:nvSpPr>
            <p:spPr>
              <a:xfrm>
                <a:off x="5380066" y="4396882"/>
                <a:ext cx="1404000" cy="133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20" name="グループ化 619">
                <a:extLst>
                  <a:ext uri="{FF2B5EF4-FFF2-40B4-BE49-F238E27FC236}">
                    <a16:creationId xmlns:a16="http://schemas.microsoft.com/office/drawing/2014/main" id="{E8200C77-3CAF-41C9-B214-A5C0943BE280}"/>
                  </a:ext>
                </a:extLst>
              </p:cNvPr>
              <p:cNvGrpSpPr/>
              <p:nvPr/>
            </p:nvGrpSpPr>
            <p:grpSpPr>
              <a:xfrm>
                <a:off x="5536698" y="4266877"/>
                <a:ext cx="1052945" cy="261610"/>
                <a:chOff x="4773180" y="2559928"/>
                <a:chExt cx="1052945" cy="261610"/>
              </a:xfrm>
            </p:grpSpPr>
            <p:sp>
              <p:nvSpPr>
                <p:cNvPr id="621" name="矢印: 山形 620">
                  <a:extLst>
                    <a:ext uri="{FF2B5EF4-FFF2-40B4-BE49-F238E27FC236}">
                      <a16:creationId xmlns:a16="http://schemas.microsoft.com/office/drawing/2014/main" id="{DAE84135-4FBE-4018-9193-F0D6A9D718FF}"/>
                    </a:ext>
                  </a:extLst>
                </p:cNvPr>
                <p:cNvSpPr/>
                <p:nvPr/>
              </p:nvSpPr>
              <p:spPr>
                <a:xfrm>
                  <a:off x="4773180" y="2581534"/>
                  <a:ext cx="1052945" cy="216000"/>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solidFill>
                      <a:schemeClr val="tx1"/>
                    </a:solidFill>
                  </a:endParaRPr>
                </a:p>
              </p:txBody>
            </p:sp>
            <p:sp>
              <p:nvSpPr>
                <p:cNvPr id="622" name="テキスト ボックス 621">
                  <a:extLst>
                    <a:ext uri="{FF2B5EF4-FFF2-40B4-BE49-F238E27FC236}">
                      <a16:creationId xmlns:a16="http://schemas.microsoft.com/office/drawing/2014/main" id="{3303694F-B0D2-4760-BDA1-B00F1F1367A9}"/>
                    </a:ext>
                  </a:extLst>
                </p:cNvPr>
                <p:cNvSpPr txBox="1"/>
                <p:nvPr/>
              </p:nvSpPr>
              <p:spPr>
                <a:xfrm>
                  <a:off x="4925093" y="2559928"/>
                  <a:ext cx="748923" cy="261610"/>
                </a:xfrm>
                <a:prstGeom prst="rect">
                  <a:avLst/>
                </a:prstGeom>
                <a:noFill/>
              </p:spPr>
              <p:txBody>
                <a:bodyPr wrap="none" rtlCol="0">
                  <a:spAutoFit/>
                </a:bodyPr>
                <a:lstStyle/>
                <a:p>
                  <a:r>
                    <a:rPr kumimoji="1" lang="ja-JP" altLang="en-US" sz="1100" b="1" dirty="0"/>
                    <a:t>④再造林</a:t>
                  </a:r>
                </a:p>
              </p:txBody>
            </p:sp>
          </p:grpSp>
          <p:pic>
            <p:nvPicPr>
              <p:cNvPr id="22" name="図 21">
                <a:extLst>
                  <a:ext uri="{FF2B5EF4-FFF2-40B4-BE49-F238E27FC236}">
                    <a16:creationId xmlns:a16="http://schemas.microsoft.com/office/drawing/2014/main" id="{337CBA12-9C05-42F6-8A4D-88FEF9CE06A6}"/>
                  </a:ext>
                </a:extLst>
              </p:cNvPr>
              <p:cNvPicPr>
                <a:picLocks noChangeAspect="1"/>
              </p:cNvPicPr>
              <p:nvPr/>
            </p:nvPicPr>
            <p:blipFill>
              <a:blip r:embed="rId8"/>
              <a:stretch>
                <a:fillRect/>
              </a:stretch>
            </p:blipFill>
            <p:spPr>
              <a:xfrm>
                <a:off x="6140933" y="4699649"/>
                <a:ext cx="575756" cy="653262"/>
              </a:xfrm>
              <a:prstGeom prst="rect">
                <a:avLst/>
              </a:prstGeom>
            </p:spPr>
          </p:pic>
        </p:grpSp>
        <p:grpSp>
          <p:nvGrpSpPr>
            <p:cNvPr id="8" name="グループ化 7">
              <a:extLst>
                <a:ext uri="{FF2B5EF4-FFF2-40B4-BE49-F238E27FC236}">
                  <a16:creationId xmlns:a16="http://schemas.microsoft.com/office/drawing/2014/main" id="{C4E42A0C-C6A2-4EF2-BD72-B96F702F36AF}"/>
                </a:ext>
              </a:extLst>
            </p:cNvPr>
            <p:cNvGrpSpPr/>
            <p:nvPr/>
          </p:nvGrpSpPr>
          <p:grpSpPr>
            <a:xfrm>
              <a:off x="8176054" y="2644894"/>
              <a:ext cx="1433042" cy="1454116"/>
              <a:chOff x="7987490" y="2559928"/>
              <a:chExt cx="1433042" cy="1454116"/>
            </a:xfrm>
          </p:grpSpPr>
          <p:sp>
            <p:nvSpPr>
              <p:cNvPr id="605" name="四角形: 角を丸くする 604">
                <a:extLst>
                  <a:ext uri="{FF2B5EF4-FFF2-40B4-BE49-F238E27FC236}">
                    <a16:creationId xmlns:a16="http://schemas.microsoft.com/office/drawing/2014/main" id="{24B14C03-3BE3-4F50-B675-9C0BD90BEEA6}"/>
                  </a:ext>
                </a:extLst>
              </p:cNvPr>
              <p:cNvSpPr/>
              <p:nvPr/>
            </p:nvSpPr>
            <p:spPr>
              <a:xfrm>
                <a:off x="8016532" y="2682044"/>
                <a:ext cx="1404000" cy="133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15" name="グループ化 614">
                <a:extLst>
                  <a:ext uri="{FF2B5EF4-FFF2-40B4-BE49-F238E27FC236}">
                    <a16:creationId xmlns:a16="http://schemas.microsoft.com/office/drawing/2014/main" id="{5820BDF2-E1C7-4686-8C93-83E5CB13A317}"/>
                  </a:ext>
                </a:extLst>
              </p:cNvPr>
              <p:cNvGrpSpPr/>
              <p:nvPr/>
            </p:nvGrpSpPr>
            <p:grpSpPr>
              <a:xfrm>
                <a:off x="8190655" y="2559928"/>
                <a:ext cx="1052945" cy="261610"/>
                <a:chOff x="4773180" y="2559928"/>
                <a:chExt cx="1052945" cy="261610"/>
              </a:xfrm>
            </p:grpSpPr>
            <p:sp>
              <p:nvSpPr>
                <p:cNvPr id="616" name="矢印: 山形 615">
                  <a:extLst>
                    <a:ext uri="{FF2B5EF4-FFF2-40B4-BE49-F238E27FC236}">
                      <a16:creationId xmlns:a16="http://schemas.microsoft.com/office/drawing/2014/main" id="{0550893F-BC7C-44E5-81B1-CF92F5E5A0BA}"/>
                    </a:ext>
                  </a:extLst>
                </p:cNvPr>
                <p:cNvSpPr/>
                <p:nvPr/>
              </p:nvSpPr>
              <p:spPr>
                <a:xfrm>
                  <a:off x="4773180" y="2581534"/>
                  <a:ext cx="1052945" cy="216000"/>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solidFill>
                      <a:schemeClr val="tx1"/>
                    </a:solidFill>
                  </a:endParaRPr>
                </a:p>
              </p:txBody>
            </p:sp>
            <p:sp>
              <p:nvSpPr>
                <p:cNvPr id="617" name="テキスト ボックス 616">
                  <a:extLst>
                    <a:ext uri="{FF2B5EF4-FFF2-40B4-BE49-F238E27FC236}">
                      <a16:creationId xmlns:a16="http://schemas.microsoft.com/office/drawing/2014/main" id="{EE78F56B-5824-4B44-B1D7-9E04A0A7607D}"/>
                    </a:ext>
                  </a:extLst>
                </p:cNvPr>
                <p:cNvSpPr txBox="1"/>
                <p:nvPr/>
              </p:nvSpPr>
              <p:spPr>
                <a:xfrm>
                  <a:off x="4971273" y="2559928"/>
                  <a:ext cx="607859" cy="261610"/>
                </a:xfrm>
                <a:prstGeom prst="rect">
                  <a:avLst/>
                </a:prstGeom>
                <a:noFill/>
              </p:spPr>
              <p:txBody>
                <a:bodyPr wrap="none" rtlCol="0">
                  <a:spAutoFit/>
                </a:bodyPr>
                <a:lstStyle/>
                <a:p>
                  <a:r>
                    <a:rPr kumimoji="1" lang="ja-JP" altLang="en-US" sz="1100" b="1" dirty="0"/>
                    <a:t>③流通</a:t>
                  </a:r>
                </a:p>
              </p:txBody>
            </p:sp>
          </p:grpSp>
          <p:pic>
            <p:nvPicPr>
              <p:cNvPr id="618" name="図 617">
                <a:extLst>
                  <a:ext uri="{FF2B5EF4-FFF2-40B4-BE49-F238E27FC236}">
                    <a16:creationId xmlns:a16="http://schemas.microsoft.com/office/drawing/2014/main" id="{73283147-3607-442B-9603-012338D750E4}"/>
                  </a:ext>
                </a:extLst>
              </p:cNvPr>
              <p:cNvPicPr>
                <a:picLocks noChangeAspect="1"/>
              </p:cNvPicPr>
              <p:nvPr/>
            </p:nvPicPr>
            <p:blipFill>
              <a:blip r:embed="rId9"/>
              <a:stretch>
                <a:fillRect/>
              </a:stretch>
            </p:blipFill>
            <p:spPr>
              <a:xfrm>
                <a:off x="8735854" y="3107149"/>
                <a:ext cx="628757" cy="440287"/>
              </a:xfrm>
              <a:prstGeom prst="rect">
                <a:avLst/>
              </a:prstGeom>
            </p:spPr>
          </p:pic>
          <p:sp>
            <p:nvSpPr>
              <p:cNvPr id="619" name="テキスト ボックス 618">
                <a:extLst>
                  <a:ext uri="{FF2B5EF4-FFF2-40B4-BE49-F238E27FC236}">
                    <a16:creationId xmlns:a16="http://schemas.microsoft.com/office/drawing/2014/main" id="{CA7329E1-6EE2-4D3B-85B8-F1CCED391ADB}"/>
                  </a:ext>
                </a:extLst>
              </p:cNvPr>
              <p:cNvSpPr txBox="1"/>
              <p:nvPr/>
            </p:nvSpPr>
            <p:spPr>
              <a:xfrm>
                <a:off x="7987490" y="3594785"/>
                <a:ext cx="1393330" cy="369332"/>
              </a:xfrm>
              <a:prstGeom prst="rect">
                <a:avLst/>
              </a:prstGeom>
              <a:noFill/>
            </p:spPr>
            <p:txBody>
              <a:bodyPr wrap="none" rtlCol="0">
                <a:spAutoFit/>
              </a:bodyPr>
              <a:lstStyle/>
              <a:p>
                <a:r>
                  <a:rPr lang="ja-JP" altLang="en-US" sz="900" dirty="0"/>
                  <a:t>・</a:t>
                </a:r>
                <a:r>
                  <a:rPr lang="en-US" altLang="ja-JP" sz="900" dirty="0"/>
                  <a:t>ICT</a:t>
                </a:r>
                <a:r>
                  <a:rPr lang="ja-JP" altLang="en-US" sz="900" dirty="0"/>
                  <a:t>を活用した流通</a:t>
                </a:r>
                <a:endParaRPr lang="en-US" altLang="ja-JP" sz="900" dirty="0"/>
              </a:p>
              <a:p>
                <a:r>
                  <a:rPr kumimoji="1" lang="ja-JP" altLang="en-US" sz="900" dirty="0"/>
                  <a:t>・需給情報を川上に提供</a:t>
                </a:r>
                <a:endParaRPr kumimoji="1" lang="en-US" altLang="ja-JP" sz="900" dirty="0"/>
              </a:p>
            </p:txBody>
          </p:sp>
          <p:pic>
            <p:nvPicPr>
              <p:cNvPr id="29" name="図 28">
                <a:extLst>
                  <a:ext uri="{FF2B5EF4-FFF2-40B4-BE49-F238E27FC236}">
                    <a16:creationId xmlns:a16="http://schemas.microsoft.com/office/drawing/2014/main" id="{4C716D6B-7C30-4C9D-8760-83B1B5C6CEFB}"/>
                  </a:ext>
                </a:extLst>
              </p:cNvPr>
              <p:cNvPicPr>
                <a:picLocks noChangeAspect="1"/>
              </p:cNvPicPr>
              <p:nvPr/>
            </p:nvPicPr>
            <p:blipFill>
              <a:blip r:embed="rId10"/>
              <a:stretch>
                <a:fillRect/>
              </a:stretch>
            </p:blipFill>
            <p:spPr>
              <a:xfrm>
                <a:off x="8067932" y="2847012"/>
                <a:ext cx="633457" cy="471133"/>
              </a:xfrm>
              <a:prstGeom prst="rect">
                <a:avLst/>
              </a:prstGeom>
            </p:spPr>
          </p:pic>
        </p:grpSp>
        <p:grpSp>
          <p:nvGrpSpPr>
            <p:cNvPr id="3" name="グループ化 2">
              <a:extLst>
                <a:ext uri="{FF2B5EF4-FFF2-40B4-BE49-F238E27FC236}">
                  <a16:creationId xmlns:a16="http://schemas.microsoft.com/office/drawing/2014/main" id="{BCAD2274-E9CE-4A08-A3A7-5BD3C8A5C678}"/>
                </a:ext>
              </a:extLst>
            </p:cNvPr>
            <p:cNvGrpSpPr/>
            <p:nvPr/>
          </p:nvGrpSpPr>
          <p:grpSpPr>
            <a:xfrm>
              <a:off x="4896161" y="4422724"/>
              <a:ext cx="1404000" cy="1456158"/>
              <a:chOff x="7102867" y="4269026"/>
              <a:chExt cx="1404000" cy="1456158"/>
            </a:xfrm>
          </p:grpSpPr>
          <p:pic>
            <p:nvPicPr>
              <p:cNvPr id="24" name="図 23">
                <a:extLst>
                  <a:ext uri="{FF2B5EF4-FFF2-40B4-BE49-F238E27FC236}">
                    <a16:creationId xmlns:a16="http://schemas.microsoft.com/office/drawing/2014/main" id="{60BF9011-13BE-479A-A377-E096EAB22690}"/>
                  </a:ext>
                </a:extLst>
              </p:cNvPr>
              <p:cNvPicPr>
                <a:picLocks noChangeAspect="1"/>
              </p:cNvPicPr>
              <p:nvPr/>
            </p:nvPicPr>
            <p:blipFill>
              <a:blip r:embed="rId11"/>
              <a:stretch>
                <a:fillRect/>
              </a:stretch>
            </p:blipFill>
            <p:spPr>
              <a:xfrm>
                <a:off x="7190635" y="4591662"/>
                <a:ext cx="626786" cy="468000"/>
              </a:xfrm>
              <a:prstGeom prst="rect">
                <a:avLst/>
              </a:prstGeom>
            </p:spPr>
          </p:pic>
          <p:sp>
            <p:nvSpPr>
              <p:cNvPr id="631" name="テキスト ボックス 630">
                <a:extLst>
                  <a:ext uri="{FF2B5EF4-FFF2-40B4-BE49-F238E27FC236}">
                    <a16:creationId xmlns:a16="http://schemas.microsoft.com/office/drawing/2014/main" id="{FBCBA13C-AD03-4585-AA7F-406B4806B01C}"/>
                  </a:ext>
                </a:extLst>
              </p:cNvPr>
              <p:cNvSpPr txBox="1"/>
              <p:nvPr/>
            </p:nvSpPr>
            <p:spPr>
              <a:xfrm>
                <a:off x="7204112" y="5338804"/>
                <a:ext cx="1217000" cy="369332"/>
              </a:xfrm>
              <a:prstGeom prst="rect">
                <a:avLst/>
              </a:prstGeom>
              <a:noFill/>
            </p:spPr>
            <p:txBody>
              <a:bodyPr wrap="none" rtlCol="0">
                <a:spAutoFit/>
              </a:bodyPr>
              <a:lstStyle/>
              <a:p>
                <a:r>
                  <a:rPr kumimoji="1" lang="ja-JP" altLang="en-US" sz="900" dirty="0"/>
                  <a:t>・下刈り作業の機械化</a:t>
                </a:r>
                <a:endParaRPr kumimoji="1" lang="en-US" altLang="ja-JP" sz="900" dirty="0"/>
              </a:p>
              <a:p>
                <a:r>
                  <a:rPr kumimoji="1" lang="ja-JP" altLang="en-US" sz="900" dirty="0"/>
                  <a:t>・除伐作業の回数減</a:t>
                </a:r>
                <a:endParaRPr kumimoji="1" lang="en-US" altLang="ja-JP" sz="900" dirty="0"/>
              </a:p>
            </p:txBody>
          </p:sp>
          <p:pic>
            <p:nvPicPr>
              <p:cNvPr id="31" name="図 30">
                <a:extLst>
                  <a:ext uri="{FF2B5EF4-FFF2-40B4-BE49-F238E27FC236}">
                    <a16:creationId xmlns:a16="http://schemas.microsoft.com/office/drawing/2014/main" id="{E504CE69-5647-4576-A9E0-42B9890C252D}"/>
                  </a:ext>
                </a:extLst>
              </p:cNvPr>
              <p:cNvPicPr>
                <a:picLocks noChangeAspect="1"/>
              </p:cNvPicPr>
              <p:nvPr/>
            </p:nvPicPr>
            <p:blipFill>
              <a:blip r:embed="rId12"/>
              <a:stretch>
                <a:fillRect/>
              </a:stretch>
            </p:blipFill>
            <p:spPr>
              <a:xfrm>
                <a:off x="7852638" y="4822009"/>
                <a:ext cx="634948" cy="468000"/>
              </a:xfrm>
              <a:prstGeom prst="rect">
                <a:avLst/>
              </a:prstGeom>
            </p:spPr>
          </p:pic>
          <p:sp>
            <p:nvSpPr>
              <p:cNvPr id="90" name="四角形: 角を丸くする 89">
                <a:extLst>
                  <a:ext uri="{FF2B5EF4-FFF2-40B4-BE49-F238E27FC236}">
                    <a16:creationId xmlns:a16="http://schemas.microsoft.com/office/drawing/2014/main" id="{91E6BBAA-3F0F-497E-91F4-D933D6BFC565}"/>
                  </a:ext>
                </a:extLst>
              </p:cNvPr>
              <p:cNvSpPr/>
              <p:nvPr/>
            </p:nvSpPr>
            <p:spPr>
              <a:xfrm>
                <a:off x="7102867" y="4393184"/>
                <a:ext cx="1404000" cy="133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86" name="グループ化 585">
                <a:extLst>
                  <a:ext uri="{FF2B5EF4-FFF2-40B4-BE49-F238E27FC236}">
                    <a16:creationId xmlns:a16="http://schemas.microsoft.com/office/drawing/2014/main" id="{71198167-34B9-4319-9AA6-6AAB338F1457}"/>
                  </a:ext>
                </a:extLst>
              </p:cNvPr>
              <p:cNvGrpSpPr/>
              <p:nvPr/>
            </p:nvGrpSpPr>
            <p:grpSpPr>
              <a:xfrm>
                <a:off x="7250073" y="4269026"/>
                <a:ext cx="1052945" cy="261610"/>
                <a:chOff x="4773180" y="2559928"/>
                <a:chExt cx="1052945" cy="261610"/>
              </a:xfrm>
            </p:grpSpPr>
            <p:sp>
              <p:nvSpPr>
                <p:cNvPr id="589" name="矢印: 山形 588">
                  <a:extLst>
                    <a:ext uri="{FF2B5EF4-FFF2-40B4-BE49-F238E27FC236}">
                      <a16:creationId xmlns:a16="http://schemas.microsoft.com/office/drawing/2014/main" id="{A76EE833-7B1F-47FF-8B74-676F07DEC51D}"/>
                    </a:ext>
                  </a:extLst>
                </p:cNvPr>
                <p:cNvSpPr/>
                <p:nvPr/>
              </p:nvSpPr>
              <p:spPr>
                <a:xfrm>
                  <a:off x="4773180" y="2581534"/>
                  <a:ext cx="1052945" cy="216000"/>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solidFill>
                      <a:schemeClr val="tx1"/>
                    </a:solidFill>
                  </a:endParaRPr>
                </a:p>
              </p:txBody>
            </p:sp>
            <p:sp>
              <p:nvSpPr>
                <p:cNvPr id="592" name="テキスト ボックス 591">
                  <a:extLst>
                    <a:ext uri="{FF2B5EF4-FFF2-40B4-BE49-F238E27FC236}">
                      <a16:creationId xmlns:a16="http://schemas.microsoft.com/office/drawing/2014/main" id="{FC6688A6-72C5-45BF-8B0B-B62CB5D9EA2B}"/>
                    </a:ext>
                  </a:extLst>
                </p:cNvPr>
                <p:cNvSpPr txBox="1"/>
                <p:nvPr/>
              </p:nvSpPr>
              <p:spPr>
                <a:xfrm>
                  <a:off x="4989745" y="2559928"/>
                  <a:ext cx="607859" cy="261610"/>
                </a:xfrm>
                <a:prstGeom prst="rect">
                  <a:avLst/>
                </a:prstGeom>
                <a:noFill/>
              </p:spPr>
              <p:txBody>
                <a:bodyPr wrap="none" rtlCol="0">
                  <a:spAutoFit/>
                </a:bodyPr>
                <a:lstStyle/>
                <a:p>
                  <a:r>
                    <a:rPr lang="ja-JP" altLang="en-US" sz="1100" b="1" dirty="0"/>
                    <a:t>⑤保育</a:t>
                  </a:r>
                  <a:endParaRPr kumimoji="1" lang="ja-JP" altLang="en-US" sz="1100" b="1" dirty="0"/>
                </a:p>
              </p:txBody>
            </p:sp>
          </p:grpSp>
        </p:grpSp>
        <p:sp>
          <p:nvSpPr>
            <p:cNvPr id="97" name="円弧 96">
              <a:extLst>
                <a:ext uri="{FF2B5EF4-FFF2-40B4-BE49-F238E27FC236}">
                  <a16:creationId xmlns:a16="http://schemas.microsoft.com/office/drawing/2014/main" id="{EB2B9C38-3687-4F5E-A0A5-F7C05F7E1F85}"/>
                </a:ext>
              </a:extLst>
            </p:cNvPr>
            <p:cNvSpPr/>
            <p:nvPr/>
          </p:nvSpPr>
          <p:spPr>
            <a:xfrm rot="20170108">
              <a:off x="7612801" y="3334815"/>
              <a:ext cx="475199" cy="500619"/>
            </a:xfrm>
            <a:prstGeom prst="arc">
              <a:avLst>
                <a:gd name="adj1" fmla="val 16679905"/>
                <a:gd name="adj2" fmla="val 1358742"/>
              </a:avLst>
            </a:prstGeom>
            <a:ln w="57150">
              <a:gradFill>
                <a:gsLst>
                  <a:gs pos="0">
                    <a:schemeClr val="bg1"/>
                  </a:gs>
                  <a:gs pos="29000">
                    <a:schemeClr val="accent6">
                      <a:lumMod val="75000"/>
                    </a:schemeClr>
                  </a:gs>
                  <a:gs pos="70000">
                    <a:schemeClr val="accent6">
                      <a:lumMod val="50000"/>
                    </a:schemeClr>
                  </a:gs>
                  <a:gs pos="100000">
                    <a:schemeClr val="accent6">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99" name="円弧 98">
              <a:extLst>
                <a:ext uri="{FF2B5EF4-FFF2-40B4-BE49-F238E27FC236}">
                  <a16:creationId xmlns:a16="http://schemas.microsoft.com/office/drawing/2014/main" id="{275EEBE0-F735-4409-97C6-8234F86927D3}"/>
                </a:ext>
              </a:extLst>
            </p:cNvPr>
            <p:cNvSpPr/>
            <p:nvPr/>
          </p:nvSpPr>
          <p:spPr>
            <a:xfrm rot="7307276">
              <a:off x="6771271" y="4994506"/>
              <a:ext cx="504000" cy="504000"/>
            </a:xfrm>
            <a:prstGeom prst="arc">
              <a:avLst>
                <a:gd name="adj1" fmla="val 16679905"/>
                <a:gd name="adj2" fmla="val 1358742"/>
              </a:avLst>
            </a:prstGeom>
            <a:ln w="57150">
              <a:gradFill>
                <a:gsLst>
                  <a:gs pos="0">
                    <a:schemeClr val="bg1"/>
                  </a:gs>
                  <a:gs pos="29000">
                    <a:schemeClr val="accent6">
                      <a:lumMod val="75000"/>
                    </a:schemeClr>
                  </a:gs>
                  <a:gs pos="70000">
                    <a:schemeClr val="accent6">
                      <a:lumMod val="50000"/>
                    </a:schemeClr>
                  </a:gs>
                  <a:gs pos="100000">
                    <a:schemeClr val="accent6">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100" name="円弧 99">
              <a:extLst>
                <a:ext uri="{FF2B5EF4-FFF2-40B4-BE49-F238E27FC236}">
                  <a16:creationId xmlns:a16="http://schemas.microsoft.com/office/drawing/2014/main" id="{F010B2C4-3D97-413B-8104-F2000B5533D7}"/>
                </a:ext>
              </a:extLst>
            </p:cNvPr>
            <p:cNvSpPr/>
            <p:nvPr/>
          </p:nvSpPr>
          <p:spPr>
            <a:xfrm rot="12466921">
              <a:off x="5692304" y="4070380"/>
              <a:ext cx="360000" cy="396000"/>
            </a:xfrm>
            <a:prstGeom prst="arc">
              <a:avLst>
                <a:gd name="adj1" fmla="val 16679905"/>
                <a:gd name="adj2" fmla="val 1358742"/>
              </a:avLst>
            </a:prstGeom>
            <a:ln w="57150">
              <a:gradFill>
                <a:gsLst>
                  <a:gs pos="0">
                    <a:schemeClr val="bg1"/>
                  </a:gs>
                  <a:gs pos="29000">
                    <a:schemeClr val="accent6">
                      <a:lumMod val="75000"/>
                    </a:schemeClr>
                  </a:gs>
                  <a:gs pos="70000">
                    <a:schemeClr val="accent6">
                      <a:lumMod val="50000"/>
                    </a:schemeClr>
                  </a:gs>
                  <a:gs pos="100000">
                    <a:schemeClr val="accent6">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101" name="円弧 100">
              <a:extLst>
                <a:ext uri="{FF2B5EF4-FFF2-40B4-BE49-F238E27FC236}">
                  <a16:creationId xmlns:a16="http://schemas.microsoft.com/office/drawing/2014/main" id="{165F6110-CB52-411C-8795-383126D55B57}"/>
                </a:ext>
              </a:extLst>
            </p:cNvPr>
            <p:cNvSpPr/>
            <p:nvPr/>
          </p:nvSpPr>
          <p:spPr>
            <a:xfrm rot="15393135">
              <a:off x="5967447" y="3341757"/>
              <a:ext cx="475199" cy="500619"/>
            </a:xfrm>
            <a:prstGeom prst="arc">
              <a:avLst>
                <a:gd name="adj1" fmla="val 16679905"/>
                <a:gd name="adj2" fmla="val 1358742"/>
              </a:avLst>
            </a:prstGeom>
            <a:ln w="57150">
              <a:gradFill>
                <a:gsLst>
                  <a:gs pos="0">
                    <a:schemeClr val="bg1"/>
                  </a:gs>
                  <a:gs pos="29000">
                    <a:schemeClr val="accent6">
                      <a:lumMod val="75000"/>
                    </a:schemeClr>
                  </a:gs>
                  <a:gs pos="70000">
                    <a:schemeClr val="accent6">
                      <a:lumMod val="50000"/>
                    </a:schemeClr>
                  </a:gs>
                  <a:gs pos="100000">
                    <a:schemeClr val="accent6">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sp>
        <p:nvSpPr>
          <p:cNvPr id="21" name="楕円 20">
            <a:extLst>
              <a:ext uri="{FF2B5EF4-FFF2-40B4-BE49-F238E27FC236}">
                <a16:creationId xmlns:a16="http://schemas.microsoft.com/office/drawing/2014/main" id="{5EC44ED3-A42E-40DD-9DC4-1C27816A3ADC}"/>
              </a:ext>
            </a:extLst>
          </p:cNvPr>
          <p:cNvSpPr/>
          <p:nvPr/>
        </p:nvSpPr>
        <p:spPr>
          <a:xfrm>
            <a:off x="6230198" y="3912335"/>
            <a:ext cx="1624045" cy="1018871"/>
          </a:xfrm>
          <a:prstGeom prst="ellipse">
            <a:avLst/>
          </a:prstGeom>
          <a:solidFill>
            <a:srgbClr val="F490AD"/>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B6B83134-4649-4623-8C3A-7724D2F7B5DC}"/>
              </a:ext>
            </a:extLst>
          </p:cNvPr>
          <p:cNvSpPr txBox="1"/>
          <p:nvPr/>
        </p:nvSpPr>
        <p:spPr>
          <a:xfrm>
            <a:off x="6298972" y="4221715"/>
            <a:ext cx="1462260" cy="400110"/>
          </a:xfrm>
          <a:prstGeom prst="rect">
            <a:avLst/>
          </a:prstGeom>
          <a:noFill/>
        </p:spPr>
        <p:txBody>
          <a:bodyPr wrap="none" rtlCol="0">
            <a:spAutoFit/>
          </a:bodyPr>
          <a:lstStyle/>
          <a:p>
            <a:pPr algn="ctr"/>
            <a:r>
              <a:rPr kumimoji="1" lang="ja-JP" altLang="en-US" sz="1000" b="1" dirty="0"/>
              <a:t>伐採から再造林・保育に</a:t>
            </a:r>
            <a:endParaRPr kumimoji="1" lang="en-US" altLang="ja-JP" sz="1000" b="1" dirty="0"/>
          </a:p>
          <a:p>
            <a:pPr algn="ctr"/>
            <a:r>
              <a:rPr kumimoji="1" lang="ja-JP" altLang="en-US" sz="1000" b="1" dirty="0"/>
              <a:t>至る収支をプラス転換</a:t>
            </a:r>
            <a:endParaRPr kumimoji="1" lang="en-US" altLang="ja-JP" sz="1000" b="1" dirty="0"/>
          </a:p>
        </p:txBody>
      </p:sp>
      <p:sp>
        <p:nvSpPr>
          <p:cNvPr id="1152" name="テキスト ボックス 1151">
            <a:extLst>
              <a:ext uri="{FF2B5EF4-FFF2-40B4-BE49-F238E27FC236}">
                <a16:creationId xmlns:a16="http://schemas.microsoft.com/office/drawing/2014/main" id="{497AE152-CEBA-405E-961F-79EFDB45B082}"/>
              </a:ext>
            </a:extLst>
          </p:cNvPr>
          <p:cNvSpPr txBox="1"/>
          <p:nvPr/>
        </p:nvSpPr>
        <p:spPr>
          <a:xfrm>
            <a:off x="7710165" y="2799643"/>
            <a:ext cx="684097" cy="507831"/>
          </a:xfrm>
          <a:prstGeom prst="rect">
            <a:avLst/>
          </a:prstGeom>
          <a:noFill/>
        </p:spPr>
        <p:txBody>
          <a:bodyPr wrap="square" rtlCol="0">
            <a:spAutoFit/>
          </a:bodyPr>
          <a:lstStyle/>
          <a:p>
            <a:r>
              <a:rPr kumimoji="1" lang="ja-JP" altLang="en-US" sz="900" dirty="0"/>
              <a:t>生産性・安全性の向上</a:t>
            </a:r>
          </a:p>
        </p:txBody>
      </p:sp>
      <p:sp>
        <p:nvSpPr>
          <p:cNvPr id="1153" name="スクロール: 横 1152">
            <a:extLst>
              <a:ext uri="{FF2B5EF4-FFF2-40B4-BE49-F238E27FC236}">
                <a16:creationId xmlns:a16="http://schemas.microsoft.com/office/drawing/2014/main" id="{EC36499B-28E1-4565-BE06-D1AB50DD0331}"/>
              </a:ext>
            </a:extLst>
          </p:cNvPr>
          <p:cNvSpPr/>
          <p:nvPr/>
        </p:nvSpPr>
        <p:spPr>
          <a:xfrm>
            <a:off x="4403876" y="1928038"/>
            <a:ext cx="3564000" cy="324000"/>
          </a:xfrm>
          <a:prstGeom prst="horizontalScroll">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200" b="1" dirty="0">
                <a:solidFill>
                  <a:schemeClr val="bg1"/>
                </a:solidFill>
              </a:rPr>
              <a:t>林業経営体等における経営モデル実証事業の実証例</a:t>
            </a:r>
          </a:p>
        </p:txBody>
      </p:sp>
      <p:sp>
        <p:nvSpPr>
          <p:cNvPr id="110" name="テキスト ボックス 109">
            <a:extLst>
              <a:ext uri="{FF2B5EF4-FFF2-40B4-BE49-F238E27FC236}">
                <a16:creationId xmlns:a16="http://schemas.microsoft.com/office/drawing/2014/main" id="{D95C6E4A-2B45-4B42-912E-E43C55EC9D98}"/>
              </a:ext>
            </a:extLst>
          </p:cNvPr>
          <p:cNvSpPr txBox="1"/>
          <p:nvPr/>
        </p:nvSpPr>
        <p:spPr>
          <a:xfrm>
            <a:off x="8514879" y="4097753"/>
            <a:ext cx="942701" cy="230832"/>
          </a:xfrm>
          <a:prstGeom prst="rect">
            <a:avLst/>
          </a:prstGeom>
          <a:noFill/>
        </p:spPr>
        <p:txBody>
          <a:bodyPr wrap="square" rtlCol="0">
            <a:spAutoFit/>
          </a:bodyPr>
          <a:lstStyle/>
          <a:p>
            <a:r>
              <a:rPr kumimoji="1" lang="ja-JP" altLang="en-US" sz="900" dirty="0"/>
              <a:t>生産の効率化</a:t>
            </a:r>
          </a:p>
        </p:txBody>
      </p:sp>
      <p:sp>
        <p:nvSpPr>
          <p:cNvPr id="112" name="テキスト ボックス 111">
            <a:extLst>
              <a:ext uri="{FF2B5EF4-FFF2-40B4-BE49-F238E27FC236}">
                <a16:creationId xmlns:a16="http://schemas.microsoft.com/office/drawing/2014/main" id="{D7A2A28D-7663-41AA-A1E3-320638DC8FEE}"/>
              </a:ext>
            </a:extLst>
          </p:cNvPr>
          <p:cNvSpPr txBox="1"/>
          <p:nvPr/>
        </p:nvSpPr>
        <p:spPr>
          <a:xfrm>
            <a:off x="5850986" y="2800759"/>
            <a:ext cx="543487" cy="507831"/>
          </a:xfrm>
          <a:prstGeom prst="rect">
            <a:avLst/>
          </a:prstGeom>
          <a:noFill/>
        </p:spPr>
        <p:txBody>
          <a:bodyPr wrap="square" rtlCol="0">
            <a:spAutoFit/>
          </a:bodyPr>
          <a:lstStyle/>
          <a:p>
            <a:r>
              <a:rPr kumimoji="1" lang="ja-JP" altLang="en-US" sz="900" dirty="0"/>
              <a:t>調査効率向上、省力化</a:t>
            </a:r>
          </a:p>
        </p:txBody>
      </p:sp>
      <p:sp>
        <p:nvSpPr>
          <p:cNvPr id="113" name="テキスト ボックス 112">
            <a:extLst>
              <a:ext uri="{FF2B5EF4-FFF2-40B4-BE49-F238E27FC236}">
                <a16:creationId xmlns:a16="http://schemas.microsoft.com/office/drawing/2014/main" id="{A6120368-04CE-4C9C-B378-EC28F928F01A}"/>
              </a:ext>
            </a:extLst>
          </p:cNvPr>
          <p:cNvSpPr txBox="1"/>
          <p:nvPr/>
        </p:nvSpPr>
        <p:spPr>
          <a:xfrm>
            <a:off x="6900752" y="5578275"/>
            <a:ext cx="942701" cy="369332"/>
          </a:xfrm>
          <a:prstGeom prst="rect">
            <a:avLst/>
          </a:prstGeom>
          <a:noFill/>
        </p:spPr>
        <p:txBody>
          <a:bodyPr wrap="square" rtlCol="0">
            <a:spAutoFit/>
          </a:bodyPr>
          <a:lstStyle/>
          <a:p>
            <a:r>
              <a:rPr kumimoji="1" lang="ja-JP" altLang="en-US" sz="900" dirty="0"/>
              <a:t>労働強度低減・下刈り作業削減</a:t>
            </a:r>
          </a:p>
        </p:txBody>
      </p:sp>
      <p:sp>
        <p:nvSpPr>
          <p:cNvPr id="114" name="テキスト ボックス 113">
            <a:extLst>
              <a:ext uri="{FF2B5EF4-FFF2-40B4-BE49-F238E27FC236}">
                <a16:creationId xmlns:a16="http://schemas.microsoft.com/office/drawing/2014/main" id="{2EA14794-E227-4962-944E-1E7A098AD4D7}"/>
              </a:ext>
            </a:extLst>
          </p:cNvPr>
          <p:cNvSpPr txBox="1"/>
          <p:nvPr/>
        </p:nvSpPr>
        <p:spPr>
          <a:xfrm>
            <a:off x="4665270" y="4223453"/>
            <a:ext cx="942701" cy="369332"/>
          </a:xfrm>
          <a:prstGeom prst="rect">
            <a:avLst/>
          </a:prstGeom>
          <a:noFill/>
        </p:spPr>
        <p:txBody>
          <a:bodyPr wrap="square" rtlCol="0">
            <a:spAutoFit/>
          </a:bodyPr>
          <a:lstStyle/>
          <a:p>
            <a:r>
              <a:rPr kumimoji="1" lang="ja-JP" altLang="en-US" sz="900" dirty="0"/>
              <a:t>作業の省力化・軽労化</a:t>
            </a:r>
          </a:p>
        </p:txBody>
      </p:sp>
      <p:sp>
        <p:nvSpPr>
          <p:cNvPr id="116" name="円弧 115">
            <a:extLst>
              <a:ext uri="{FF2B5EF4-FFF2-40B4-BE49-F238E27FC236}">
                <a16:creationId xmlns:a16="http://schemas.microsoft.com/office/drawing/2014/main" id="{2DA48AE3-489B-4EA8-ADC0-63A7388B71EE}"/>
              </a:ext>
            </a:extLst>
          </p:cNvPr>
          <p:cNvSpPr/>
          <p:nvPr/>
        </p:nvSpPr>
        <p:spPr>
          <a:xfrm rot="1673480">
            <a:off x="8129675" y="4094483"/>
            <a:ext cx="360000" cy="396000"/>
          </a:xfrm>
          <a:prstGeom prst="arc">
            <a:avLst>
              <a:gd name="adj1" fmla="val 16679905"/>
              <a:gd name="adj2" fmla="val 1358742"/>
            </a:avLst>
          </a:prstGeom>
          <a:ln w="57150">
            <a:gradFill>
              <a:gsLst>
                <a:gs pos="0">
                  <a:schemeClr val="bg1"/>
                </a:gs>
                <a:gs pos="29000">
                  <a:schemeClr val="accent6">
                    <a:lumMod val="75000"/>
                  </a:schemeClr>
                </a:gs>
                <a:gs pos="70000">
                  <a:schemeClr val="accent6">
                    <a:lumMod val="50000"/>
                  </a:schemeClr>
                </a:gs>
                <a:gs pos="100000">
                  <a:schemeClr val="accent6">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102" name="テキスト ボックス 101">
            <a:extLst>
              <a:ext uri="{FF2B5EF4-FFF2-40B4-BE49-F238E27FC236}">
                <a16:creationId xmlns:a16="http://schemas.microsoft.com/office/drawing/2014/main" id="{2131F8F6-B5EC-4400-9B87-C08C662287C7}"/>
              </a:ext>
            </a:extLst>
          </p:cNvPr>
          <p:cNvSpPr txBox="1"/>
          <p:nvPr/>
        </p:nvSpPr>
        <p:spPr>
          <a:xfrm>
            <a:off x="8667750" y="6531429"/>
            <a:ext cx="1238250" cy="369332"/>
          </a:xfrm>
          <a:prstGeom prst="rect">
            <a:avLst/>
          </a:prstGeom>
          <a:noFill/>
        </p:spPr>
        <p:txBody>
          <a:bodyPr wrap="square" rtlCol="0">
            <a:spAutoFit/>
          </a:bodyPr>
          <a:lstStyle/>
          <a:p>
            <a:pPr algn="r"/>
            <a:fld id="{2D442F56-9958-42FA-AD37-54616B9F7DE4}" type="slidenum">
              <a:rPr kumimoji="1" lang="ja-JP" altLang="en-US" smtClean="0"/>
              <a:t>1</a:t>
            </a:fld>
            <a:endParaRPr kumimoji="1" lang="ja-JP" altLang="en-US" dirty="0"/>
          </a:p>
        </p:txBody>
      </p:sp>
      <p:sp>
        <p:nvSpPr>
          <p:cNvPr id="104" name="正方形/長方形 103">
            <a:extLst>
              <a:ext uri="{FF2B5EF4-FFF2-40B4-BE49-F238E27FC236}">
                <a16:creationId xmlns:a16="http://schemas.microsoft.com/office/drawing/2014/main" id="{213E8175-1AE7-D790-B07E-E16D2894D19A}"/>
              </a:ext>
            </a:extLst>
          </p:cNvPr>
          <p:cNvSpPr/>
          <p:nvPr/>
        </p:nvSpPr>
        <p:spPr>
          <a:xfrm>
            <a:off x="0" y="4248481"/>
            <a:ext cx="4354233" cy="346577"/>
          </a:xfrm>
          <a:prstGeom prst="rect">
            <a:avLst/>
          </a:prstGeom>
          <a:solidFill>
            <a:schemeClr val="accent6">
              <a:lumMod val="60000"/>
              <a:lumOff val="40000"/>
            </a:schemeClr>
          </a:solidFill>
        </p:spPr>
        <p:txBody>
          <a:bodyPr wrap="square" anchor="ctr">
            <a:noAutofit/>
          </a:bodyPr>
          <a:lstStyle/>
          <a:p>
            <a:pPr algn="ctr"/>
            <a:r>
              <a:rPr lang="en-US" altLang="ja-JP" sz="1200" b="1" dirty="0">
                <a:latin typeface="+mn-ea"/>
              </a:rPr>
              <a:t>〈</a:t>
            </a:r>
            <a:r>
              <a:rPr lang="ja-JP" altLang="en-US" sz="1200" b="1" dirty="0">
                <a:latin typeface="+mn-ea"/>
              </a:rPr>
              <a:t>具体的な支援内容</a:t>
            </a:r>
            <a:r>
              <a:rPr lang="en-US" altLang="ja-JP" sz="1200" b="1" dirty="0">
                <a:latin typeface="+mn-ea"/>
              </a:rPr>
              <a:t>〉</a:t>
            </a:r>
          </a:p>
        </p:txBody>
      </p:sp>
      <p:sp>
        <p:nvSpPr>
          <p:cNvPr id="105" name="正方形/長方形 104">
            <a:extLst>
              <a:ext uri="{FF2B5EF4-FFF2-40B4-BE49-F238E27FC236}">
                <a16:creationId xmlns:a16="http://schemas.microsoft.com/office/drawing/2014/main" id="{83C5FCA5-ED69-8F3C-E3F0-8EA5EDEA228F}"/>
              </a:ext>
            </a:extLst>
          </p:cNvPr>
          <p:cNvSpPr/>
          <p:nvPr/>
        </p:nvSpPr>
        <p:spPr>
          <a:xfrm>
            <a:off x="0" y="1585082"/>
            <a:ext cx="4362204" cy="346577"/>
          </a:xfrm>
          <a:prstGeom prst="rect">
            <a:avLst/>
          </a:prstGeom>
          <a:solidFill>
            <a:schemeClr val="accent6">
              <a:lumMod val="60000"/>
              <a:lumOff val="40000"/>
            </a:schemeClr>
          </a:solidFill>
        </p:spPr>
        <p:txBody>
          <a:bodyPr wrap="square" anchor="ctr">
            <a:noAutofit/>
          </a:bodyPr>
          <a:lstStyle/>
          <a:p>
            <a:pPr algn="ctr"/>
            <a:r>
              <a:rPr lang="en-US" altLang="ja-JP" sz="1200" b="1" dirty="0">
                <a:latin typeface="+mn-ea"/>
              </a:rPr>
              <a:t>〈</a:t>
            </a:r>
            <a:r>
              <a:rPr lang="ja-JP" altLang="en-US" sz="1200" b="1" dirty="0">
                <a:latin typeface="+mn-ea"/>
              </a:rPr>
              <a:t>考え方</a:t>
            </a:r>
            <a:r>
              <a:rPr lang="en-US" altLang="ja-JP" sz="1200" b="1" dirty="0">
                <a:latin typeface="+mn-ea"/>
              </a:rPr>
              <a:t>〉</a:t>
            </a:r>
          </a:p>
        </p:txBody>
      </p:sp>
      <p:sp>
        <p:nvSpPr>
          <p:cNvPr id="106" name="正方形/長方形 105">
            <a:extLst>
              <a:ext uri="{FF2B5EF4-FFF2-40B4-BE49-F238E27FC236}">
                <a16:creationId xmlns:a16="http://schemas.microsoft.com/office/drawing/2014/main" id="{437EA04A-0501-1E9F-D649-B96360A85463}"/>
              </a:ext>
            </a:extLst>
          </p:cNvPr>
          <p:cNvSpPr/>
          <p:nvPr/>
        </p:nvSpPr>
        <p:spPr>
          <a:xfrm>
            <a:off x="4417963" y="1568026"/>
            <a:ext cx="5223845" cy="346577"/>
          </a:xfrm>
          <a:prstGeom prst="rect">
            <a:avLst/>
          </a:prstGeom>
          <a:solidFill>
            <a:schemeClr val="accent6">
              <a:lumMod val="60000"/>
              <a:lumOff val="40000"/>
            </a:schemeClr>
          </a:solidFill>
        </p:spPr>
        <p:txBody>
          <a:bodyPr wrap="square" anchor="ctr">
            <a:noAutofit/>
          </a:bodyPr>
          <a:lstStyle/>
          <a:p>
            <a:pPr algn="ctr"/>
            <a:r>
              <a:rPr lang="en-US" altLang="ja-JP" sz="1200" b="1" dirty="0">
                <a:latin typeface="+mn-ea"/>
              </a:rPr>
              <a:t>〈</a:t>
            </a:r>
            <a:r>
              <a:rPr lang="ja-JP" altLang="en-US" sz="1200" b="1" dirty="0">
                <a:latin typeface="+mn-ea"/>
              </a:rPr>
              <a:t>事業のイメージ</a:t>
            </a:r>
            <a:r>
              <a:rPr lang="en-US" altLang="ja-JP" sz="1200" b="1" dirty="0">
                <a:latin typeface="+mn-ea"/>
              </a:rPr>
              <a:t>〉</a:t>
            </a:r>
          </a:p>
        </p:txBody>
      </p:sp>
    </p:spTree>
    <p:extLst>
      <p:ext uri="{BB962C8B-B14F-4D97-AF65-F5344CB8AC3E}">
        <p14:creationId xmlns:p14="http://schemas.microsoft.com/office/powerpoint/2010/main" val="1160086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C87C9647-C77C-418F-830A-9E07290EE7B0}"/>
              </a:ext>
            </a:extLst>
          </p:cNvPr>
          <p:cNvSpPr txBox="1"/>
          <p:nvPr/>
        </p:nvSpPr>
        <p:spPr>
          <a:xfrm>
            <a:off x="213482" y="104775"/>
            <a:ext cx="6959600" cy="523220"/>
          </a:xfrm>
          <a:prstGeom prst="rect">
            <a:avLst/>
          </a:prstGeom>
          <a:noFill/>
        </p:spPr>
        <p:txBody>
          <a:bodyPr wrap="square" rtlCol="0">
            <a:spAutoFit/>
          </a:bodyPr>
          <a:lstStyle/>
          <a:p>
            <a:r>
              <a:rPr kumimoji="1" lang="ja-JP" altLang="en-US" sz="2800" b="1" dirty="0"/>
              <a:t>「経営モデル実証事業」とは？</a:t>
            </a:r>
          </a:p>
        </p:txBody>
      </p:sp>
      <p:sp>
        <p:nvSpPr>
          <p:cNvPr id="3" name="四角形: 角を丸くする 2">
            <a:extLst>
              <a:ext uri="{FF2B5EF4-FFF2-40B4-BE49-F238E27FC236}">
                <a16:creationId xmlns:a16="http://schemas.microsoft.com/office/drawing/2014/main" id="{70019442-0A4A-4E6A-ACF9-282B0A3335CC}"/>
              </a:ext>
            </a:extLst>
          </p:cNvPr>
          <p:cNvSpPr/>
          <p:nvPr/>
        </p:nvSpPr>
        <p:spPr>
          <a:xfrm>
            <a:off x="21000" y="820141"/>
            <a:ext cx="9864000" cy="761321"/>
          </a:xfrm>
          <a:prstGeom prst="roundRect">
            <a:avLst/>
          </a:prstGeom>
          <a:ln w="28575">
            <a:solidFill>
              <a:srgbClr val="76923C"/>
            </a:solidFill>
          </a:ln>
        </p:spPr>
        <p:style>
          <a:lnRef idx="2">
            <a:schemeClr val="accent6"/>
          </a:lnRef>
          <a:fillRef idx="1">
            <a:schemeClr val="lt1"/>
          </a:fillRef>
          <a:effectRef idx="0">
            <a:schemeClr val="accent6"/>
          </a:effectRef>
          <a:fontRef idx="minor">
            <a:schemeClr val="dk1"/>
          </a:fontRef>
        </p:style>
        <p:txBody>
          <a:bodyPr rtlCol="0" anchor="ctr"/>
          <a:lstStyle/>
          <a:p>
            <a:pPr marL="154800" indent="-154800"/>
            <a:r>
              <a:rPr lang="ja-JP" altLang="en-US" dirty="0">
                <a:latin typeface="+mn-ea"/>
              </a:rPr>
              <a:t>○　令和４年度から林野庁の委託を受けて林業機械化協会が行う、新たな実証事業です。</a:t>
            </a:r>
            <a:endParaRPr lang="en-US" altLang="ja-JP" dirty="0">
              <a:latin typeface="+mn-ea"/>
            </a:endParaRPr>
          </a:p>
        </p:txBody>
      </p:sp>
      <p:sp>
        <p:nvSpPr>
          <p:cNvPr id="4" name="タイトル 1">
            <a:extLst>
              <a:ext uri="{FF2B5EF4-FFF2-40B4-BE49-F238E27FC236}">
                <a16:creationId xmlns:a16="http://schemas.microsoft.com/office/drawing/2014/main" id="{F2427E91-01C2-4FF2-983D-29E243A35326}"/>
              </a:ext>
            </a:extLst>
          </p:cNvPr>
          <p:cNvSpPr txBox="1">
            <a:spLocks/>
          </p:cNvSpPr>
          <p:nvPr/>
        </p:nvSpPr>
        <p:spPr>
          <a:xfrm>
            <a:off x="213482" y="1773608"/>
            <a:ext cx="9387718" cy="4979617"/>
          </a:xfrm>
        </p:spPr>
        <p:txBody>
          <a:bodyPr anchor="t"/>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marL="271463" indent="-271463">
              <a:lnSpc>
                <a:spcPct val="120000"/>
              </a:lnSpc>
            </a:pPr>
            <a:r>
              <a:rPr lang="ja-JP" altLang="en-US" sz="1800" dirty="0">
                <a:latin typeface="+mn-lt"/>
                <a:ea typeface="Yu Gothic Medium" panose="020B0500000000000000" pitchFamily="34" charset="-128"/>
              </a:rPr>
              <a:t>・</a:t>
            </a:r>
            <a:r>
              <a:rPr lang="ja-JP" altLang="en-US" sz="1800" u="sng" dirty="0">
                <a:latin typeface="+mn-lt"/>
                <a:ea typeface="Yu Gothic Medium" panose="020B0500000000000000" pitchFamily="34" charset="-128"/>
              </a:rPr>
              <a:t>素材生産</a:t>
            </a:r>
            <a:r>
              <a:rPr lang="en-US" altLang="ja-JP" sz="1800" u="sng" dirty="0">
                <a:latin typeface="+mn-lt"/>
                <a:ea typeface="Yu Gothic Medium" panose="020B0500000000000000" pitchFamily="34" charset="-128"/>
              </a:rPr>
              <a:t>/</a:t>
            </a:r>
            <a:r>
              <a:rPr lang="ja-JP" altLang="en-US" sz="1800" u="sng" dirty="0">
                <a:latin typeface="+mn-lt"/>
                <a:ea typeface="Yu Gothic Medium" panose="020B0500000000000000" pitchFamily="34" charset="-128"/>
              </a:rPr>
              <a:t>流通</a:t>
            </a:r>
            <a:r>
              <a:rPr lang="en-US" altLang="ja-JP" sz="1800" u="sng" dirty="0">
                <a:latin typeface="+mn-lt"/>
                <a:ea typeface="Yu Gothic Medium" panose="020B0500000000000000" pitchFamily="34" charset="-128"/>
              </a:rPr>
              <a:t>/</a:t>
            </a:r>
            <a:r>
              <a:rPr lang="ja-JP" altLang="en-US" sz="1800" u="sng" dirty="0">
                <a:latin typeface="+mn-lt"/>
                <a:ea typeface="Yu Gothic Medium" panose="020B0500000000000000" pitchFamily="34" charset="-128"/>
              </a:rPr>
              <a:t>再造林の全てについて実証を行っていただきます</a:t>
            </a:r>
            <a:r>
              <a:rPr lang="ja-JP" altLang="en-US" sz="1800" dirty="0">
                <a:latin typeface="+mn-lt"/>
                <a:ea typeface="Yu Gothic Medium" panose="020B0500000000000000" pitchFamily="34" charset="-128"/>
              </a:rPr>
              <a:t>。</a:t>
            </a:r>
            <a:endParaRPr lang="en-US" altLang="ja-JP" sz="1800" dirty="0">
              <a:latin typeface="+mn-lt"/>
              <a:ea typeface="Yu Gothic Medium" panose="020B0500000000000000" pitchFamily="34" charset="-128"/>
            </a:endParaRPr>
          </a:p>
          <a:p>
            <a:pPr marL="271463" indent="-271463">
              <a:lnSpc>
                <a:spcPct val="120000"/>
              </a:lnSpc>
            </a:pPr>
            <a:r>
              <a:rPr lang="ja-JP" altLang="en-US" sz="1600" dirty="0">
                <a:latin typeface="+mn-lt"/>
                <a:ea typeface="Yu Gothic Medium" panose="020B0500000000000000" pitchFamily="34" charset="-128"/>
              </a:rPr>
              <a:t>　（森林調査</a:t>
            </a:r>
            <a:r>
              <a:rPr lang="en-US" altLang="ja-JP" sz="1600" dirty="0">
                <a:latin typeface="+mn-lt"/>
                <a:ea typeface="Yu Gothic Medium" panose="020B0500000000000000" pitchFamily="34" charset="-128"/>
              </a:rPr>
              <a:t>/</a:t>
            </a:r>
            <a:r>
              <a:rPr lang="ja-JP" altLang="en-US" sz="1600" dirty="0">
                <a:latin typeface="+mn-lt"/>
                <a:ea typeface="Yu Gothic Medium" panose="020B0500000000000000" pitchFamily="34" charset="-128"/>
              </a:rPr>
              <a:t>保育についての実証は義務ではありませんが、試算・分析のために必要なデータの提出は行っていただきます。）</a:t>
            </a:r>
            <a:endParaRPr lang="en-US" altLang="ja-JP" sz="1600" dirty="0">
              <a:latin typeface="+mn-lt"/>
              <a:ea typeface="Yu Gothic Medium" panose="020B0500000000000000" pitchFamily="34" charset="-128"/>
            </a:endParaRPr>
          </a:p>
          <a:p>
            <a:pPr marL="271463" indent="-271463">
              <a:lnSpc>
                <a:spcPct val="120000"/>
              </a:lnSpc>
            </a:pPr>
            <a:r>
              <a:rPr lang="ja-JP" altLang="en-US" sz="1800" dirty="0">
                <a:latin typeface="+mn-lt"/>
                <a:ea typeface="Yu Gothic Medium" panose="020B0500000000000000" pitchFamily="34" charset="-128"/>
              </a:rPr>
              <a:t>・実証にかかる各種経費を以下の補助率で支援します。</a:t>
            </a:r>
            <a:endParaRPr lang="en-US" altLang="ja-JP" sz="1800" dirty="0">
              <a:latin typeface="+mn-lt"/>
              <a:ea typeface="Yu Gothic Medium" panose="020B0500000000000000" pitchFamily="34" charset="-128"/>
            </a:endParaRPr>
          </a:p>
          <a:p>
            <a:pPr marL="271463">
              <a:lnSpc>
                <a:spcPct val="120000"/>
              </a:lnSpc>
            </a:pPr>
            <a:r>
              <a:rPr lang="ja-JP" altLang="en-US" sz="1800" dirty="0">
                <a:latin typeface="+mn-lt"/>
                <a:ea typeface="Yu Gothic Medium" panose="020B0500000000000000" pitchFamily="34" charset="-128"/>
              </a:rPr>
              <a:t>　実証事業の設計・管理及び実証成果の検証・整理</a:t>
            </a:r>
            <a:r>
              <a:rPr lang="en-US" altLang="ja-JP" sz="1800" dirty="0">
                <a:latin typeface="+mn-lt"/>
                <a:ea typeface="Yu Gothic Medium" panose="020B0500000000000000" pitchFamily="34" charset="-128"/>
              </a:rPr>
              <a:t>(</a:t>
            </a:r>
            <a:r>
              <a:rPr lang="ja-JP" altLang="en-US" sz="1800" dirty="0">
                <a:latin typeface="+mn-lt"/>
                <a:ea typeface="Yu Gothic Medium" panose="020B0500000000000000" pitchFamily="34" charset="-128"/>
              </a:rPr>
              <a:t>定額</a:t>
            </a:r>
            <a:r>
              <a:rPr lang="en-US" altLang="ja-JP" sz="1800" dirty="0">
                <a:latin typeface="+mn-lt"/>
                <a:ea typeface="Yu Gothic Medium" panose="020B0500000000000000" pitchFamily="34" charset="-128"/>
              </a:rPr>
              <a:t>)</a:t>
            </a:r>
            <a:r>
              <a:rPr lang="ja-JP" altLang="en-US" sz="1800" dirty="0">
                <a:latin typeface="+mn-lt"/>
                <a:ea typeface="Yu Gothic Medium" panose="020B0500000000000000" pitchFamily="34" charset="-128"/>
              </a:rPr>
              <a:t>、</a:t>
            </a:r>
            <a:endParaRPr lang="en-US" altLang="ja-JP" sz="1800" dirty="0">
              <a:latin typeface="+mn-lt"/>
              <a:ea typeface="Yu Gothic Medium" panose="020B0500000000000000" pitchFamily="34" charset="-128"/>
            </a:endParaRPr>
          </a:p>
          <a:p>
            <a:pPr marL="271463">
              <a:lnSpc>
                <a:spcPct val="120000"/>
              </a:lnSpc>
            </a:pPr>
            <a:r>
              <a:rPr lang="ja-JP" altLang="en-US" sz="1800" dirty="0">
                <a:latin typeface="+mn-lt"/>
                <a:ea typeface="Yu Gothic Medium" panose="020B0500000000000000" pitchFamily="34" charset="-128"/>
              </a:rPr>
              <a:t>　</a:t>
            </a:r>
            <a:r>
              <a:rPr lang="ja-JP" altLang="en-US" sz="1800" u="sng" dirty="0">
                <a:latin typeface="+mn-lt"/>
                <a:ea typeface="Yu Gothic Medium" panose="020B0500000000000000" pitchFamily="34" charset="-128"/>
              </a:rPr>
              <a:t>主伐</a:t>
            </a:r>
            <a:r>
              <a:rPr lang="en-US" altLang="ja-JP" sz="1800" u="sng" dirty="0">
                <a:latin typeface="+mn-lt"/>
                <a:ea typeface="Yu Gothic Medium" panose="020B0500000000000000" pitchFamily="34" charset="-128"/>
              </a:rPr>
              <a:t>(2/9</a:t>
            </a:r>
            <a:r>
              <a:rPr lang="ja-JP" altLang="en-US" sz="1800" u="sng" dirty="0">
                <a:latin typeface="+mn-lt"/>
                <a:ea typeface="Yu Gothic Medium" panose="020B0500000000000000" pitchFamily="34" charset="-128"/>
              </a:rPr>
              <a:t>相当</a:t>
            </a:r>
            <a:r>
              <a:rPr lang="en-US" altLang="ja-JP" sz="1800" u="sng" dirty="0">
                <a:latin typeface="+mn-lt"/>
                <a:ea typeface="Yu Gothic Medium" panose="020B0500000000000000" pitchFamily="34" charset="-128"/>
              </a:rPr>
              <a:t>)</a:t>
            </a:r>
            <a:r>
              <a:rPr lang="ja-JP" altLang="en-US" sz="1800" dirty="0">
                <a:latin typeface="+mn-lt"/>
                <a:ea typeface="Yu Gothic Medium" panose="020B0500000000000000" pitchFamily="34" charset="-128"/>
              </a:rPr>
              <a:t>、</a:t>
            </a:r>
            <a:r>
              <a:rPr lang="ja-JP" altLang="en-US" sz="1800" u="sng" dirty="0">
                <a:latin typeface="+mn-lt"/>
                <a:ea typeface="Yu Gothic Medium" panose="020B0500000000000000" pitchFamily="34" charset="-128"/>
              </a:rPr>
              <a:t>造林</a:t>
            </a:r>
            <a:r>
              <a:rPr lang="en-US" altLang="ja-JP" sz="1800" u="sng" dirty="0">
                <a:latin typeface="+mn-lt"/>
                <a:ea typeface="Yu Gothic Medium" panose="020B0500000000000000" pitchFamily="34" charset="-128"/>
              </a:rPr>
              <a:t>(2/3</a:t>
            </a:r>
            <a:r>
              <a:rPr lang="ja-JP" altLang="en-US" sz="1800" u="sng" dirty="0">
                <a:latin typeface="+mn-lt"/>
                <a:ea typeface="Yu Gothic Medium" panose="020B0500000000000000" pitchFamily="34" charset="-128"/>
              </a:rPr>
              <a:t>相当</a:t>
            </a:r>
            <a:r>
              <a:rPr lang="en-US" altLang="ja-JP" sz="1800" u="sng" dirty="0">
                <a:latin typeface="+mn-lt"/>
                <a:ea typeface="Yu Gothic Medium" panose="020B0500000000000000" pitchFamily="34" charset="-128"/>
              </a:rPr>
              <a:t>)</a:t>
            </a:r>
            <a:r>
              <a:rPr lang="ja-JP" altLang="en-US" sz="1800" dirty="0">
                <a:latin typeface="+mn-lt"/>
                <a:ea typeface="Yu Gothic Medium" panose="020B0500000000000000" pitchFamily="34" charset="-128"/>
              </a:rPr>
              <a:t>、</a:t>
            </a:r>
            <a:r>
              <a:rPr lang="ja-JP" altLang="en-US" sz="1800" u="sng" dirty="0">
                <a:latin typeface="+mn-lt"/>
                <a:ea typeface="Yu Gothic Medium" panose="020B0500000000000000" pitchFamily="34" charset="-128"/>
              </a:rPr>
              <a:t>機械レンタル料</a:t>
            </a:r>
            <a:r>
              <a:rPr lang="en-US" altLang="ja-JP" sz="1800" u="sng" dirty="0">
                <a:latin typeface="+mn-lt"/>
                <a:ea typeface="Yu Gothic Medium" panose="020B0500000000000000" pitchFamily="34" charset="-128"/>
              </a:rPr>
              <a:t>(</a:t>
            </a:r>
            <a:r>
              <a:rPr lang="ja-JP" altLang="en-US" sz="1800" u="sng" dirty="0">
                <a:latin typeface="+mn-lt"/>
                <a:ea typeface="Yu Gothic Medium" panose="020B0500000000000000" pitchFamily="34" charset="-128"/>
              </a:rPr>
              <a:t>定額</a:t>
            </a:r>
            <a:r>
              <a:rPr lang="en-US" altLang="ja-JP" sz="1800" u="sng" dirty="0">
                <a:latin typeface="+mn-lt"/>
                <a:ea typeface="Yu Gothic Medium" panose="020B0500000000000000" pitchFamily="34" charset="-128"/>
              </a:rPr>
              <a:t>)</a:t>
            </a:r>
            <a:r>
              <a:rPr lang="en-US" altLang="ja-JP" sz="1800" u="sng" baseline="30000" dirty="0">
                <a:latin typeface="+mn-lt"/>
                <a:ea typeface="Yu Gothic Medium" panose="020B0500000000000000" pitchFamily="34" charset="-128"/>
              </a:rPr>
              <a:t>※</a:t>
            </a:r>
          </a:p>
          <a:p>
            <a:pPr marL="269875" indent="-269875">
              <a:lnSpc>
                <a:spcPct val="120000"/>
              </a:lnSpc>
            </a:pPr>
            <a:r>
              <a:rPr lang="ja-JP" altLang="en-US" sz="1800" dirty="0">
                <a:latin typeface="+mn-lt"/>
                <a:ea typeface="Yu Gothic Medium" panose="020B0500000000000000" pitchFamily="34" charset="-128"/>
              </a:rPr>
              <a:t>・</a:t>
            </a:r>
            <a:r>
              <a:rPr lang="ja-JP" altLang="en-US" sz="1800" u="sng" dirty="0">
                <a:latin typeface="+mn-lt"/>
                <a:ea typeface="Yu Gothic Medium" panose="020B0500000000000000" pitchFamily="34" charset="-128"/>
              </a:rPr>
              <a:t>実証期間は原則２年間</a:t>
            </a:r>
            <a:r>
              <a:rPr lang="ja-JP" altLang="en-US" sz="1800" dirty="0">
                <a:latin typeface="+mn-lt"/>
                <a:ea typeface="Yu Gothic Medium" panose="020B0500000000000000" pitchFamily="34" charset="-128"/>
              </a:rPr>
              <a:t>（事業採択年度の翌年度末まで）ですが、必要に応じて３年目の実施も可能です。２年目以降は、１年目に実証内容を踏まえて改善を行っていただきます。</a:t>
            </a:r>
            <a:endParaRPr lang="en-US" altLang="ja-JP" sz="1800" dirty="0">
              <a:latin typeface="+mn-lt"/>
              <a:ea typeface="Yu Gothic Medium" panose="020B0500000000000000" pitchFamily="34" charset="-128"/>
            </a:endParaRPr>
          </a:p>
          <a:p>
            <a:pPr marL="269875" indent="-269875">
              <a:lnSpc>
                <a:spcPct val="120000"/>
              </a:lnSpc>
            </a:pPr>
            <a:r>
              <a:rPr lang="ja-JP" altLang="en-US" sz="1600" dirty="0">
                <a:latin typeface="+mn-lt"/>
                <a:ea typeface="Yu Gothic Medium" panose="020B0500000000000000" pitchFamily="50" charset="-128"/>
              </a:rPr>
              <a:t>　</a:t>
            </a:r>
            <a:r>
              <a:rPr lang="en-US" altLang="ja-JP" sz="1600" dirty="0">
                <a:latin typeface="+mn-lt"/>
                <a:ea typeface="Yu Gothic Medium" panose="020B0500000000000000" pitchFamily="50" charset="-128"/>
              </a:rPr>
              <a:t>※</a:t>
            </a:r>
            <a:r>
              <a:rPr lang="ja-JP" altLang="en-US" sz="1600" dirty="0">
                <a:latin typeface="+mn-lt"/>
                <a:ea typeface="Yu Gothic Medium" panose="020B0500000000000000" pitchFamily="50" charset="-128"/>
              </a:rPr>
              <a:t>初年度の取組の結果、実証の成果が見込まれない場合等は、翌年度の助成打ち切りの可能性あり</a:t>
            </a:r>
            <a:endParaRPr lang="en-US" altLang="ja-JP" sz="1600" dirty="0">
              <a:latin typeface="+mn-lt"/>
              <a:ea typeface="Yu Gothic Medium" panose="020B0500000000000000" pitchFamily="34" charset="-128"/>
            </a:endParaRPr>
          </a:p>
          <a:p>
            <a:pPr>
              <a:lnSpc>
                <a:spcPct val="120000"/>
              </a:lnSpc>
            </a:pPr>
            <a:r>
              <a:rPr lang="ja-JP" altLang="en-US" sz="1800" dirty="0">
                <a:latin typeface="+mn-lt"/>
                <a:ea typeface="Yu Gothic Medium" panose="020B0500000000000000" pitchFamily="34" charset="-128"/>
              </a:rPr>
              <a:t>・</a:t>
            </a:r>
            <a:r>
              <a:rPr lang="ja-JP" altLang="en-US" sz="1800" u="sng" dirty="0">
                <a:latin typeface="+mn-lt"/>
                <a:ea typeface="Yu Gothic Medium" panose="020B0500000000000000" pitchFamily="34" charset="-128"/>
              </a:rPr>
              <a:t>毎年度末に報告書等を当協会に提出</a:t>
            </a:r>
            <a:r>
              <a:rPr lang="ja-JP" altLang="en-US" sz="1800" dirty="0">
                <a:latin typeface="+mn-lt"/>
                <a:ea typeface="Yu Gothic Medium" panose="020B0500000000000000" pitchFamily="34" charset="-128"/>
              </a:rPr>
              <a:t>していただきます。</a:t>
            </a:r>
            <a:endParaRPr lang="en-US" altLang="ja-JP" sz="1800" dirty="0">
              <a:latin typeface="+mn-lt"/>
              <a:ea typeface="Yu Gothic Medium" panose="020B0500000000000000" pitchFamily="34" charset="-128"/>
            </a:endParaRPr>
          </a:p>
          <a:p>
            <a:pPr>
              <a:lnSpc>
                <a:spcPct val="120000"/>
              </a:lnSpc>
            </a:pPr>
            <a:r>
              <a:rPr lang="ja-JP" altLang="en-US" sz="1800" dirty="0">
                <a:latin typeface="+mn-lt"/>
                <a:ea typeface="Yu Gothic Medium" panose="020B0500000000000000" pitchFamily="34" charset="-128"/>
              </a:rPr>
              <a:t>・現地検討会等を開催していただきます。</a:t>
            </a:r>
            <a:endParaRPr lang="en-US" altLang="ja-JP" sz="1800" dirty="0">
              <a:latin typeface="+mn-lt"/>
              <a:ea typeface="Yu Gothic Medium" panose="020B0500000000000000" pitchFamily="34" charset="-128"/>
            </a:endParaRPr>
          </a:p>
          <a:p>
            <a:pPr marL="269875" indent="-269875">
              <a:lnSpc>
                <a:spcPct val="120000"/>
              </a:lnSpc>
            </a:pPr>
            <a:r>
              <a:rPr lang="ja-JP" altLang="en-US" sz="1800" dirty="0">
                <a:latin typeface="+mn-lt"/>
                <a:ea typeface="Yu Gothic Medium" panose="020B0500000000000000" pitchFamily="34" charset="-128"/>
              </a:rPr>
              <a:t>・</a:t>
            </a:r>
            <a:r>
              <a:rPr lang="ja-JP" altLang="en-US" sz="1800" u="sng" dirty="0">
                <a:latin typeface="+mn-lt"/>
                <a:ea typeface="Yu Gothic Medium" panose="020B0500000000000000" pitchFamily="34" charset="-128"/>
              </a:rPr>
              <a:t>実証事業完了から５年後を目途に、造林木の生育状況や経営状況等の分析のためのデータ提供（林野庁）</a:t>
            </a:r>
            <a:r>
              <a:rPr lang="ja-JP" altLang="en-US" sz="1800" dirty="0">
                <a:latin typeface="+mn-lt"/>
                <a:ea typeface="Yu Gothic Medium" panose="020B0500000000000000" pitchFamily="34" charset="-128"/>
              </a:rPr>
              <a:t>にご協力いただきます。</a:t>
            </a:r>
            <a:endParaRPr lang="en-US" altLang="ja-JP" sz="1800" dirty="0">
              <a:latin typeface="+mn-lt"/>
              <a:ea typeface="Yu Gothic Medium" panose="020B0500000000000000" pitchFamily="34" charset="-128"/>
            </a:endParaRPr>
          </a:p>
          <a:p>
            <a:pPr marL="269875" indent="-269875">
              <a:lnSpc>
                <a:spcPct val="120000"/>
              </a:lnSpc>
            </a:pPr>
            <a:r>
              <a:rPr lang="ja-JP" altLang="en-US" sz="1800" dirty="0">
                <a:latin typeface="+mn-lt"/>
                <a:ea typeface="Yu Gothic Medium" panose="020B0500000000000000" pitchFamily="34" charset="-128"/>
              </a:rPr>
              <a:t>　</a:t>
            </a:r>
            <a:r>
              <a:rPr lang="en-US" altLang="ja-JP" sz="1400" dirty="0">
                <a:latin typeface="+mn-lt"/>
                <a:ea typeface="Yu Gothic Medium" panose="020B0500000000000000" pitchFamily="34" charset="-128"/>
              </a:rPr>
              <a:t>※</a:t>
            </a:r>
            <a:r>
              <a:rPr lang="ja-JP" altLang="en-US" sz="1400" dirty="0">
                <a:latin typeface="+mn-lt"/>
                <a:ea typeface="Yu Gothic Medium" panose="020B0500000000000000" pitchFamily="34" charset="-128"/>
              </a:rPr>
              <a:t>主伐に係る機械レンタル料の一部</a:t>
            </a:r>
            <a:r>
              <a:rPr lang="en-US" altLang="ja-JP" sz="1400" dirty="0">
                <a:latin typeface="+mn-lt"/>
                <a:ea typeface="Yu Gothic Medium" panose="020B0500000000000000" pitchFamily="34" charset="-128"/>
              </a:rPr>
              <a:t>(1/9</a:t>
            </a:r>
            <a:r>
              <a:rPr lang="ja-JP" altLang="en-US" sz="1400" dirty="0">
                <a:latin typeface="+mn-lt"/>
                <a:ea typeface="Yu Gothic Medium" panose="020B0500000000000000" pitchFamily="34" charset="-128"/>
              </a:rPr>
              <a:t>相当）は自己負担</a:t>
            </a:r>
            <a:endParaRPr lang="en-US" altLang="ja-JP" sz="1400" dirty="0">
              <a:latin typeface="+mn-lt"/>
              <a:ea typeface="Yu Gothic Medium" panose="020B0500000000000000" pitchFamily="34" charset="-128"/>
            </a:endParaRPr>
          </a:p>
          <a:p>
            <a:pPr marL="269875" indent="-269875">
              <a:lnSpc>
                <a:spcPct val="120000"/>
              </a:lnSpc>
            </a:pPr>
            <a:endParaRPr lang="en-US" altLang="ja-JP" sz="1800" dirty="0">
              <a:latin typeface="+mn-lt"/>
              <a:ea typeface="Yu Gothic Medium" panose="020B0500000000000000" pitchFamily="34" charset="-128"/>
            </a:endParaRPr>
          </a:p>
        </p:txBody>
      </p:sp>
      <p:sp>
        <p:nvSpPr>
          <p:cNvPr id="5" name="テキスト ボックス 4">
            <a:extLst>
              <a:ext uri="{FF2B5EF4-FFF2-40B4-BE49-F238E27FC236}">
                <a16:creationId xmlns:a16="http://schemas.microsoft.com/office/drawing/2014/main" id="{16C110D9-D16E-4ACE-8343-401187B7D986}"/>
              </a:ext>
            </a:extLst>
          </p:cNvPr>
          <p:cNvSpPr txBox="1"/>
          <p:nvPr/>
        </p:nvSpPr>
        <p:spPr>
          <a:xfrm>
            <a:off x="8667750" y="6531429"/>
            <a:ext cx="1238250" cy="369332"/>
          </a:xfrm>
          <a:prstGeom prst="rect">
            <a:avLst/>
          </a:prstGeom>
          <a:noFill/>
        </p:spPr>
        <p:txBody>
          <a:bodyPr wrap="square" rtlCol="0">
            <a:spAutoFit/>
          </a:bodyPr>
          <a:lstStyle/>
          <a:p>
            <a:pPr algn="r"/>
            <a:fld id="{2D442F56-9958-42FA-AD37-54616B9F7DE4}" type="slidenum">
              <a:rPr kumimoji="1" lang="ja-JP" altLang="en-US" smtClean="0"/>
              <a:t>2</a:t>
            </a:fld>
            <a:endParaRPr kumimoji="1" lang="ja-JP" altLang="en-US" dirty="0"/>
          </a:p>
        </p:txBody>
      </p:sp>
    </p:spTree>
    <p:extLst>
      <p:ext uri="{BB962C8B-B14F-4D97-AF65-F5344CB8AC3E}">
        <p14:creationId xmlns:p14="http://schemas.microsoft.com/office/powerpoint/2010/main" val="505257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C87C9647-C77C-418F-830A-9E07290EE7B0}"/>
              </a:ext>
            </a:extLst>
          </p:cNvPr>
          <p:cNvSpPr txBox="1"/>
          <p:nvPr/>
        </p:nvSpPr>
        <p:spPr>
          <a:xfrm>
            <a:off x="213482" y="104775"/>
            <a:ext cx="6959600" cy="954107"/>
          </a:xfrm>
          <a:prstGeom prst="rect">
            <a:avLst/>
          </a:prstGeom>
          <a:noFill/>
        </p:spPr>
        <p:txBody>
          <a:bodyPr wrap="square" rtlCol="0">
            <a:spAutoFit/>
          </a:bodyPr>
          <a:lstStyle/>
          <a:p>
            <a:r>
              <a:rPr kumimoji="1" lang="ja-JP" altLang="en-US" sz="2800" b="1" dirty="0"/>
              <a:t>当面のスケジュール</a:t>
            </a:r>
            <a:endParaRPr kumimoji="1" lang="en-US" altLang="ja-JP" sz="2800" b="1" dirty="0"/>
          </a:p>
          <a:p>
            <a:endParaRPr kumimoji="1" lang="ja-JP" altLang="en-US" sz="2800" b="1" dirty="0"/>
          </a:p>
        </p:txBody>
      </p:sp>
      <p:sp>
        <p:nvSpPr>
          <p:cNvPr id="5" name="テキスト ボックス 4">
            <a:extLst>
              <a:ext uri="{FF2B5EF4-FFF2-40B4-BE49-F238E27FC236}">
                <a16:creationId xmlns:a16="http://schemas.microsoft.com/office/drawing/2014/main" id="{16C110D9-D16E-4ACE-8343-401187B7D986}"/>
              </a:ext>
            </a:extLst>
          </p:cNvPr>
          <p:cNvSpPr txBox="1"/>
          <p:nvPr/>
        </p:nvSpPr>
        <p:spPr>
          <a:xfrm>
            <a:off x="8667750" y="6531429"/>
            <a:ext cx="1238250" cy="369332"/>
          </a:xfrm>
          <a:prstGeom prst="rect">
            <a:avLst/>
          </a:prstGeom>
          <a:noFill/>
        </p:spPr>
        <p:txBody>
          <a:bodyPr wrap="square" rtlCol="0">
            <a:spAutoFit/>
          </a:bodyPr>
          <a:lstStyle/>
          <a:p>
            <a:pPr algn="r"/>
            <a:fld id="{2D442F56-9958-42FA-AD37-54616B9F7DE4}" type="slidenum">
              <a:rPr kumimoji="1" lang="ja-JP" altLang="en-US" smtClean="0"/>
              <a:t>3</a:t>
            </a:fld>
            <a:endParaRPr kumimoji="1" lang="ja-JP" altLang="en-US" dirty="0"/>
          </a:p>
        </p:txBody>
      </p:sp>
      <p:sp>
        <p:nvSpPr>
          <p:cNvPr id="7" name="テキスト ボックス 6">
            <a:extLst>
              <a:ext uri="{FF2B5EF4-FFF2-40B4-BE49-F238E27FC236}">
                <a16:creationId xmlns:a16="http://schemas.microsoft.com/office/drawing/2014/main" id="{AE5A23BD-5E08-2B1A-2124-91D361FF9DA0}"/>
              </a:ext>
            </a:extLst>
          </p:cNvPr>
          <p:cNvSpPr txBox="1"/>
          <p:nvPr/>
        </p:nvSpPr>
        <p:spPr>
          <a:xfrm>
            <a:off x="599090" y="1058883"/>
            <a:ext cx="8954813" cy="5042372"/>
          </a:xfrm>
          <a:prstGeom prst="rect">
            <a:avLst/>
          </a:prstGeom>
          <a:solidFill>
            <a:schemeClr val="accent6">
              <a:lumMod val="20000"/>
              <a:lumOff val="80000"/>
            </a:schemeClr>
          </a:solidFill>
        </p:spPr>
        <p:txBody>
          <a:bodyPr wrap="square">
            <a:noAutofit/>
          </a:bodyPr>
          <a:lstStyle/>
          <a:p>
            <a:pPr algn="just"/>
            <a:r>
              <a:rPr lang="ja-JP" altLang="ja-JP" sz="2400" kern="100" spc="85" dirty="0">
                <a:solidFill>
                  <a:srgbClr val="333333"/>
                </a:solidFill>
                <a:effectLst/>
                <a:latin typeface="+mn-ea"/>
                <a:cs typeface="Times New Roman" panose="02020603050405020304" pitchFamily="18" charset="0"/>
              </a:rPr>
              <a:t>〇</a:t>
            </a:r>
            <a:r>
              <a:rPr lang="ja-JP" altLang="en-US" sz="2400" kern="100" spc="85" dirty="0">
                <a:solidFill>
                  <a:srgbClr val="333333"/>
                </a:solidFill>
                <a:effectLst/>
                <a:latin typeface="+mn-ea"/>
                <a:cs typeface="Times New Roman" panose="02020603050405020304" pitchFamily="18" charset="0"/>
              </a:rPr>
              <a:t>８</a:t>
            </a:r>
            <a:r>
              <a:rPr lang="ja-JP" altLang="ja-JP" sz="2400" kern="100" spc="85" dirty="0">
                <a:solidFill>
                  <a:srgbClr val="333333"/>
                </a:solidFill>
                <a:effectLst/>
                <a:latin typeface="+mn-ea"/>
                <a:cs typeface="Times New Roman" panose="02020603050405020304" pitchFamily="18" charset="0"/>
              </a:rPr>
              <a:t>月</a:t>
            </a:r>
            <a:r>
              <a:rPr lang="ja-JP" altLang="en-US" sz="2400" kern="100" spc="85" dirty="0">
                <a:solidFill>
                  <a:srgbClr val="333333"/>
                </a:solidFill>
                <a:effectLst/>
                <a:latin typeface="+mn-ea"/>
                <a:cs typeface="Times New Roman" panose="02020603050405020304" pitchFamily="18" charset="0"/>
              </a:rPr>
              <a:t>２２</a:t>
            </a:r>
            <a:r>
              <a:rPr lang="ja-JP" altLang="ja-JP" sz="2400" kern="100" spc="85" dirty="0">
                <a:solidFill>
                  <a:srgbClr val="333333"/>
                </a:solidFill>
                <a:effectLst/>
                <a:latin typeface="+mn-ea"/>
                <a:cs typeface="Times New Roman" panose="02020603050405020304" pitchFamily="18" charset="0"/>
              </a:rPr>
              <a:t>日（</a:t>
            </a:r>
            <a:r>
              <a:rPr lang="ja-JP" altLang="en-US" sz="2400" kern="100" spc="85" dirty="0">
                <a:solidFill>
                  <a:srgbClr val="333333"/>
                </a:solidFill>
                <a:effectLst/>
                <a:latin typeface="+mn-ea"/>
                <a:cs typeface="Times New Roman" panose="02020603050405020304" pitchFamily="18" charset="0"/>
              </a:rPr>
              <a:t>月</a:t>
            </a:r>
            <a:r>
              <a:rPr lang="ja-JP" altLang="ja-JP" sz="2400" kern="100" spc="85" dirty="0">
                <a:solidFill>
                  <a:srgbClr val="333333"/>
                </a:solidFill>
                <a:effectLst/>
                <a:latin typeface="+mn-ea"/>
                <a:cs typeface="Times New Roman" panose="02020603050405020304" pitchFamily="18" charset="0"/>
              </a:rPr>
              <a:t>）　公募開始</a:t>
            </a:r>
            <a:endParaRPr lang="en-US" altLang="ja-JP" sz="2400" kern="100" spc="85" dirty="0">
              <a:solidFill>
                <a:srgbClr val="333333"/>
              </a:solidFill>
              <a:effectLst/>
              <a:latin typeface="+mn-ea"/>
              <a:cs typeface="Times New Roman" panose="02020603050405020304" pitchFamily="18" charset="0"/>
            </a:endParaRPr>
          </a:p>
          <a:p>
            <a:pPr algn="just"/>
            <a:endParaRPr lang="ja-JP" altLang="ja-JP" sz="2400" kern="100" dirty="0">
              <a:effectLst/>
              <a:latin typeface="+mn-ea"/>
              <a:cs typeface="Times New Roman" panose="02020603050405020304" pitchFamily="18" charset="0"/>
            </a:endParaRPr>
          </a:p>
          <a:p>
            <a:pPr algn="just"/>
            <a:r>
              <a:rPr lang="ja-JP" altLang="ja-JP" sz="2400" kern="100" spc="85" dirty="0">
                <a:solidFill>
                  <a:srgbClr val="333333"/>
                </a:solidFill>
                <a:effectLst/>
                <a:latin typeface="+mn-ea"/>
                <a:cs typeface="Times New Roman" panose="02020603050405020304" pitchFamily="18" charset="0"/>
              </a:rPr>
              <a:t>〇</a:t>
            </a:r>
            <a:r>
              <a:rPr lang="ja-JP" altLang="en-US" sz="2400" kern="100" spc="85" dirty="0">
                <a:solidFill>
                  <a:srgbClr val="333333"/>
                </a:solidFill>
                <a:effectLst/>
                <a:latin typeface="+mn-ea"/>
                <a:cs typeface="Times New Roman" panose="02020603050405020304" pitchFamily="18" charset="0"/>
              </a:rPr>
              <a:t>８</a:t>
            </a:r>
            <a:r>
              <a:rPr lang="ja-JP" altLang="ja-JP" sz="2400" kern="100" spc="85" dirty="0">
                <a:solidFill>
                  <a:srgbClr val="333333"/>
                </a:solidFill>
                <a:effectLst/>
                <a:latin typeface="+mn-ea"/>
                <a:cs typeface="Times New Roman" panose="02020603050405020304" pitchFamily="18" charset="0"/>
              </a:rPr>
              <a:t>月</a:t>
            </a:r>
            <a:r>
              <a:rPr lang="ja-JP" altLang="en-US" sz="2400" kern="100" spc="85" dirty="0">
                <a:solidFill>
                  <a:srgbClr val="333333"/>
                </a:solidFill>
                <a:latin typeface="+mn-ea"/>
                <a:cs typeface="Times New Roman" panose="02020603050405020304" pitchFamily="18" charset="0"/>
              </a:rPr>
              <a:t>２</a:t>
            </a:r>
            <a:r>
              <a:rPr lang="ja-JP" altLang="ja-JP" sz="2400" kern="100" spc="85" dirty="0">
                <a:solidFill>
                  <a:srgbClr val="333333"/>
                </a:solidFill>
                <a:effectLst/>
                <a:latin typeface="+mn-ea"/>
                <a:cs typeface="Times New Roman" panose="02020603050405020304" pitchFamily="18" charset="0"/>
              </a:rPr>
              <a:t>９日（</a:t>
            </a:r>
            <a:r>
              <a:rPr lang="ja-JP" altLang="en-US" sz="2400" kern="100" spc="85" dirty="0">
                <a:solidFill>
                  <a:srgbClr val="333333"/>
                </a:solidFill>
                <a:effectLst/>
                <a:latin typeface="+mn-ea"/>
                <a:cs typeface="Times New Roman" panose="02020603050405020304" pitchFamily="18" charset="0"/>
              </a:rPr>
              <a:t>月</a:t>
            </a:r>
            <a:r>
              <a:rPr lang="ja-JP" altLang="ja-JP" sz="2400" kern="100" spc="85" dirty="0">
                <a:solidFill>
                  <a:srgbClr val="333333"/>
                </a:solidFill>
                <a:effectLst/>
                <a:latin typeface="+mn-ea"/>
                <a:cs typeface="Times New Roman" panose="02020603050405020304" pitchFamily="18" charset="0"/>
              </a:rPr>
              <a:t>）　事業説明会参加表明期限（</a:t>
            </a:r>
            <a:r>
              <a:rPr lang="en-US" altLang="ja-JP" sz="2400" kern="100" spc="85" dirty="0">
                <a:solidFill>
                  <a:srgbClr val="333333"/>
                </a:solidFill>
                <a:effectLst/>
                <a:latin typeface="+mn-ea"/>
                <a:cs typeface="Times New Roman" panose="02020603050405020304" pitchFamily="18" charset="0"/>
              </a:rPr>
              <a:t>e-mail</a:t>
            </a:r>
            <a:r>
              <a:rPr lang="ja-JP" altLang="ja-JP" sz="2400" kern="100" spc="85" dirty="0">
                <a:solidFill>
                  <a:srgbClr val="333333"/>
                </a:solidFill>
                <a:effectLst/>
                <a:latin typeface="+mn-ea"/>
                <a:cs typeface="Times New Roman" panose="02020603050405020304" pitchFamily="18" charset="0"/>
              </a:rPr>
              <a:t>）</a:t>
            </a:r>
            <a:endParaRPr lang="en-US" altLang="ja-JP" sz="2400" kern="100" spc="85" dirty="0">
              <a:solidFill>
                <a:srgbClr val="333333"/>
              </a:solidFill>
              <a:effectLst/>
              <a:latin typeface="+mn-ea"/>
              <a:cs typeface="Times New Roman" panose="02020603050405020304" pitchFamily="18" charset="0"/>
            </a:endParaRPr>
          </a:p>
          <a:p>
            <a:pPr algn="just"/>
            <a:endParaRPr lang="ja-JP" altLang="ja-JP" sz="2400" kern="100" dirty="0">
              <a:effectLst/>
              <a:latin typeface="+mn-ea"/>
              <a:cs typeface="Times New Roman" panose="02020603050405020304" pitchFamily="18" charset="0"/>
            </a:endParaRPr>
          </a:p>
          <a:p>
            <a:pPr algn="just"/>
            <a:r>
              <a:rPr lang="ja-JP" altLang="ja-JP" sz="2400" kern="100" spc="85" dirty="0">
                <a:solidFill>
                  <a:srgbClr val="333333"/>
                </a:solidFill>
                <a:effectLst/>
                <a:latin typeface="+mn-ea"/>
                <a:cs typeface="Times New Roman" panose="02020603050405020304" pitchFamily="18" charset="0"/>
              </a:rPr>
              <a:t>〇</a:t>
            </a:r>
            <a:r>
              <a:rPr lang="ja-JP" altLang="en-US" sz="2400" kern="100" spc="85" dirty="0">
                <a:solidFill>
                  <a:srgbClr val="333333"/>
                </a:solidFill>
                <a:effectLst/>
                <a:latin typeface="+mn-ea"/>
                <a:cs typeface="Times New Roman" panose="02020603050405020304" pitchFamily="18" charset="0"/>
              </a:rPr>
              <a:t>９</a:t>
            </a:r>
            <a:r>
              <a:rPr lang="ja-JP" altLang="ja-JP" sz="2400" kern="100" spc="85" dirty="0">
                <a:solidFill>
                  <a:srgbClr val="333333"/>
                </a:solidFill>
                <a:effectLst/>
                <a:latin typeface="+mn-ea"/>
                <a:cs typeface="Times New Roman" panose="02020603050405020304" pitchFamily="18" charset="0"/>
              </a:rPr>
              <a:t>月</a:t>
            </a:r>
            <a:r>
              <a:rPr lang="ja-JP" altLang="en-US" sz="2400" kern="100" spc="85" dirty="0">
                <a:solidFill>
                  <a:srgbClr val="333333"/>
                </a:solidFill>
                <a:effectLst/>
                <a:latin typeface="+mn-ea"/>
                <a:cs typeface="Times New Roman" panose="02020603050405020304" pitchFamily="18" charset="0"/>
              </a:rPr>
              <a:t>　 １</a:t>
            </a:r>
            <a:r>
              <a:rPr lang="ja-JP" altLang="ja-JP" sz="2400" kern="100" spc="85" dirty="0">
                <a:solidFill>
                  <a:srgbClr val="333333"/>
                </a:solidFill>
                <a:effectLst/>
                <a:latin typeface="+mn-ea"/>
                <a:cs typeface="Times New Roman" panose="02020603050405020304" pitchFamily="18" charset="0"/>
              </a:rPr>
              <a:t>日（</a:t>
            </a:r>
            <a:r>
              <a:rPr lang="ja-JP" altLang="en-US" sz="2400" kern="100" spc="85" dirty="0">
                <a:solidFill>
                  <a:srgbClr val="333333"/>
                </a:solidFill>
                <a:effectLst/>
                <a:latin typeface="+mn-ea"/>
                <a:cs typeface="Times New Roman" panose="02020603050405020304" pitchFamily="18" charset="0"/>
              </a:rPr>
              <a:t>木</a:t>
            </a:r>
            <a:r>
              <a:rPr lang="ja-JP" altLang="ja-JP" sz="2400" kern="100" spc="85" dirty="0">
                <a:solidFill>
                  <a:srgbClr val="333333"/>
                </a:solidFill>
                <a:effectLst/>
                <a:latin typeface="+mn-ea"/>
                <a:cs typeface="Times New Roman" panose="02020603050405020304" pitchFamily="18" charset="0"/>
              </a:rPr>
              <a:t>）　事業説明会（</a:t>
            </a:r>
            <a:r>
              <a:rPr lang="en-US" altLang="ja-JP" sz="2400" kern="100" spc="85" dirty="0">
                <a:solidFill>
                  <a:srgbClr val="333333"/>
                </a:solidFill>
                <a:effectLst/>
                <a:latin typeface="+mn-ea"/>
                <a:cs typeface="Times New Roman" panose="02020603050405020304" pitchFamily="18" charset="0"/>
              </a:rPr>
              <a:t>WEB</a:t>
            </a:r>
            <a:r>
              <a:rPr lang="ja-JP" altLang="ja-JP" sz="2400" kern="100" spc="85" dirty="0">
                <a:solidFill>
                  <a:srgbClr val="333333"/>
                </a:solidFill>
                <a:effectLst/>
                <a:latin typeface="+mn-ea"/>
                <a:cs typeface="Times New Roman" panose="02020603050405020304" pitchFamily="18" charset="0"/>
              </a:rPr>
              <a:t>）</a:t>
            </a:r>
            <a:endParaRPr lang="ja-JP" altLang="ja-JP" sz="2400" kern="100" dirty="0">
              <a:effectLst/>
              <a:latin typeface="+mn-ea"/>
              <a:cs typeface="Times New Roman" panose="02020603050405020304" pitchFamily="18" charset="0"/>
            </a:endParaRPr>
          </a:p>
          <a:p>
            <a:pPr algn="just"/>
            <a:endParaRPr lang="en-US" altLang="ja-JP" sz="2400" kern="100" spc="85" dirty="0">
              <a:solidFill>
                <a:srgbClr val="333333"/>
              </a:solidFill>
              <a:effectLst/>
              <a:latin typeface="+mn-ea"/>
              <a:cs typeface="Times New Roman" panose="02020603050405020304" pitchFamily="18" charset="0"/>
            </a:endParaRPr>
          </a:p>
          <a:p>
            <a:pPr algn="just"/>
            <a:r>
              <a:rPr lang="ja-JP" altLang="ja-JP" sz="2400" kern="100" spc="85" dirty="0">
                <a:solidFill>
                  <a:srgbClr val="333333"/>
                </a:solidFill>
                <a:effectLst/>
                <a:latin typeface="+mn-ea"/>
                <a:cs typeface="Times New Roman" panose="02020603050405020304" pitchFamily="18" charset="0"/>
              </a:rPr>
              <a:t>〇</a:t>
            </a:r>
            <a:r>
              <a:rPr lang="ja-JP" altLang="en-US" sz="2400" kern="100" spc="85" dirty="0">
                <a:solidFill>
                  <a:srgbClr val="333333"/>
                </a:solidFill>
                <a:latin typeface="+mn-ea"/>
                <a:cs typeface="Times New Roman" panose="02020603050405020304" pitchFamily="18" charset="0"/>
              </a:rPr>
              <a:t>９</a:t>
            </a:r>
            <a:r>
              <a:rPr lang="ja-JP" altLang="ja-JP" sz="2400" kern="100" spc="85" dirty="0">
                <a:solidFill>
                  <a:srgbClr val="333333"/>
                </a:solidFill>
                <a:effectLst/>
                <a:latin typeface="+mn-ea"/>
                <a:cs typeface="Times New Roman" panose="02020603050405020304" pitchFamily="18" charset="0"/>
              </a:rPr>
              <a:t>月</a:t>
            </a:r>
            <a:r>
              <a:rPr lang="ja-JP" altLang="en-US" sz="2400" kern="100" spc="85" dirty="0">
                <a:solidFill>
                  <a:srgbClr val="333333"/>
                </a:solidFill>
                <a:latin typeface="+mn-ea"/>
                <a:cs typeface="Times New Roman" panose="02020603050405020304" pitchFamily="18" charset="0"/>
              </a:rPr>
              <a:t>　 </a:t>
            </a:r>
            <a:r>
              <a:rPr lang="ja-JP" altLang="en-US" sz="2400" kern="100" spc="85" dirty="0">
                <a:solidFill>
                  <a:srgbClr val="333333"/>
                </a:solidFill>
                <a:effectLst/>
                <a:latin typeface="+mn-ea"/>
                <a:cs typeface="Times New Roman" panose="02020603050405020304" pitchFamily="18" charset="0"/>
              </a:rPr>
              <a:t>５</a:t>
            </a:r>
            <a:r>
              <a:rPr lang="ja-JP" altLang="ja-JP" sz="2400" kern="100" spc="85" dirty="0">
                <a:solidFill>
                  <a:srgbClr val="333333"/>
                </a:solidFill>
                <a:effectLst/>
                <a:latin typeface="+mn-ea"/>
                <a:cs typeface="Times New Roman" panose="02020603050405020304" pitchFamily="18" charset="0"/>
              </a:rPr>
              <a:t>日（</a:t>
            </a:r>
            <a:r>
              <a:rPr lang="ja-JP" altLang="en-US" sz="2400" kern="100" spc="85" dirty="0">
                <a:solidFill>
                  <a:srgbClr val="333333"/>
                </a:solidFill>
                <a:latin typeface="+mn-ea"/>
                <a:cs typeface="Times New Roman" panose="02020603050405020304" pitchFamily="18" charset="0"/>
              </a:rPr>
              <a:t>月</a:t>
            </a:r>
            <a:r>
              <a:rPr lang="ja-JP" altLang="ja-JP" sz="2400" kern="100" spc="85" dirty="0">
                <a:solidFill>
                  <a:srgbClr val="333333"/>
                </a:solidFill>
                <a:effectLst/>
                <a:latin typeface="+mn-ea"/>
                <a:cs typeface="Times New Roman" panose="02020603050405020304" pitchFamily="18" charset="0"/>
              </a:rPr>
              <a:t>）　課題提案書提出表明書提出期限</a:t>
            </a:r>
            <a:endParaRPr lang="en-US" altLang="ja-JP" sz="2400" kern="100" spc="85" dirty="0">
              <a:solidFill>
                <a:srgbClr val="333333"/>
              </a:solidFill>
              <a:effectLst/>
              <a:latin typeface="+mn-ea"/>
              <a:cs typeface="Times New Roman" panose="02020603050405020304" pitchFamily="18" charset="0"/>
            </a:endParaRPr>
          </a:p>
          <a:p>
            <a:pPr algn="just"/>
            <a:r>
              <a:rPr lang="ja-JP" altLang="en-US" sz="2400" kern="100" spc="85" dirty="0">
                <a:solidFill>
                  <a:srgbClr val="333333"/>
                </a:solidFill>
                <a:latin typeface="+mn-ea"/>
                <a:cs typeface="Times New Roman" panose="02020603050405020304" pitchFamily="18" charset="0"/>
              </a:rPr>
              <a:t>　　　　　　　　　　　　　</a:t>
            </a:r>
            <a:r>
              <a:rPr lang="ja-JP" altLang="ja-JP" sz="2400" kern="100" spc="85" dirty="0">
                <a:solidFill>
                  <a:srgbClr val="333333"/>
                </a:solidFill>
                <a:effectLst/>
                <a:latin typeface="+mn-ea"/>
                <a:cs typeface="Times New Roman" panose="02020603050405020304" pitchFamily="18" charset="0"/>
              </a:rPr>
              <a:t>（</a:t>
            </a:r>
            <a:r>
              <a:rPr lang="en-US" altLang="ja-JP" sz="2400" kern="100" spc="85" dirty="0">
                <a:solidFill>
                  <a:srgbClr val="333333"/>
                </a:solidFill>
                <a:effectLst/>
                <a:latin typeface="+mn-ea"/>
                <a:cs typeface="Times New Roman" panose="02020603050405020304" pitchFamily="18" charset="0"/>
              </a:rPr>
              <a:t>e-mail</a:t>
            </a:r>
            <a:r>
              <a:rPr lang="ja-JP" altLang="en-US" sz="2400" kern="100" spc="85" dirty="0">
                <a:solidFill>
                  <a:srgbClr val="333333"/>
                </a:solidFill>
                <a:effectLst/>
                <a:latin typeface="+mn-ea"/>
                <a:cs typeface="Times New Roman" panose="02020603050405020304" pitchFamily="18" charset="0"/>
              </a:rPr>
              <a:t>または</a:t>
            </a:r>
            <a:r>
              <a:rPr lang="ja-JP" altLang="ja-JP" sz="2400" kern="100" spc="85" dirty="0">
                <a:solidFill>
                  <a:srgbClr val="333333"/>
                </a:solidFill>
                <a:effectLst/>
                <a:latin typeface="+mn-ea"/>
                <a:cs typeface="Times New Roman" panose="02020603050405020304" pitchFamily="18" charset="0"/>
              </a:rPr>
              <a:t>郵送）</a:t>
            </a:r>
            <a:endParaRPr lang="ja-JP" altLang="ja-JP" sz="2400" kern="100" dirty="0">
              <a:effectLst/>
              <a:latin typeface="+mn-ea"/>
              <a:cs typeface="Times New Roman" panose="02020603050405020304" pitchFamily="18" charset="0"/>
            </a:endParaRPr>
          </a:p>
          <a:p>
            <a:pPr algn="just"/>
            <a:endParaRPr lang="en-US" altLang="ja-JP" sz="2400" kern="100" spc="85" dirty="0">
              <a:solidFill>
                <a:srgbClr val="333333"/>
              </a:solidFill>
              <a:effectLst/>
              <a:latin typeface="+mn-ea"/>
              <a:cs typeface="Times New Roman" panose="02020603050405020304" pitchFamily="18" charset="0"/>
            </a:endParaRPr>
          </a:p>
          <a:p>
            <a:pPr algn="just"/>
            <a:r>
              <a:rPr lang="ja-JP" altLang="ja-JP" sz="2400" kern="100" spc="85" dirty="0">
                <a:solidFill>
                  <a:srgbClr val="333333"/>
                </a:solidFill>
                <a:effectLst/>
                <a:latin typeface="+mn-ea"/>
                <a:cs typeface="Times New Roman" panose="02020603050405020304" pitchFamily="18" charset="0"/>
              </a:rPr>
              <a:t>〇</a:t>
            </a:r>
            <a:r>
              <a:rPr lang="ja-JP" altLang="en-US" sz="2400" kern="100" spc="85" dirty="0">
                <a:solidFill>
                  <a:srgbClr val="333333"/>
                </a:solidFill>
                <a:effectLst/>
                <a:latin typeface="+mn-ea"/>
                <a:cs typeface="Times New Roman" panose="02020603050405020304" pitchFamily="18" charset="0"/>
              </a:rPr>
              <a:t>９</a:t>
            </a:r>
            <a:r>
              <a:rPr lang="ja-JP" altLang="ja-JP" sz="2400" kern="100" spc="85" dirty="0">
                <a:solidFill>
                  <a:srgbClr val="333333"/>
                </a:solidFill>
                <a:effectLst/>
                <a:latin typeface="+mn-ea"/>
                <a:cs typeface="Times New Roman" panose="02020603050405020304" pitchFamily="18" charset="0"/>
              </a:rPr>
              <a:t>月</a:t>
            </a:r>
            <a:r>
              <a:rPr lang="ja-JP" altLang="en-US" sz="2400" kern="100" spc="85" dirty="0">
                <a:solidFill>
                  <a:srgbClr val="333333"/>
                </a:solidFill>
                <a:latin typeface="+mn-ea"/>
                <a:cs typeface="Times New Roman" panose="02020603050405020304" pitchFamily="18" charset="0"/>
              </a:rPr>
              <a:t>１６</a:t>
            </a:r>
            <a:r>
              <a:rPr lang="ja-JP" altLang="ja-JP" sz="2400" kern="100" spc="85" dirty="0">
                <a:solidFill>
                  <a:srgbClr val="333333"/>
                </a:solidFill>
                <a:effectLst/>
                <a:latin typeface="+mn-ea"/>
                <a:cs typeface="Times New Roman" panose="02020603050405020304" pitchFamily="18" charset="0"/>
              </a:rPr>
              <a:t>日（</a:t>
            </a:r>
            <a:r>
              <a:rPr lang="ja-JP" altLang="en-US" sz="2400" kern="100" spc="85" dirty="0">
                <a:solidFill>
                  <a:srgbClr val="333333"/>
                </a:solidFill>
                <a:effectLst/>
                <a:latin typeface="+mn-ea"/>
                <a:cs typeface="Times New Roman" panose="02020603050405020304" pitchFamily="18" charset="0"/>
              </a:rPr>
              <a:t>金</a:t>
            </a:r>
            <a:r>
              <a:rPr lang="ja-JP" altLang="ja-JP" sz="2400" kern="100" spc="85" dirty="0">
                <a:solidFill>
                  <a:srgbClr val="333333"/>
                </a:solidFill>
                <a:effectLst/>
                <a:latin typeface="+mn-ea"/>
                <a:cs typeface="Times New Roman" panose="02020603050405020304" pitchFamily="18" charset="0"/>
              </a:rPr>
              <a:t>）　応募締切</a:t>
            </a:r>
            <a:endParaRPr lang="ja-JP" altLang="ja-JP" sz="2400" kern="100" dirty="0">
              <a:effectLst/>
              <a:latin typeface="+mn-ea"/>
              <a:cs typeface="Times New Roman" panose="02020603050405020304" pitchFamily="18" charset="0"/>
            </a:endParaRPr>
          </a:p>
          <a:p>
            <a:pPr algn="just"/>
            <a:endParaRPr lang="en-US" altLang="ja-JP" sz="2400" kern="100" spc="85" dirty="0">
              <a:solidFill>
                <a:srgbClr val="333333"/>
              </a:solidFill>
              <a:effectLst/>
              <a:latin typeface="+mn-ea"/>
              <a:cs typeface="Times New Roman" panose="02020603050405020304" pitchFamily="18" charset="0"/>
            </a:endParaRPr>
          </a:p>
          <a:p>
            <a:pPr algn="just"/>
            <a:r>
              <a:rPr lang="ja-JP" altLang="en-US" sz="2400" kern="100" spc="85" dirty="0">
                <a:solidFill>
                  <a:srgbClr val="333333"/>
                </a:solidFill>
                <a:effectLst/>
                <a:latin typeface="+mn-ea"/>
                <a:cs typeface="Times New Roman" panose="02020603050405020304" pitchFamily="18" charset="0"/>
              </a:rPr>
              <a:t>　</a:t>
            </a:r>
            <a:r>
              <a:rPr lang="ja-JP" altLang="ja-JP" sz="2400" kern="100" spc="85" dirty="0">
                <a:solidFill>
                  <a:srgbClr val="333333"/>
                </a:solidFill>
                <a:effectLst/>
                <a:latin typeface="+mn-ea"/>
                <a:cs typeface="Times New Roman" panose="02020603050405020304" pitchFamily="18" charset="0"/>
              </a:rPr>
              <a:t>本事業の実施を希望される方は、</a:t>
            </a:r>
            <a:r>
              <a:rPr lang="ja-JP" altLang="en-US" sz="2400" kern="100" spc="85" dirty="0">
                <a:solidFill>
                  <a:srgbClr val="333333"/>
                </a:solidFill>
                <a:effectLst/>
                <a:latin typeface="+mn-ea"/>
                <a:cs typeface="Times New Roman" panose="02020603050405020304" pitchFamily="18" charset="0"/>
              </a:rPr>
              <a:t>当協会</a:t>
            </a:r>
            <a:r>
              <a:rPr lang="en-US" altLang="ja-JP" sz="2400" kern="100" spc="85" dirty="0">
                <a:solidFill>
                  <a:srgbClr val="333333"/>
                </a:solidFill>
                <a:effectLst/>
                <a:latin typeface="+mn-ea"/>
                <a:cs typeface="Times New Roman" panose="02020603050405020304" pitchFamily="18" charset="0"/>
              </a:rPr>
              <a:t>HP</a:t>
            </a:r>
            <a:r>
              <a:rPr lang="ja-JP" altLang="en-US" sz="2400" kern="100" spc="85" dirty="0">
                <a:solidFill>
                  <a:srgbClr val="333333"/>
                </a:solidFill>
                <a:effectLst/>
                <a:latin typeface="+mn-ea"/>
                <a:cs typeface="Times New Roman" panose="02020603050405020304" pitchFamily="18" charset="0"/>
              </a:rPr>
              <a:t>に掲載した</a:t>
            </a:r>
            <a:r>
              <a:rPr lang="ja-JP" altLang="ja-JP" sz="2400" kern="100" spc="85" dirty="0">
                <a:solidFill>
                  <a:srgbClr val="333333"/>
                </a:solidFill>
                <a:effectLst/>
                <a:latin typeface="+mn-ea"/>
                <a:cs typeface="Times New Roman" panose="02020603050405020304" pitchFamily="18" charset="0"/>
              </a:rPr>
              <a:t>公募要領、助成規程に従って応募ください。</a:t>
            </a:r>
            <a:endParaRPr lang="ja-JP" altLang="ja-JP" sz="2400" kern="100" dirty="0">
              <a:effectLst/>
              <a:latin typeface="+mn-ea"/>
              <a:cs typeface="Times New Roman" panose="02020603050405020304" pitchFamily="18" charset="0"/>
            </a:endParaRPr>
          </a:p>
          <a:p>
            <a:pPr algn="just"/>
            <a:r>
              <a:rPr lang="ja-JP" altLang="ja-JP" sz="2400" kern="100" spc="85" dirty="0">
                <a:solidFill>
                  <a:srgbClr val="333333"/>
                </a:solidFill>
                <a:effectLst/>
                <a:latin typeface="+mn-ea"/>
                <a:cs typeface="Times New Roman" panose="02020603050405020304" pitchFamily="18" charset="0"/>
              </a:rPr>
              <a:t>　</a:t>
            </a:r>
            <a:endParaRPr lang="ja-JP" altLang="ja-JP" sz="24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8190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C87C9647-C77C-418F-830A-9E07290EE7B0}"/>
              </a:ext>
            </a:extLst>
          </p:cNvPr>
          <p:cNvSpPr txBox="1"/>
          <p:nvPr/>
        </p:nvSpPr>
        <p:spPr>
          <a:xfrm>
            <a:off x="213482" y="104775"/>
            <a:ext cx="6959600" cy="523220"/>
          </a:xfrm>
          <a:prstGeom prst="rect">
            <a:avLst/>
          </a:prstGeom>
          <a:noFill/>
        </p:spPr>
        <p:txBody>
          <a:bodyPr wrap="square" rtlCol="0">
            <a:spAutoFit/>
          </a:bodyPr>
          <a:lstStyle/>
          <a:p>
            <a:r>
              <a:rPr kumimoji="1" lang="ja-JP" altLang="en-US" sz="2800" b="1" dirty="0"/>
              <a:t>応募要件等（実証主体）</a:t>
            </a:r>
          </a:p>
        </p:txBody>
      </p:sp>
      <p:sp>
        <p:nvSpPr>
          <p:cNvPr id="2" name="テキスト ボックス 1">
            <a:extLst>
              <a:ext uri="{FF2B5EF4-FFF2-40B4-BE49-F238E27FC236}">
                <a16:creationId xmlns:a16="http://schemas.microsoft.com/office/drawing/2014/main" id="{7060C789-9A8D-4398-AB24-71278148B00F}"/>
              </a:ext>
            </a:extLst>
          </p:cNvPr>
          <p:cNvSpPr txBox="1"/>
          <p:nvPr/>
        </p:nvSpPr>
        <p:spPr>
          <a:xfrm>
            <a:off x="68655" y="1344696"/>
            <a:ext cx="9768690" cy="4755148"/>
          </a:xfrm>
          <a:prstGeom prst="rect">
            <a:avLst/>
          </a:prstGeom>
          <a:noFill/>
        </p:spPr>
        <p:txBody>
          <a:bodyPr wrap="square" rtlCol="0">
            <a:spAutoFit/>
          </a:bodyPr>
          <a:lstStyle/>
          <a:p>
            <a:r>
              <a:rPr kumimoji="1" lang="ja-JP" altLang="en-US" dirty="0"/>
              <a:t>　　本事業に応募できる者は、実際に林内において「新しい林業」の実証を行う</a:t>
            </a:r>
            <a:r>
              <a:rPr kumimoji="1" lang="ja-JP" altLang="en-US" dirty="0">
                <a:solidFill>
                  <a:srgbClr val="FF0000"/>
                </a:solidFill>
              </a:rPr>
              <a:t>林業経営体と</a:t>
            </a:r>
            <a:r>
              <a:rPr kumimoji="1" lang="ja-JP" altLang="en-US" dirty="0"/>
              <a:t>実証の進行管理や調整を行う大学、研究機関等の</a:t>
            </a:r>
            <a:r>
              <a:rPr kumimoji="1" lang="ja-JP" altLang="en-US" dirty="0">
                <a:solidFill>
                  <a:srgbClr val="FF0000"/>
                </a:solidFill>
              </a:rPr>
              <a:t>支援機関が共同して提案する者とし、林業経営体及び支援機関にはそれぞれ代表を定める</a:t>
            </a:r>
            <a:r>
              <a:rPr kumimoji="1" lang="ja-JP" altLang="en-US" dirty="0"/>
              <a:t>ものとします。</a:t>
            </a:r>
          </a:p>
          <a:p>
            <a:endParaRPr kumimoji="1" lang="en-US" altLang="ja-JP" dirty="0"/>
          </a:p>
          <a:p>
            <a:r>
              <a:rPr kumimoji="1" lang="ja-JP" altLang="en-US" dirty="0"/>
              <a:t>　　応募者は、以下に定めるすべての要件を満たす必要があります。</a:t>
            </a:r>
          </a:p>
          <a:p>
            <a:r>
              <a:rPr kumimoji="1" lang="ja-JP" altLang="en-US" dirty="0"/>
              <a:t>（ア）本事業を行う</a:t>
            </a:r>
            <a:r>
              <a:rPr kumimoji="1" lang="ja-JP" altLang="en-US" dirty="0">
                <a:solidFill>
                  <a:srgbClr val="FF0000"/>
                </a:solidFill>
              </a:rPr>
              <a:t>意思及び具体的計画</a:t>
            </a:r>
            <a:r>
              <a:rPr kumimoji="1" lang="ja-JP" altLang="en-US" dirty="0"/>
              <a:t>を有し、かつ、事業を的確に遂行するに足る</a:t>
            </a:r>
            <a:r>
              <a:rPr kumimoji="1" lang="ja-JP" altLang="en-US" dirty="0">
                <a:solidFill>
                  <a:srgbClr val="FF0000"/>
                </a:solidFill>
              </a:rPr>
              <a:t>組織、人員及び能　　</a:t>
            </a:r>
            <a:endParaRPr kumimoji="1" lang="en-US" altLang="ja-JP" dirty="0">
              <a:solidFill>
                <a:srgbClr val="FF0000"/>
              </a:solidFill>
            </a:endParaRPr>
          </a:p>
          <a:p>
            <a:r>
              <a:rPr kumimoji="1" lang="ja-JP" altLang="en-US" dirty="0">
                <a:solidFill>
                  <a:srgbClr val="FF0000"/>
                </a:solidFill>
              </a:rPr>
              <a:t>　　　力を有していること。</a:t>
            </a:r>
            <a:endParaRPr kumimoji="1" lang="ja-JP" altLang="en-US" dirty="0"/>
          </a:p>
          <a:p>
            <a:r>
              <a:rPr kumimoji="1" lang="ja-JP" altLang="en-US" dirty="0"/>
              <a:t>（イ）事業を円滑に遂行するための</a:t>
            </a:r>
            <a:r>
              <a:rPr kumimoji="1" lang="ja-JP" altLang="en-US" dirty="0">
                <a:solidFill>
                  <a:srgbClr val="FF0000"/>
                </a:solidFill>
              </a:rPr>
              <a:t>財政的基盤</a:t>
            </a:r>
            <a:r>
              <a:rPr kumimoji="1" lang="ja-JP" altLang="en-US" dirty="0"/>
              <a:t>を有するとともに、本事業に係る経理及びその他の事務に</a:t>
            </a:r>
            <a:endParaRPr kumimoji="1" lang="en-US" altLang="ja-JP" dirty="0"/>
          </a:p>
          <a:p>
            <a:r>
              <a:rPr kumimoji="1" lang="ja-JP" altLang="en-US" dirty="0"/>
              <a:t>　　　ついて、適切な</a:t>
            </a:r>
            <a:r>
              <a:rPr kumimoji="1" lang="ja-JP" altLang="en-US" dirty="0">
                <a:solidFill>
                  <a:srgbClr val="FF0000"/>
                </a:solidFill>
              </a:rPr>
              <a:t>管理体制及び処理能力を有する団体等。</a:t>
            </a:r>
            <a:endParaRPr kumimoji="1" lang="ja-JP" altLang="en-US" dirty="0"/>
          </a:p>
          <a:p>
            <a:r>
              <a:rPr kumimoji="1" lang="ja-JP" altLang="en-US" dirty="0"/>
              <a:t>（ウ）本事業により得られた成果について、その利用を制限せず、公益の利用に供することを認めること。</a:t>
            </a:r>
          </a:p>
          <a:p>
            <a:r>
              <a:rPr kumimoji="1" lang="ja-JP" altLang="en-US" dirty="0"/>
              <a:t>（エ）林業経営体及び支援機関の役員等が暴力団員（暴力団対策法第２条第６号の暴力団員）で</a:t>
            </a:r>
            <a:endParaRPr kumimoji="1" lang="en-US" altLang="ja-JP" dirty="0"/>
          </a:p>
          <a:p>
            <a:r>
              <a:rPr kumimoji="1" lang="ja-JP" altLang="en-US" dirty="0"/>
              <a:t>　　　ないこと。</a:t>
            </a:r>
          </a:p>
          <a:p>
            <a:r>
              <a:rPr kumimoji="1" lang="ja-JP" altLang="en-US" dirty="0"/>
              <a:t>（オ）日本国内に所在し、補助事業全体及び交付された補助金の適正な執行に関し、責任を負うことが</a:t>
            </a:r>
            <a:endParaRPr kumimoji="1" lang="en-US" altLang="ja-JP" dirty="0"/>
          </a:p>
          <a:p>
            <a:r>
              <a:rPr kumimoji="1" lang="ja-JP" altLang="en-US" dirty="0"/>
              <a:t>　　　できる団体等。</a:t>
            </a:r>
            <a:endParaRPr kumimoji="1" lang="en-US" altLang="ja-JP" dirty="0"/>
          </a:p>
          <a:p>
            <a:r>
              <a:rPr lang="ja-JP" altLang="en-US" dirty="0"/>
              <a:t>（カ）一次公募で不採択となった実証主体にあっては、一次公募時に提案した事業内容等の見直しを</a:t>
            </a:r>
            <a:endParaRPr lang="en-US" altLang="ja-JP" dirty="0"/>
          </a:p>
          <a:p>
            <a:r>
              <a:rPr lang="ja-JP" altLang="en-US" dirty="0"/>
              <a:t>　　　行っていること。</a:t>
            </a:r>
            <a:endParaRPr kumimoji="1" lang="ja-JP" altLang="en-US" dirty="0"/>
          </a:p>
          <a:p>
            <a:endParaRPr kumimoji="1" lang="ja-JP" altLang="en-US" sz="1500" dirty="0"/>
          </a:p>
        </p:txBody>
      </p:sp>
      <p:sp>
        <p:nvSpPr>
          <p:cNvPr id="6" name="テキスト ボックス 5">
            <a:extLst>
              <a:ext uri="{FF2B5EF4-FFF2-40B4-BE49-F238E27FC236}">
                <a16:creationId xmlns:a16="http://schemas.microsoft.com/office/drawing/2014/main" id="{586CD7A6-C0C7-4E0D-9731-A44D8A5B3BCA}"/>
              </a:ext>
            </a:extLst>
          </p:cNvPr>
          <p:cNvSpPr txBox="1"/>
          <p:nvPr/>
        </p:nvSpPr>
        <p:spPr>
          <a:xfrm>
            <a:off x="8667750" y="6531429"/>
            <a:ext cx="1238250" cy="369332"/>
          </a:xfrm>
          <a:prstGeom prst="rect">
            <a:avLst/>
          </a:prstGeom>
          <a:noFill/>
        </p:spPr>
        <p:txBody>
          <a:bodyPr wrap="square" rtlCol="0">
            <a:spAutoFit/>
          </a:bodyPr>
          <a:lstStyle/>
          <a:p>
            <a:pPr algn="r"/>
            <a:fld id="{2D442F56-9958-42FA-AD37-54616B9F7DE4}" type="slidenum">
              <a:rPr kumimoji="1" lang="ja-JP" altLang="en-US" smtClean="0"/>
              <a:t>4</a:t>
            </a:fld>
            <a:endParaRPr kumimoji="1" lang="ja-JP" altLang="en-US" dirty="0"/>
          </a:p>
        </p:txBody>
      </p:sp>
    </p:spTree>
    <p:extLst>
      <p:ext uri="{BB962C8B-B14F-4D97-AF65-F5344CB8AC3E}">
        <p14:creationId xmlns:p14="http://schemas.microsoft.com/office/powerpoint/2010/main" val="1302491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C87C9647-C77C-418F-830A-9E07290EE7B0}"/>
              </a:ext>
            </a:extLst>
          </p:cNvPr>
          <p:cNvSpPr txBox="1"/>
          <p:nvPr/>
        </p:nvSpPr>
        <p:spPr>
          <a:xfrm>
            <a:off x="213482" y="104775"/>
            <a:ext cx="6959600" cy="523220"/>
          </a:xfrm>
          <a:prstGeom prst="rect">
            <a:avLst/>
          </a:prstGeom>
          <a:noFill/>
        </p:spPr>
        <p:txBody>
          <a:bodyPr wrap="square" rtlCol="0">
            <a:spAutoFit/>
          </a:bodyPr>
          <a:lstStyle/>
          <a:p>
            <a:r>
              <a:rPr kumimoji="1" lang="ja-JP" altLang="en-US" sz="2800" b="1" dirty="0">
                <a:solidFill>
                  <a:srgbClr val="00B0F0"/>
                </a:solidFill>
              </a:rPr>
              <a:t>実証主体</a:t>
            </a:r>
            <a:r>
              <a:rPr kumimoji="1" lang="ja-JP" altLang="en-US" sz="2800" b="1" dirty="0"/>
              <a:t>のイメージ例　</a:t>
            </a:r>
          </a:p>
        </p:txBody>
      </p:sp>
      <p:sp>
        <p:nvSpPr>
          <p:cNvPr id="6" name="正方形/長方形 5">
            <a:extLst>
              <a:ext uri="{FF2B5EF4-FFF2-40B4-BE49-F238E27FC236}">
                <a16:creationId xmlns:a16="http://schemas.microsoft.com/office/drawing/2014/main" id="{41CA90BC-F78E-4F6D-A459-D2E685D8556F}"/>
              </a:ext>
            </a:extLst>
          </p:cNvPr>
          <p:cNvSpPr/>
          <p:nvPr/>
        </p:nvSpPr>
        <p:spPr>
          <a:xfrm>
            <a:off x="652441" y="4114918"/>
            <a:ext cx="1758895" cy="90692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代表支援機関</a:t>
            </a:r>
            <a:endParaRPr lang="en-US" altLang="ja-JP" b="1" dirty="0">
              <a:solidFill>
                <a:schemeClr val="tx1"/>
              </a:solidFill>
            </a:endParaRPr>
          </a:p>
          <a:p>
            <a:pPr algn="ctr"/>
            <a:r>
              <a:rPr kumimoji="1" lang="ja-JP" altLang="en-US" dirty="0">
                <a:solidFill>
                  <a:schemeClr val="tx1"/>
                </a:solidFill>
              </a:rPr>
              <a:t>コンサル、大学</a:t>
            </a:r>
            <a:endParaRPr kumimoji="1" lang="en-US" altLang="ja-JP" dirty="0">
              <a:solidFill>
                <a:schemeClr val="tx1"/>
              </a:solidFill>
            </a:endParaRPr>
          </a:p>
          <a:p>
            <a:pPr algn="ctr"/>
            <a:r>
              <a:rPr kumimoji="1" lang="ja-JP" altLang="en-US" dirty="0">
                <a:solidFill>
                  <a:schemeClr val="tx1"/>
                </a:solidFill>
              </a:rPr>
              <a:t>研究機関等</a:t>
            </a:r>
          </a:p>
        </p:txBody>
      </p:sp>
      <p:sp>
        <p:nvSpPr>
          <p:cNvPr id="7" name="楕円 6">
            <a:extLst>
              <a:ext uri="{FF2B5EF4-FFF2-40B4-BE49-F238E27FC236}">
                <a16:creationId xmlns:a16="http://schemas.microsoft.com/office/drawing/2014/main" id="{07C22A43-7448-49AA-904C-58CF3D19C494}"/>
              </a:ext>
            </a:extLst>
          </p:cNvPr>
          <p:cNvSpPr/>
          <p:nvPr/>
        </p:nvSpPr>
        <p:spPr>
          <a:xfrm>
            <a:off x="3218580" y="2087855"/>
            <a:ext cx="6638485" cy="3599775"/>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DC1E9DC9-AF0A-460A-A104-DCBBC262F475}"/>
              </a:ext>
            </a:extLst>
          </p:cNvPr>
          <p:cNvSpPr/>
          <p:nvPr/>
        </p:nvSpPr>
        <p:spPr>
          <a:xfrm>
            <a:off x="3931645" y="3074959"/>
            <a:ext cx="1605091" cy="9763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代表経営体</a:t>
            </a:r>
            <a:endParaRPr kumimoji="1" lang="en-US" altLang="ja-JP" b="1" dirty="0">
              <a:solidFill>
                <a:schemeClr val="tx1"/>
              </a:solidFill>
            </a:endParaRPr>
          </a:p>
          <a:p>
            <a:pPr algn="ctr"/>
            <a:r>
              <a:rPr kumimoji="1" lang="ja-JP" altLang="en-US" dirty="0">
                <a:solidFill>
                  <a:schemeClr val="tx1"/>
                </a:solidFill>
              </a:rPr>
              <a:t>林業経営体</a:t>
            </a:r>
            <a:endParaRPr kumimoji="1" lang="en-US" altLang="ja-JP" dirty="0">
              <a:solidFill>
                <a:schemeClr val="tx1"/>
              </a:solidFill>
            </a:endParaRPr>
          </a:p>
          <a:p>
            <a:pPr algn="ctr"/>
            <a:r>
              <a:rPr kumimoji="1" lang="ja-JP" altLang="en-US" dirty="0">
                <a:solidFill>
                  <a:schemeClr val="tx1"/>
                </a:solidFill>
              </a:rPr>
              <a:t>（素材生産）</a:t>
            </a:r>
          </a:p>
        </p:txBody>
      </p:sp>
      <p:sp>
        <p:nvSpPr>
          <p:cNvPr id="10" name="正方形/長方形 9">
            <a:extLst>
              <a:ext uri="{FF2B5EF4-FFF2-40B4-BE49-F238E27FC236}">
                <a16:creationId xmlns:a16="http://schemas.microsoft.com/office/drawing/2014/main" id="{C22FD05B-5326-469C-A175-4F2D519AB71E}"/>
              </a:ext>
            </a:extLst>
          </p:cNvPr>
          <p:cNvSpPr/>
          <p:nvPr/>
        </p:nvSpPr>
        <p:spPr>
          <a:xfrm>
            <a:off x="3931645" y="4174505"/>
            <a:ext cx="1605091" cy="7205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林業経営体</a:t>
            </a:r>
            <a:endParaRPr kumimoji="1" lang="en-US" altLang="ja-JP" dirty="0">
              <a:solidFill>
                <a:schemeClr val="tx1"/>
              </a:solidFill>
            </a:endParaRPr>
          </a:p>
          <a:p>
            <a:pPr algn="ctr"/>
            <a:r>
              <a:rPr kumimoji="1" lang="ja-JP" altLang="en-US" dirty="0">
                <a:solidFill>
                  <a:schemeClr val="tx1"/>
                </a:solidFill>
              </a:rPr>
              <a:t>（造林）</a:t>
            </a:r>
          </a:p>
        </p:txBody>
      </p:sp>
      <p:sp>
        <p:nvSpPr>
          <p:cNvPr id="11" name="正方形/長方形 10">
            <a:extLst>
              <a:ext uri="{FF2B5EF4-FFF2-40B4-BE49-F238E27FC236}">
                <a16:creationId xmlns:a16="http://schemas.microsoft.com/office/drawing/2014/main" id="{8629E04C-5CC0-451A-9B02-A0908E7E7432}"/>
              </a:ext>
            </a:extLst>
          </p:cNvPr>
          <p:cNvSpPr/>
          <p:nvPr/>
        </p:nvSpPr>
        <p:spPr>
          <a:xfrm>
            <a:off x="7626973" y="2876483"/>
            <a:ext cx="1605091" cy="7494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調査会社</a:t>
            </a:r>
            <a:endParaRPr kumimoji="1" lang="en-US" altLang="ja-JP" dirty="0">
              <a:solidFill>
                <a:schemeClr val="tx1"/>
              </a:solidFill>
            </a:endParaRPr>
          </a:p>
          <a:p>
            <a:pPr algn="ctr"/>
            <a:r>
              <a:rPr kumimoji="1" lang="ja-JP" altLang="en-US" dirty="0">
                <a:solidFill>
                  <a:schemeClr val="tx1"/>
                </a:solidFill>
              </a:rPr>
              <a:t>機械メーカー等</a:t>
            </a:r>
            <a:endParaRPr kumimoji="1" lang="en-US" altLang="ja-JP" dirty="0">
              <a:solidFill>
                <a:schemeClr val="tx1"/>
              </a:solidFill>
            </a:endParaRPr>
          </a:p>
        </p:txBody>
      </p:sp>
      <p:sp>
        <p:nvSpPr>
          <p:cNvPr id="14" name="楕円 13">
            <a:extLst>
              <a:ext uri="{FF2B5EF4-FFF2-40B4-BE49-F238E27FC236}">
                <a16:creationId xmlns:a16="http://schemas.microsoft.com/office/drawing/2014/main" id="{9E159317-95A0-442F-92F6-DD06D32EBEA5}"/>
              </a:ext>
            </a:extLst>
          </p:cNvPr>
          <p:cNvSpPr/>
          <p:nvPr/>
        </p:nvSpPr>
        <p:spPr>
          <a:xfrm>
            <a:off x="404073" y="767546"/>
            <a:ext cx="1654028" cy="11387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国</a:t>
            </a:r>
          </a:p>
        </p:txBody>
      </p:sp>
      <p:sp>
        <p:nvSpPr>
          <p:cNvPr id="15" name="楕円 14">
            <a:extLst>
              <a:ext uri="{FF2B5EF4-FFF2-40B4-BE49-F238E27FC236}">
                <a16:creationId xmlns:a16="http://schemas.microsoft.com/office/drawing/2014/main" id="{37E326DC-AC68-418D-9FAD-77D919056950}"/>
              </a:ext>
            </a:extLst>
          </p:cNvPr>
          <p:cNvSpPr/>
          <p:nvPr/>
        </p:nvSpPr>
        <p:spPr>
          <a:xfrm>
            <a:off x="3298972" y="763594"/>
            <a:ext cx="1654028" cy="11387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accent6">
                    <a:lumMod val="60000"/>
                    <a:lumOff val="40000"/>
                  </a:schemeClr>
                </a:solidFill>
              </a:rPr>
              <a:t>林業機械化協会</a:t>
            </a:r>
          </a:p>
        </p:txBody>
      </p:sp>
      <p:cxnSp>
        <p:nvCxnSpPr>
          <p:cNvPr id="16" name="直線コネクタ 15">
            <a:extLst>
              <a:ext uri="{FF2B5EF4-FFF2-40B4-BE49-F238E27FC236}">
                <a16:creationId xmlns:a16="http://schemas.microsoft.com/office/drawing/2014/main" id="{45F6124F-E4E4-424D-8000-B21882B55DFD}"/>
              </a:ext>
            </a:extLst>
          </p:cNvPr>
          <p:cNvCxnSpPr>
            <a:cxnSpLocks/>
            <a:stCxn id="15" idx="2"/>
            <a:endCxn id="14" idx="6"/>
          </p:cNvCxnSpPr>
          <p:nvPr/>
        </p:nvCxnSpPr>
        <p:spPr>
          <a:xfrm flipH="1">
            <a:off x="2058101" y="1332976"/>
            <a:ext cx="1240871" cy="395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BA1FEDC1-EAAE-444E-8112-C8AF318D35F2}"/>
              </a:ext>
            </a:extLst>
          </p:cNvPr>
          <p:cNvSpPr/>
          <p:nvPr/>
        </p:nvSpPr>
        <p:spPr>
          <a:xfrm>
            <a:off x="5752054" y="3558004"/>
            <a:ext cx="1605091" cy="7494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運送会社</a:t>
            </a:r>
          </a:p>
        </p:txBody>
      </p:sp>
      <p:sp>
        <p:nvSpPr>
          <p:cNvPr id="20" name="正方形/長方形 19">
            <a:extLst>
              <a:ext uri="{FF2B5EF4-FFF2-40B4-BE49-F238E27FC236}">
                <a16:creationId xmlns:a16="http://schemas.microsoft.com/office/drawing/2014/main" id="{8E0C904B-CA29-4201-938F-FA1A34DAADAD}"/>
              </a:ext>
            </a:extLst>
          </p:cNvPr>
          <p:cNvSpPr/>
          <p:nvPr/>
        </p:nvSpPr>
        <p:spPr>
          <a:xfrm>
            <a:off x="5752054" y="4472004"/>
            <a:ext cx="1605091" cy="7494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材木市場</a:t>
            </a:r>
            <a:endParaRPr kumimoji="1" lang="en-US" altLang="ja-JP" dirty="0">
              <a:solidFill>
                <a:schemeClr val="tx1"/>
              </a:solidFill>
            </a:endParaRPr>
          </a:p>
          <a:p>
            <a:pPr algn="ctr"/>
            <a:r>
              <a:rPr kumimoji="1" lang="ja-JP" altLang="en-US" dirty="0">
                <a:solidFill>
                  <a:schemeClr val="tx1"/>
                </a:solidFill>
              </a:rPr>
              <a:t>製材工場</a:t>
            </a:r>
          </a:p>
        </p:txBody>
      </p:sp>
      <p:sp>
        <p:nvSpPr>
          <p:cNvPr id="42" name="正方形/長方形 41">
            <a:extLst>
              <a:ext uri="{FF2B5EF4-FFF2-40B4-BE49-F238E27FC236}">
                <a16:creationId xmlns:a16="http://schemas.microsoft.com/office/drawing/2014/main" id="{0A87B098-41BB-4797-98F8-AB91B4847394}"/>
              </a:ext>
            </a:extLst>
          </p:cNvPr>
          <p:cNvSpPr/>
          <p:nvPr/>
        </p:nvSpPr>
        <p:spPr>
          <a:xfrm>
            <a:off x="4286765" y="2368471"/>
            <a:ext cx="1605091" cy="7494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実証主体Ｂ</a:t>
            </a:r>
            <a:endParaRPr kumimoji="1" lang="en-US" altLang="ja-JP" b="1" dirty="0">
              <a:solidFill>
                <a:schemeClr val="tx1"/>
              </a:solidFill>
            </a:endParaRPr>
          </a:p>
          <a:p>
            <a:pPr algn="ctr"/>
            <a:r>
              <a:rPr kumimoji="1" lang="ja-JP" altLang="en-US" b="1" dirty="0">
                <a:solidFill>
                  <a:schemeClr val="tx1"/>
                </a:solidFill>
              </a:rPr>
              <a:t>（共同体）</a:t>
            </a:r>
          </a:p>
        </p:txBody>
      </p:sp>
      <p:sp>
        <p:nvSpPr>
          <p:cNvPr id="36" name="正方形/長方形 35">
            <a:extLst>
              <a:ext uri="{FF2B5EF4-FFF2-40B4-BE49-F238E27FC236}">
                <a16:creationId xmlns:a16="http://schemas.microsoft.com/office/drawing/2014/main" id="{9103C166-06DF-412F-B80E-47D3929A8123}"/>
              </a:ext>
            </a:extLst>
          </p:cNvPr>
          <p:cNvSpPr/>
          <p:nvPr/>
        </p:nvSpPr>
        <p:spPr>
          <a:xfrm>
            <a:off x="7473188" y="3776993"/>
            <a:ext cx="2090261" cy="7494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支援機関</a:t>
            </a:r>
            <a:endParaRPr kumimoji="1" lang="en-US" altLang="ja-JP" dirty="0">
              <a:solidFill>
                <a:schemeClr val="tx1"/>
              </a:solidFill>
            </a:endParaRPr>
          </a:p>
          <a:p>
            <a:pPr algn="ctr"/>
            <a:r>
              <a:rPr kumimoji="1" lang="ja-JP" altLang="en-US" dirty="0">
                <a:solidFill>
                  <a:schemeClr val="tx1"/>
                </a:solidFill>
              </a:rPr>
              <a:t>（地方自治体等）</a:t>
            </a:r>
            <a:endParaRPr kumimoji="1" lang="en-US" altLang="ja-JP" dirty="0">
              <a:solidFill>
                <a:schemeClr val="tx1"/>
              </a:solidFill>
            </a:endParaRPr>
          </a:p>
        </p:txBody>
      </p:sp>
      <p:sp>
        <p:nvSpPr>
          <p:cNvPr id="44" name="タイトル 1">
            <a:extLst>
              <a:ext uri="{FF2B5EF4-FFF2-40B4-BE49-F238E27FC236}">
                <a16:creationId xmlns:a16="http://schemas.microsoft.com/office/drawing/2014/main" id="{4C12C71A-24B9-4D22-9E3D-BA6643A91DFF}"/>
              </a:ext>
            </a:extLst>
          </p:cNvPr>
          <p:cNvSpPr txBox="1">
            <a:spLocks/>
          </p:cNvSpPr>
          <p:nvPr/>
        </p:nvSpPr>
        <p:spPr>
          <a:xfrm>
            <a:off x="111808" y="5720315"/>
            <a:ext cx="9794191" cy="1032909"/>
          </a:xfrm>
        </p:spPr>
        <p:txBody>
          <a:bodyPr anchor="t"/>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a:lnSpc>
                <a:spcPct val="150000"/>
              </a:lnSpc>
            </a:pPr>
            <a:r>
              <a:rPr lang="ja-JP" altLang="en-US" sz="1800" dirty="0">
                <a:solidFill>
                  <a:srgbClr val="FF0000"/>
                </a:solidFill>
                <a:latin typeface="+mn-lt"/>
                <a:ea typeface="Yu Gothic Medium" panose="020B0500000000000000" pitchFamily="34" charset="-128"/>
              </a:rPr>
              <a:t>・代表経営体</a:t>
            </a:r>
            <a:r>
              <a:rPr lang="en-US" altLang="ja-JP" sz="1800" dirty="0">
                <a:solidFill>
                  <a:srgbClr val="FF0000"/>
                </a:solidFill>
                <a:latin typeface="+mn-lt"/>
                <a:ea typeface="Yu Gothic Medium" panose="020B0500000000000000" pitchFamily="34" charset="-128"/>
              </a:rPr>
              <a:t>(</a:t>
            </a:r>
            <a:r>
              <a:rPr lang="ja-JP" altLang="en-US" sz="1800" dirty="0">
                <a:solidFill>
                  <a:srgbClr val="FF0000"/>
                </a:solidFill>
                <a:latin typeface="+mn-lt"/>
                <a:ea typeface="Yu Gothic Medium" panose="020B0500000000000000" pitchFamily="34" charset="-128"/>
              </a:rPr>
              <a:t>赤枠</a:t>
            </a:r>
            <a:r>
              <a:rPr lang="en-US" altLang="ja-JP" sz="1800" dirty="0">
                <a:solidFill>
                  <a:srgbClr val="FF0000"/>
                </a:solidFill>
                <a:latin typeface="+mn-lt"/>
                <a:ea typeface="Yu Gothic Medium" panose="020B0500000000000000" pitchFamily="34" charset="-128"/>
              </a:rPr>
              <a:t>):</a:t>
            </a:r>
            <a:r>
              <a:rPr lang="ja-JP" altLang="en-US" sz="1800" dirty="0">
                <a:solidFill>
                  <a:srgbClr val="FF0000"/>
                </a:solidFill>
                <a:latin typeface="+mn-lt"/>
                <a:ea typeface="Yu Gothic Medium" panose="020B0500000000000000" pitchFamily="34" charset="-128"/>
              </a:rPr>
              <a:t>実際に林内において中心となり実証を行う林業経営体</a:t>
            </a:r>
            <a:endParaRPr lang="en-US" altLang="ja-JP" sz="1800" dirty="0">
              <a:solidFill>
                <a:srgbClr val="FF0000"/>
              </a:solidFill>
              <a:highlight>
                <a:srgbClr val="FFFF00"/>
              </a:highlight>
              <a:latin typeface="+mn-lt"/>
              <a:ea typeface="Yu Gothic Medium" panose="020B0500000000000000" pitchFamily="34" charset="-128"/>
            </a:endParaRPr>
          </a:p>
          <a:p>
            <a:pPr>
              <a:lnSpc>
                <a:spcPct val="100000"/>
              </a:lnSpc>
            </a:pPr>
            <a:r>
              <a:rPr lang="ja-JP" altLang="en-US" sz="1800" dirty="0">
                <a:solidFill>
                  <a:srgbClr val="00CC66"/>
                </a:solidFill>
                <a:latin typeface="+mn-lt"/>
                <a:ea typeface="Yu Gothic Medium" panose="020B0500000000000000" pitchFamily="34" charset="-128"/>
              </a:rPr>
              <a:t>・代表支援機関</a:t>
            </a:r>
            <a:r>
              <a:rPr lang="en-US" altLang="ja-JP" sz="1800" dirty="0">
                <a:solidFill>
                  <a:srgbClr val="00CC66"/>
                </a:solidFill>
                <a:latin typeface="+mn-lt"/>
                <a:ea typeface="Yu Gothic Medium" panose="020B0500000000000000" pitchFamily="34" charset="-128"/>
              </a:rPr>
              <a:t>(</a:t>
            </a:r>
            <a:r>
              <a:rPr lang="ja-JP" altLang="en-US" sz="1800" dirty="0">
                <a:solidFill>
                  <a:srgbClr val="00CC66"/>
                </a:solidFill>
                <a:latin typeface="+mn-lt"/>
                <a:ea typeface="Yu Gothic Medium" panose="020B0500000000000000" pitchFamily="34" charset="-128"/>
              </a:rPr>
              <a:t>緑枠</a:t>
            </a:r>
            <a:r>
              <a:rPr lang="en-US" altLang="ja-JP" sz="1800" dirty="0">
                <a:solidFill>
                  <a:srgbClr val="00CC66"/>
                </a:solidFill>
                <a:latin typeface="+mn-lt"/>
                <a:ea typeface="Yu Gothic Medium" panose="020B0500000000000000" pitchFamily="34" charset="-128"/>
              </a:rPr>
              <a:t>):</a:t>
            </a:r>
            <a:r>
              <a:rPr lang="ja-JP" altLang="en-US" sz="1800" dirty="0">
                <a:solidFill>
                  <a:srgbClr val="00CC66"/>
                </a:solidFill>
                <a:latin typeface="+mn-lt"/>
                <a:ea typeface="Yu Gothic Medium" panose="020B0500000000000000" pitchFamily="34" charset="-128"/>
              </a:rPr>
              <a:t>実証の進行管理や共同体内の調整を行い、データ収集・提出に責任を　　　　　　</a:t>
            </a:r>
            <a:endParaRPr lang="en-US" altLang="ja-JP" sz="1800" dirty="0">
              <a:solidFill>
                <a:srgbClr val="00CC66"/>
              </a:solidFill>
              <a:latin typeface="+mn-lt"/>
              <a:ea typeface="Yu Gothic Medium" panose="020B0500000000000000" pitchFamily="34" charset="-128"/>
            </a:endParaRPr>
          </a:p>
          <a:p>
            <a:pPr>
              <a:lnSpc>
                <a:spcPct val="100000"/>
              </a:lnSpc>
            </a:pPr>
            <a:r>
              <a:rPr lang="ja-JP" altLang="en-US" sz="1800" dirty="0">
                <a:solidFill>
                  <a:srgbClr val="00CC66"/>
                </a:solidFill>
                <a:latin typeface="+mn-lt"/>
                <a:ea typeface="Yu Gothic Medium" panose="020B0500000000000000" pitchFamily="34" charset="-128"/>
              </a:rPr>
              <a:t>　　　　　　　　　　持つ機関</a:t>
            </a:r>
            <a:endParaRPr lang="en-US" altLang="ja-JP" sz="1800" dirty="0">
              <a:solidFill>
                <a:srgbClr val="00CC66"/>
              </a:solidFill>
              <a:latin typeface="+mn-lt"/>
              <a:ea typeface="Yu Gothic Medium" panose="020B0500000000000000" pitchFamily="34" charset="-128"/>
            </a:endParaRPr>
          </a:p>
        </p:txBody>
      </p:sp>
      <p:sp>
        <p:nvSpPr>
          <p:cNvPr id="29" name="正方形/長方形 28">
            <a:extLst>
              <a:ext uri="{FF2B5EF4-FFF2-40B4-BE49-F238E27FC236}">
                <a16:creationId xmlns:a16="http://schemas.microsoft.com/office/drawing/2014/main" id="{01CB9099-78E0-4CB5-B927-3424F363CF83}"/>
              </a:ext>
            </a:extLst>
          </p:cNvPr>
          <p:cNvSpPr/>
          <p:nvPr/>
        </p:nvSpPr>
        <p:spPr>
          <a:xfrm>
            <a:off x="647748" y="3030634"/>
            <a:ext cx="1758895" cy="9404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代表経営体</a:t>
            </a:r>
            <a:endParaRPr kumimoji="1" lang="en-US" altLang="ja-JP" b="1" dirty="0">
              <a:solidFill>
                <a:schemeClr val="tx1"/>
              </a:solidFill>
            </a:endParaRPr>
          </a:p>
          <a:p>
            <a:pPr algn="ctr"/>
            <a:r>
              <a:rPr kumimoji="1" lang="ja-JP" altLang="en-US" dirty="0">
                <a:solidFill>
                  <a:schemeClr val="tx1"/>
                </a:solidFill>
              </a:rPr>
              <a:t>林業経営体</a:t>
            </a:r>
            <a:endParaRPr kumimoji="1" lang="en-US" altLang="ja-JP" dirty="0">
              <a:solidFill>
                <a:schemeClr val="tx1"/>
              </a:solidFill>
            </a:endParaRPr>
          </a:p>
        </p:txBody>
      </p:sp>
      <p:sp>
        <p:nvSpPr>
          <p:cNvPr id="31" name="楕円 30">
            <a:extLst>
              <a:ext uri="{FF2B5EF4-FFF2-40B4-BE49-F238E27FC236}">
                <a16:creationId xmlns:a16="http://schemas.microsoft.com/office/drawing/2014/main" id="{05157BBF-EACE-4DB4-8D6D-E45B9597DD09}"/>
              </a:ext>
            </a:extLst>
          </p:cNvPr>
          <p:cNvSpPr/>
          <p:nvPr/>
        </p:nvSpPr>
        <p:spPr>
          <a:xfrm>
            <a:off x="108363" y="2230658"/>
            <a:ext cx="2894899" cy="3267600"/>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2DC63A59-5B3C-45B0-BE12-CAE88F9C266D}"/>
              </a:ext>
            </a:extLst>
          </p:cNvPr>
          <p:cNvSpPr/>
          <p:nvPr/>
        </p:nvSpPr>
        <p:spPr>
          <a:xfrm>
            <a:off x="753266" y="2270600"/>
            <a:ext cx="1605091" cy="7494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実証主体Ａ</a:t>
            </a:r>
            <a:endParaRPr kumimoji="1" lang="en-US" altLang="ja-JP" b="1" dirty="0">
              <a:solidFill>
                <a:schemeClr val="tx1"/>
              </a:solidFill>
            </a:endParaRPr>
          </a:p>
          <a:p>
            <a:pPr algn="ctr"/>
            <a:r>
              <a:rPr kumimoji="1" lang="ja-JP" altLang="en-US" b="1" dirty="0">
                <a:solidFill>
                  <a:schemeClr val="tx1"/>
                </a:solidFill>
              </a:rPr>
              <a:t>（共同体）</a:t>
            </a:r>
          </a:p>
        </p:txBody>
      </p:sp>
      <p:sp>
        <p:nvSpPr>
          <p:cNvPr id="45" name="正方形/長方形 44">
            <a:extLst>
              <a:ext uri="{FF2B5EF4-FFF2-40B4-BE49-F238E27FC236}">
                <a16:creationId xmlns:a16="http://schemas.microsoft.com/office/drawing/2014/main" id="{FDEF34BE-8E99-46C7-BE45-07C4D60C7DDD}"/>
              </a:ext>
            </a:extLst>
          </p:cNvPr>
          <p:cNvSpPr/>
          <p:nvPr/>
        </p:nvSpPr>
        <p:spPr>
          <a:xfrm>
            <a:off x="5714293" y="2467224"/>
            <a:ext cx="1758895" cy="90692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代表支援機関</a:t>
            </a:r>
            <a:endParaRPr kumimoji="1" lang="en-US" altLang="ja-JP" b="1" dirty="0">
              <a:solidFill>
                <a:schemeClr val="tx1"/>
              </a:solidFill>
            </a:endParaRPr>
          </a:p>
          <a:p>
            <a:pPr algn="ctr"/>
            <a:r>
              <a:rPr kumimoji="1" lang="ja-JP" altLang="en-US" dirty="0">
                <a:solidFill>
                  <a:schemeClr val="tx1"/>
                </a:solidFill>
              </a:rPr>
              <a:t>コンサル、大学</a:t>
            </a:r>
            <a:endParaRPr kumimoji="1" lang="en-US" altLang="ja-JP" dirty="0">
              <a:solidFill>
                <a:schemeClr val="tx1"/>
              </a:solidFill>
            </a:endParaRPr>
          </a:p>
          <a:p>
            <a:pPr algn="ctr"/>
            <a:r>
              <a:rPr kumimoji="1" lang="ja-JP" altLang="en-US" dirty="0">
                <a:solidFill>
                  <a:schemeClr val="tx1"/>
                </a:solidFill>
              </a:rPr>
              <a:t>研究機関等</a:t>
            </a:r>
          </a:p>
        </p:txBody>
      </p:sp>
      <p:sp>
        <p:nvSpPr>
          <p:cNvPr id="22" name="テキスト ボックス 21">
            <a:extLst>
              <a:ext uri="{FF2B5EF4-FFF2-40B4-BE49-F238E27FC236}">
                <a16:creationId xmlns:a16="http://schemas.microsoft.com/office/drawing/2014/main" id="{42ACDF96-31C5-4FA8-B165-78711EE66004}"/>
              </a:ext>
            </a:extLst>
          </p:cNvPr>
          <p:cNvSpPr txBox="1"/>
          <p:nvPr/>
        </p:nvSpPr>
        <p:spPr>
          <a:xfrm>
            <a:off x="8667750" y="6531429"/>
            <a:ext cx="1238250" cy="369332"/>
          </a:xfrm>
          <a:prstGeom prst="rect">
            <a:avLst/>
          </a:prstGeom>
          <a:noFill/>
        </p:spPr>
        <p:txBody>
          <a:bodyPr wrap="square" rtlCol="0">
            <a:spAutoFit/>
          </a:bodyPr>
          <a:lstStyle/>
          <a:p>
            <a:pPr algn="r"/>
            <a:fld id="{2D442F56-9958-42FA-AD37-54616B9F7DE4}" type="slidenum">
              <a:rPr kumimoji="1" lang="ja-JP" altLang="en-US" smtClean="0"/>
              <a:t>5</a:t>
            </a:fld>
            <a:endParaRPr kumimoji="1" lang="ja-JP" altLang="en-US" dirty="0"/>
          </a:p>
        </p:txBody>
      </p:sp>
      <p:cxnSp>
        <p:nvCxnSpPr>
          <p:cNvPr id="3" name="直線矢印コネクタ 2">
            <a:extLst>
              <a:ext uri="{FF2B5EF4-FFF2-40B4-BE49-F238E27FC236}">
                <a16:creationId xmlns:a16="http://schemas.microsoft.com/office/drawing/2014/main" id="{1A810B9E-AB36-4638-BF4D-039FB7D09FAC}"/>
              </a:ext>
            </a:extLst>
          </p:cNvPr>
          <p:cNvCxnSpPr>
            <a:stCxn id="29" idx="3"/>
            <a:endCxn id="15" idx="3"/>
          </p:cNvCxnSpPr>
          <p:nvPr/>
        </p:nvCxnSpPr>
        <p:spPr>
          <a:xfrm flipV="1">
            <a:off x="2406643" y="1735590"/>
            <a:ext cx="1134556" cy="176528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5" name="直線矢印コネクタ 24">
            <a:extLst>
              <a:ext uri="{FF2B5EF4-FFF2-40B4-BE49-F238E27FC236}">
                <a16:creationId xmlns:a16="http://schemas.microsoft.com/office/drawing/2014/main" id="{B64778D9-5F11-4230-A472-3BBD974243EB}"/>
              </a:ext>
            </a:extLst>
          </p:cNvPr>
          <p:cNvCxnSpPr>
            <a:cxnSpLocks/>
            <a:stCxn id="45" idx="0"/>
            <a:endCxn id="15" idx="5"/>
          </p:cNvCxnSpPr>
          <p:nvPr/>
        </p:nvCxnSpPr>
        <p:spPr>
          <a:xfrm flipH="1" flipV="1">
            <a:off x="4710773" y="1735590"/>
            <a:ext cx="1882968" cy="73163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正方形/長方形 8">
            <a:extLst>
              <a:ext uri="{FF2B5EF4-FFF2-40B4-BE49-F238E27FC236}">
                <a16:creationId xmlns:a16="http://schemas.microsoft.com/office/drawing/2014/main" id="{FB8381F3-4779-4E22-8FB3-64108B639ADB}"/>
              </a:ext>
            </a:extLst>
          </p:cNvPr>
          <p:cNvSpPr/>
          <p:nvPr/>
        </p:nvSpPr>
        <p:spPr>
          <a:xfrm>
            <a:off x="5300094" y="934015"/>
            <a:ext cx="3800363" cy="845977"/>
          </a:xfrm>
          <a:prstGeom prst="rect">
            <a:avLst/>
          </a:prstGeom>
          <a:no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kumimoji="1" lang="en-US" altLang="ja-JP" dirty="0">
                <a:solidFill>
                  <a:schemeClr val="tx1"/>
                </a:solidFill>
              </a:rPr>
              <a:t>※</a:t>
            </a:r>
            <a:r>
              <a:rPr kumimoji="1" lang="ja-JP" altLang="en-US" dirty="0">
                <a:solidFill>
                  <a:schemeClr val="tx1"/>
                </a:solidFill>
              </a:rPr>
              <a:t>代表経営体または代表支援機関が</a:t>
            </a:r>
            <a:endParaRPr kumimoji="1" lang="en-US" altLang="ja-JP" dirty="0">
              <a:solidFill>
                <a:schemeClr val="tx1"/>
              </a:solidFill>
            </a:endParaRPr>
          </a:p>
          <a:p>
            <a:r>
              <a:rPr kumimoji="1" lang="ja-JP" altLang="en-US" dirty="0">
                <a:solidFill>
                  <a:schemeClr val="tx1"/>
                </a:solidFill>
              </a:rPr>
              <a:t>　窓口となり、当協会へ実施計画等を</a:t>
            </a:r>
            <a:endParaRPr kumimoji="1" lang="en-US" altLang="ja-JP" dirty="0">
              <a:solidFill>
                <a:schemeClr val="tx1"/>
              </a:solidFill>
            </a:endParaRPr>
          </a:p>
          <a:p>
            <a:r>
              <a:rPr kumimoji="1" lang="ja-JP" altLang="en-US" dirty="0">
                <a:solidFill>
                  <a:schemeClr val="tx1"/>
                </a:solidFill>
              </a:rPr>
              <a:t>　提出する。</a:t>
            </a:r>
          </a:p>
        </p:txBody>
      </p:sp>
    </p:spTree>
    <p:extLst>
      <p:ext uri="{BB962C8B-B14F-4D97-AF65-F5344CB8AC3E}">
        <p14:creationId xmlns:p14="http://schemas.microsoft.com/office/powerpoint/2010/main" val="2883285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C87C9647-C77C-418F-830A-9E07290EE7B0}"/>
              </a:ext>
            </a:extLst>
          </p:cNvPr>
          <p:cNvSpPr txBox="1"/>
          <p:nvPr/>
        </p:nvSpPr>
        <p:spPr>
          <a:xfrm>
            <a:off x="213482" y="104775"/>
            <a:ext cx="6959600" cy="523220"/>
          </a:xfrm>
          <a:prstGeom prst="rect">
            <a:avLst/>
          </a:prstGeom>
          <a:noFill/>
        </p:spPr>
        <p:txBody>
          <a:bodyPr wrap="square" rtlCol="0">
            <a:spAutoFit/>
          </a:bodyPr>
          <a:lstStyle/>
          <a:p>
            <a:r>
              <a:rPr kumimoji="1" lang="ja-JP" altLang="en-US" sz="2800" b="1" dirty="0"/>
              <a:t>事業の枠組みのイメージ</a:t>
            </a:r>
          </a:p>
        </p:txBody>
      </p:sp>
      <p:sp>
        <p:nvSpPr>
          <p:cNvPr id="2" name="四角形: 角を丸くする 1">
            <a:extLst>
              <a:ext uri="{FF2B5EF4-FFF2-40B4-BE49-F238E27FC236}">
                <a16:creationId xmlns:a16="http://schemas.microsoft.com/office/drawing/2014/main" id="{A1AE7CD1-8816-497A-8617-54E7AD501D7A}"/>
              </a:ext>
            </a:extLst>
          </p:cNvPr>
          <p:cNvSpPr/>
          <p:nvPr/>
        </p:nvSpPr>
        <p:spPr>
          <a:xfrm>
            <a:off x="277495" y="822108"/>
            <a:ext cx="3419475" cy="5937683"/>
          </a:xfrm>
          <a:prstGeom prst="roundRect">
            <a:avLst/>
          </a:prstGeom>
          <a:solidFill>
            <a:schemeClr val="bg1"/>
          </a:solidFill>
          <a:ln w="190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2000" b="1" dirty="0">
                <a:solidFill>
                  <a:schemeClr val="accent6">
                    <a:lumMod val="60000"/>
                    <a:lumOff val="40000"/>
                  </a:schemeClr>
                </a:solidFill>
              </a:rPr>
              <a:t>林業機械化協会</a:t>
            </a:r>
            <a:endParaRPr kumimoji="1" lang="en-US" altLang="ja-JP" sz="2000" b="1" dirty="0">
              <a:solidFill>
                <a:schemeClr val="accent6">
                  <a:lumMod val="60000"/>
                  <a:lumOff val="40000"/>
                </a:schemeClr>
              </a:solidFill>
            </a:endParaRPr>
          </a:p>
          <a:p>
            <a:r>
              <a:rPr kumimoji="1" lang="ja-JP" altLang="en-US" sz="1200" b="1" dirty="0">
                <a:solidFill>
                  <a:schemeClr val="tx1"/>
                </a:solidFill>
              </a:rPr>
              <a:t>（協力団体）</a:t>
            </a:r>
            <a:endParaRPr kumimoji="1" lang="en-US" altLang="ja-JP" sz="1200" b="1" dirty="0">
              <a:solidFill>
                <a:schemeClr val="tx1"/>
              </a:solidFill>
            </a:endParaRPr>
          </a:p>
          <a:p>
            <a:r>
              <a:rPr kumimoji="1" lang="ja-JP" altLang="en-US" sz="1200" b="1" dirty="0">
                <a:solidFill>
                  <a:schemeClr val="tx1"/>
                </a:solidFill>
              </a:rPr>
              <a:t>日本林業経営者協会、全国素材生産業協同組合連合会、全国木材組合連合会、</a:t>
            </a:r>
            <a:r>
              <a:rPr lang="ja-JP" altLang="en-US" sz="1200" b="1" dirty="0">
                <a:solidFill>
                  <a:schemeClr val="tx1"/>
                </a:solidFill>
              </a:rPr>
              <a:t>全日本</a:t>
            </a:r>
            <a:r>
              <a:rPr kumimoji="1" lang="ja-JP" altLang="en-US" sz="1200" b="1" dirty="0">
                <a:solidFill>
                  <a:schemeClr val="tx1"/>
                </a:solidFill>
              </a:rPr>
              <a:t>市場連盟、日本造林協会</a:t>
            </a:r>
            <a:endParaRPr kumimoji="1" lang="en-US" altLang="ja-JP" sz="1600" b="1" dirty="0">
              <a:solidFill>
                <a:schemeClr val="tx1"/>
              </a:solidFill>
              <a:latin typeface="+mn-ea"/>
            </a:endParaRPr>
          </a:p>
          <a:p>
            <a:r>
              <a:rPr kumimoji="1" lang="ja-JP" altLang="en-US" sz="1600" dirty="0">
                <a:solidFill>
                  <a:schemeClr val="tx1"/>
                </a:solidFill>
                <a:latin typeface="+mn-ea"/>
              </a:rPr>
              <a:t>・連絡・調整、各種事務処理等</a:t>
            </a:r>
            <a:endParaRPr kumimoji="1" lang="en-US" altLang="ja-JP" sz="1600" dirty="0">
              <a:solidFill>
                <a:schemeClr val="tx1"/>
              </a:solidFill>
              <a:latin typeface="+mn-ea"/>
            </a:endParaRPr>
          </a:p>
          <a:p>
            <a:r>
              <a:rPr kumimoji="1" lang="ja-JP" altLang="en-US" sz="1600" dirty="0">
                <a:solidFill>
                  <a:schemeClr val="tx1"/>
                </a:solidFill>
                <a:latin typeface="+mn-ea"/>
              </a:rPr>
              <a:t>・実証結果のとりまとめ、公表</a:t>
            </a:r>
            <a:endParaRPr kumimoji="1" lang="en-US" altLang="ja-JP" sz="1600" dirty="0">
              <a:solidFill>
                <a:schemeClr val="tx1"/>
              </a:solidFill>
              <a:latin typeface="+mn-ea"/>
            </a:endParaRPr>
          </a:p>
          <a:p>
            <a:r>
              <a:rPr kumimoji="1" lang="ja-JP" altLang="en-US" sz="1600" dirty="0">
                <a:solidFill>
                  <a:schemeClr val="tx1"/>
                </a:solidFill>
                <a:latin typeface="+mn-ea"/>
              </a:rPr>
              <a:t>・その他普及活動</a:t>
            </a:r>
            <a:endParaRPr kumimoji="1" lang="en-US" altLang="ja-JP" sz="1600" dirty="0">
              <a:solidFill>
                <a:schemeClr val="tx1"/>
              </a:solidFill>
              <a:latin typeface="+mn-ea"/>
            </a:endParaRPr>
          </a:p>
          <a:p>
            <a:pPr algn="ctr"/>
            <a:endParaRPr lang="en-US" altLang="ja-JP" dirty="0">
              <a:solidFill>
                <a:schemeClr val="tx1"/>
              </a:solidFill>
            </a:endParaRPr>
          </a:p>
          <a:p>
            <a:pPr algn="ctr"/>
            <a:endParaRPr kumimoji="1" lang="en-US" altLang="ja-JP" dirty="0">
              <a:solidFill>
                <a:schemeClr val="tx1"/>
              </a:solidFill>
            </a:endParaRPr>
          </a:p>
          <a:p>
            <a:pPr algn="ctr"/>
            <a:endParaRPr lang="en-US" altLang="ja-JP" dirty="0">
              <a:solidFill>
                <a:schemeClr val="tx1"/>
              </a:solidFill>
            </a:endParaRPr>
          </a:p>
          <a:p>
            <a:pPr algn="ctr"/>
            <a:endParaRPr kumimoji="1" lang="en-US" altLang="ja-JP" dirty="0">
              <a:solidFill>
                <a:schemeClr val="tx1"/>
              </a:solidFill>
            </a:endParaRPr>
          </a:p>
          <a:p>
            <a:pPr algn="ctr"/>
            <a:endParaRPr lang="en-US" altLang="ja-JP" dirty="0">
              <a:solidFill>
                <a:schemeClr val="tx1"/>
              </a:solidFill>
            </a:endParaRPr>
          </a:p>
          <a:p>
            <a:pPr algn="ctr"/>
            <a:endParaRPr kumimoji="1" lang="en-US" altLang="ja-JP" dirty="0">
              <a:solidFill>
                <a:schemeClr val="tx1"/>
              </a:solidFill>
            </a:endParaRPr>
          </a:p>
          <a:p>
            <a:pPr algn="ctr"/>
            <a:endParaRPr lang="en-US" altLang="ja-JP" dirty="0">
              <a:solidFill>
                <a:schemeClr val="tx1"/>
              </a:solidFill>
            </a:endParaRPr>
          </a:p>
          <a:p>
            <a:pPr algn="ctr"/>
            <a:endParaRPr kumimoji="1" lang="en-US" altLang="ja-JP" dirty="0">
              <a:solidFill>
                <a:schemeClr val="tx1"/>
              </a:solidFill>
            </a:endParaRPr>
          </a:p>
          <a:p>
            <a:pPr algn="ctr"/>
            <a:endParaRPr lang="en-US" altLang="ja-JP" dirty="0">
              <a:solidFill>
                <a:schemeClr val="tx1"/>
              </a:solidFill>
            </a:endParaRPr>
          </a:p>
          <a:p>
            <a:pPr algn="ctr"/>
            <a:endParaRPr kumimoji="1" lang="en-US" altLang="ja-JP" dirty="0">
              <a:solidFill>
                <a:schemeClr val="tx1"/>
              </a:solidFill>
            </a:endParaRPr>
          </a:p>
          <a:p>
            <a:pPr algn="ctr"/>
            <a:endParaRPr lang="en-US" altLang="ja-JP" dirty="0">
              <a:solidFill>
                <a:schemeClr val="tx1"/>
              </a:solidFill>
            </a:endParaRPr>
          </a:p>
          <a:p>
            <a:pPr algn="ctr"/>
            <a:endParaRPr kumimoji="1" lang="ja-JP" altLang="en-US" dirty="0">
              <a:solidFill>
                <a:schemeClr val="tx1"/>
              </a:solidFill>
            </a:endParaRPr>
          </a:p>
        </p:txBody>
      </p:sp>
      <p:sp>
        <p:nvSpPr>
          <p:cNvPr id="23" name="四角形: 角を丸くする 22">
            <a:extLst>
              <a:ext uri="{FF2B5EF4-FFF2-40B4-BE49-F238E27FC236}">
                <a16:creationId xmlns:a16="http://schemas.microsoft.com/office/drawing/2014/main" id="{23D918A4-6316-4A8E-AEB6-420706034DD4}"/>
              </a:ext>
            </a:extLst>
          </p:cNvPr>
          <p:cNvSpPr/>
          <p:nvPr/>
        </p:nvSpPr>
        <p:spPr>
          <a:xfrm>
            <a:off x="550353" y="3518777"/>
            <a:ext cx="2924175" cy="2907716"/>
          </a:xfrm>
          <a:prstGeom prst="roundRect">
            <a:avLst/>
          </a:prstGeom>
          <a:noFill/>
          <a:ln w="190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600" b="1" dirty="0">
                <a:solidFill>
                  <a:schemeClr val="accent6">
                    <a:lumMod val="60000"/>
                    <a:lumOff val="40000"/>
                  </a:schemeClr>
                </a:solidFill>
                <a:latin typeface="+mn-ea"/>
              </a:rPr>
              <a:t>有識者委員会</a:t>
            </a:r>
            <a:endParaRPr lang="en-US" altLang="ja-JP" sz="1400" dirty="0">
              <a:solidFill>
                <a:schemeClr val="accent6">
                  <a:lumMod val="60000"/>
                  <a:lumOff val="40000"/>
                </a:schemeClr>
              </a:solidFill>
              <a:latin typeface="+mn-ea"/>
            </a:endParaRPr>
          </a:p>
          <a:p>
            <a:pPr marL="87313" indent="-87313">
              <a:tabLst>
                <a:tab pos="87313" algn="l"/>
              </a:tabLst>
            </a:pPr>
            <a:r>
              <a:rPr kumimoji="1" lang="ja-JP" altLang="en-US" sz="1400" dirty="0">
                <a:solidFill>
                  <a:schemeClr val="tx1"/>
                </a:solidFill>
                <a:latin typeface="+mn-ea"/>
              </a:rPr>
              <a:t>・実施計画を審査し実証主体を選定</a:t>
            </a:r>
            <a:endParaRPr kumimoji="1" lang="en-US" altLang="ja-JP" sz="1400" dirty="0">
              <a:solidFill>
                <a:schemeClr val="tx1"/>
              </a:solidFill>
              <a:latin typeface="+mn-ea"/>
            </a:endParaRPr>
          </a:p>
          <a:p>
            <a:pPr marL="87313" indent="-87313"/>
            <a:r>
              <a:rPr kumimoji="1" lang="ja-JP" altLang="en-US" sz="1400" dirty="0">
                <a:solidFill>
                  <a:schemeClr val="tx1"/>
                </a:solidFill>
                <a:latin typeface="+mn-ea"/>
              </a:rPr>
              <a:t>・実施計画の内容確認、改善点等について助言</a:t>
            </a:r>
            <a:endParaRPr kumimoji="1" lang="en-US" altLang="ja-JP" sz="1400" dirty="0">
              <a:solidFill>
                <a:srgbClr val="FF0000"/>
              </a:solidFill>
              <a:latin typeface="+mn-ea"/>
            </a:endParaRPr>
          </a:p>
          <a:p>
            <a:pPr marL="87313" indent="-87313"/>
            <a:r>
              <a:rPr kumimoji="1" lang="ja-JP" altLang="en-US" sz="1400" dirty="0">
                <a:solidFill>
                  <a:schemeClr val="tx1"/>
                </a:solidFill>
                <a:latin typeface="+mn-ea"/>
              </a:rPr>
              <a:t>・実証主体から提出された報告書等を技術面及び経営面から分析し、改善点等について助言</a:t>
            </a:r>
            <a:r>
              <a:rPr kumimoji="1" lang="ja-JP" altLang="en-US" sz="1400" dirty="0">
                <a:solidFill>
                  <a:schemeClr val="tx1"/>
                </a:solidFill>
              </a:rPr>
              <a:t>　　</a:t>
            </a:r>
            <a:endParaRPr kumimoji="1" lang="en-US" altLang="ja-JP" sz="1400" dirty="0">
              <a:solidFill>
                <a:schemeClr val="tx1"/>
              </a:solidFill>
            </a:endParaRPr>
          </a:p>
          <a:p>
            <a:pPr algn="ctr"/>
            <a:endParaRPr kumimoji="1" lang="ja-JP" altLang="en-US" dirty="0">
              <a:solidFill>
                <a:schemeClr val="tx1"/>
              </a:solidFill>
            </a:endParaRPr>
          </a:p>
        </p:txBody>
      </p:sp>
      <p:sp>
        <p:nvSpPr>
          <p:cNvPr id="24" name="四角形: 角を丸くする 23">
            <a:extLst>
              <a:ext uri="{FF2B5EF4-FFF2-40B4-BE49-F238E27FC236}">
                <a16:creationId xmlns:a16="http://schemas.microsoft.com/office/drawing/2014/main" id="{032B8E35-62E7-445E-84E4-A23DD79412E4}"/>
              </a:ext>
            </a:extLst>
          </p:cNvPr>
          <p:cNvSpPr/>
          <p:nvPr/>
        </p:nvSpPr>
        <p:spPr>
          <a:xfrm>
            <a:off x="6023294" y="1066800"/>
            <a:ext cx="3672000" cy="5448300"/>
          </a:xfrm>
          <a:prstGeom prst="roundRect">
            <a:avLst/>
          </a:prstGeom>
          <a:solidFill>
            <a:schemeClr val="accent6">
              <a:lumMod val="20000"/>
              <a:lumOff val="80000"/>
            </a:schemeClr>
          </a:solidFill>
          <a:ln w="19050">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2000" b="1" dirty="0">
                <a:solidFill>
                  <a:schemeClr val="tx1"/>
                </a:solidFill>
              </a:rPr>
              <a:t>実証主体</a:t>
            </a:r>
            <a:endParaRPr kumimoji="1" lang="en-US" altLang="ja-JP" sz="2000" b="1" dirty="0">
              <a:solidFill>
                <a:schemeClr val="tx1"/>
              </a:solidFill>
            </a:endParaRPr>
          </a:p>
          <a:p>
            <a:pPr algn="ctr"/>
            <a:r>
              <a:rPr kumimoji="1" lang="ja-JP" altLang="en-US" dirty="0">
                <a:solidFill>
                  <a:schemeClr val="tx1"/>
                </a:solidFill>
              </a:rPr>
              <a:t>林業経営体等を含む共同体</a:t>
            </a:r>
            <a:endParaRPr kumimoji="1" lang="en-US" altLang="ja-JP" dirty="0">
              <a:solidFill>
                <a:schemeClr val="tx1"/>
              </a:solidFill>
            </a:endParaRPr>
          </a:p>
          <a:p>
            <a:pPr algn="ctr"/>
            <a:r>
              <a:rPr kumimoji="1" lang="en-US" altLang="ja-JP" dirty="0">
                <a:solidFill>
                  <a:schemeClr val="tx1"/>
                </a:solidFill>
              </a:rPr>
              <a:t>※</a:t>
            </a:r>
            <a:r>
              <a:rPr kumimoji="1" lang="ja-JP" altLang="en-US" dirty="0">
                <a:solidFill>
                  <a:schemeClr val="tx1"/>
                </a:solidFill>
              </a:rPr>
              <a:t>公募で選定</a:t>
            </a:r>
            <a:endParaRPr kumimoji="1" lang="en-US" altLang="ja-JP" dirty="0">
              <a:solidFill>
                <a:schemeClr val="tx1"/>
              </a:solidFill>
            </a:endParaRPr>
          </a:p>
          <a:p>
            <a:pPr algn="ctr"/>
            <a:endParaRPr lang="en-US" altLang="ja-JP" sz="800" dirty="0">
              <a:solidFill>
                <a:schemeClr val="tx1"/>
              </a:solidFill>
            </a:endParaRPr>
          </a:p>
          <a:p>
            <a:r>
              <a:rPr kumimoji="1" lang="ja-JP" altLang="en-US" dirty="0">
                <a:solidFill>
                  <a:schemeClr val="tx1"/>
                </a:solidFill>
              </a:rPr>
              <a:t>・「新たな技術」を導入し、</a:t>
            </a:r>
            <a:endParaRPr lang="en-US" altLang="ja-JP" dirty="0">
              <a:solidFill>
                <a:schemeClr val="tx1"/>
              </a:solidFill>
            </a:endParaRPr>
          </a:p>
          <a:p>
            <a:pPr marL="87313"/>
            <a:r>
              <a:rPr kumimoji="1" lang="ja-JP" altLang="en-US" dirty="0">
                <a:solidFill>
                  <a:schemeClr val="tx1"/>
                </a:solidFill>
              </a:rPr>
              <a:t>素材生産</a:t>
            </a:r>
            <a:r>
              <a:rPr kumimoji="1" lang="en-US" altLang="ja-JP" dirty="0">
                <a:solidFill>
                  <a:schemeClr val="tx1"/>
                </a:solidFill>
              </a:rPr>
              <a:t>/</a:t>
            </a:r>
            <a:r>
              <a:rPr kumimoji="1" lang="ja-JP" altLang="en-US" dirty="0">
                <a:solidFill>
                  <a:schemeClr val="tx1"/>
                </a:solidFill>
              </a:rPr>
              <a:t>流通</a:t>
            </a:r>
            <a:r>
              <a:rPr kumimoji="1" lang="en-US" altLang="ja-JP" dirty="0">
                <a:solidFill>
                  <a:schemeClr val="tx1"/>
                </a:solidFill>
              </a:rPr>
              <a:t>/</a:t>
            </a:r>
            <a:r>
              <a:rPr kumimoji="1" lang="ja-JP" altLang="en-US" dirty="0">
                <a:solidFill>
                  <a:schemeClr val="tx1"/>
                </a:solidFill>
              </a:rPr>
              <a:t>再造林について実証を行う</a:t>
            </a:r>
            <a:endParaRPr kumimoji="1" lang="en-US" altLang="ja-JP" dirty="0">
              <a:solidFill>
                <a:schemeClr val="tx1"/>
              </a:solidFill>
            </a:endParaRPr>
          </a:p>
          <a:p>
            <a:r>
              <a:rPr kumimoji="1" lang="ja-JP" altLang="en-US" dirty="0">
                <a:solidFill>
                  <a:schemeClr val="tx1"/>
                </a:solidFill>
              </a:rPr>
              <a:t>（森林調査</a:t>
            </a:r>
            <a:r>
              <a:rPr kumimoji="1" lang="en-US" altLang="ja-JP" dirty="0">
                <a:solidFill>
                  <a:schemeClr val="tx1"/>
                </a:solidFill>
              </a:rPr>
              <a:t>/</a:t>
            </a:r>
            <a:r>
              <a:rPr kumimoji="1" lang="ja-JP" altLang="en-US" dirty="0">
                <a:solidFill>
                  <a:schemeClr val="tx1"/>
                </a:solidFill>
              </a:rPr>
              <a:t>保育は任意）</a:t>
            </a:r>
            <a:endParaRPr kumimoji="1" lang="en-US" altLang="ja-JP" dirty="0">
              <a:solidFill>
                <a:schemeClr val="tx1"/>
              </a:solidFill>
            </a:endParaRPr>
          </a:p>
          <a:p>
            <a:pPr marL="87313" indent="-87313"/>
            <a:r>
              <a:rPr kumimoji="1" lang="ja-JP" altLang="en-US" dirty="0">
                <a:solidFill>
                  <a:schemeClr val="tx1"/>
                </a:solidFill>
              </a:rPr>
              <a:t>・当協会と調整しつつ実証成果をとりまとめ</a:t>
            </a:r>
            <a:endParaRPr kumimoji="1" lang="en-US" altLang="ja-JP" dirty="0">
              <a:solidFill>
                <a:schemeClr val="tx1"/>
              </a:solidFill>
            </a:endParaRPr>
          </a:p>
          <a:p>
            <a:pPr marL="87313" indent="-87313"/>
            <a:r>
              <a:rPr kumimoji="1" lang="ja-JP" altLang="en-US" dirty="0">
                <a:solidFill>
                  <a:schemeClr val="tx1"/>
                </a:solidFill>
              </a:rPr>
              <a:t>・現地検討会の開催等、新たな技術及び経営モデルの普及に協力</a:t>
            </a:r>
            <a:endParaRPr kumimoji="1" lang="en-US" altLang="ja-JP" dirty="0">
              <a:solidFill>
                <a:schemeClr val="tx1"/>
              </a:solidFill>
            </a:endParaRPr>
          </a:p>
        </p:txBody>
      </p:sp>
      <p:cxnSp>
        <p:nvCxnSpPr>
          <p:cNvPr id="12" name="直線矢印コネクタ 11">
            <a:extLst>
              <a:ext uri="{FF2B5EF4-FFF2-40B4-BE49-F238E27FC236}">
                <a16:creationId xmlns:a16="http://schemas.microsoft.com/office/drawing/2014/main" id="{E00D2D2B-4783-4C0F-A3E3-0EC1C784A6D6}"/>
              </a:ext>
            </a:extLst>
          </p:cNvPr>
          <p:cNvCxnSpPr/>
          <p:nvPr/>
        </p:nvCxnSpPr>
        <p:spPr>
          <a:xfrm>
            <a:off x="3857625" y="1695450"/>
            <a:ext cx="2085975"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9" name="直線矢印コネクタ 28">
            <a:extLst>
              <a:ext uri="{FF2B5EF4-FFF2-40B4-BE49-F238E27FC236}">
                <a16:creationId xmlns:a16="http://schemas.microsoft.com/office/drawing/2014/main" id="{AE4383A1-6F83-4BF4-8B32-B8C646742D32}"/>
              </a:ext>
            </a:extLst>
          </p:cNvPr>
          <p:cNvCxnSpPr>
            <a:cxnSpLocks/>
          </p:cNvCxnSpPr>
          <p:nvPr/>
        </p:nvCxnSpPr>
        <p:spPr>
          <a:xfrm flipH="1">
            <a:off x="3810001" y="2256289"/>
            <a:ext cx="2085974"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8" name="四角形: 角を丸くする 7">
            <a:extLst>
              <a:ext uri="{FF2B5EF4-FFF2-40B4-BE49-F238E27FC236}">
                <a16:creationId xmlns:a16="http://schemas.microsoft.com/office/drawing/2014/main" id="{8A7354E2-FE99-4946-8DE0-51820D2B3DF4}"/>
              </a:ext>
            </a:extLst>
          </p:cNvPr>
          <p:cNvSpPr/>
          <p:nvPr/>
        </p:nvSpPr>
        <p:spPr>
          <a:xfrm>
            <a:off x="3562351" y="1711237"/>
            <a:ext cx="2676522" cy="355907"/>
          </a:xfrm>
          <a:prstGeom prst="roundRect">
            <a:avLst/>
          </a:prstGeom>
          <a:noFill/>
          <a:ln w="1905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400" dirty="0">
                <a:solidFill>
                  <a:schemeClr val="tx1"/>
                </a:solidFill>
              </a:rPr>
              <a:t>実証を行う者の公募</a:t>
            </a:r>
          </a:p>
        </p:txBody>
      </p:sp>
      <p:sp>
        <p:nvSpPr>
          <p:cNvPr id="9" name="四角形: 角を丸くする 8">
            <a:extLst>
              <a:ext uri="{FF2B5EF4-FFF2-40B4-BE49-F238E27FC236}">
                <a16:creationId xmlns:a16="http://schemas.microsoft.com/office/drawing/2014/main" id="{20FEA77C-F147-48DB-819A-4DABC4F5988A}"/>
              </a:ext>
            </a:extLst>
          </p:cNvPr>
          <p:cNvSpPr/>
          <p:nvPr/>
        </p:nvSpPr>
        <p:spPr>
          <a:xfrm>
            <a:off x="3514727" y="2256289"/>
            <a:ext cx="2676522" cy="355907"/>
          </a:xfrm>
          <a:prstGeom prst="roundRect">
            <a:avLst/>
          </a:prstGeom>
          <a:noFill/>
          <a:ln w="1905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400" dirty="0">
                <a:solidFill>
                  <a:schemeClr val="tx1"/>
                </a:solidFill>
              </a:rPr>
              <a:t>応募（実施計画の提出）</a:t>
            </a:r>
          </a:p>
        </p:txBody>
      </p:sp>
      <p:cxnSp>
        <p:nvCxnSpPr>
          <p:cNvPr id="10" name="直線矢印コネクタ 9">
            <a:extLst>
              <a:ext uri="{FF2B5EF4-FFF2-40B4-BE49-F238E27FC236}">
                <a16:creationId xmlns:a16="http://schemas.microsoft.com/office/drawing/2014/main" id="{5024236A-BD78-4774-8C67-CDAE91730015}"/>
              </a:ext>
            </a:extLst>
          </p:cNvPr>
          <p:cNvCxnSpPr>
            <a:cxnSpLocks/>
          </p:cNvCxnSpPr>
          <p:nvPr/>
        </p:nvCxnSpPr>
        <p:spPr>
          <a:xfrm>
            <a:off x="3857625" y="2915306"/>
            <a:ext cx="2085975"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1" name="四角形: 角を丸くする 10">
            <a:extLst>
              <a:ext uri="{FF2B5EF4-FFF2-40B4-BE49-F238E27FC236}">
                <a16:creationId xmlns:a16="http://schemas.microsoft.com/office/drawing/2014/main" id="{426F84FF-DC77-493D-B135-6EF40CF6965D}"/>
              </a:ext>
            </a:extLst>
          </p:cNvPr>
          <p:cNvSpPr/>
          <p:nvPr/>
        </p:nvSpPr>
        <p:spPr>
          <a:xfrm>
            <a:off x="3562351" y="2933894"/>
            <a:ext cx="2676522" cy="355907"/>
          </a:xfrm>
          <a:prstGeom prst="roundRect">
            <a:avLst/>
          </a:prstGeom>
          <a:noFill/>
          <a:ln w="1905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400" dirty="0">
                <a:solidFill>
                  <a:schemeClr val="tx1"/>
                </a:solidFill>
              </a:rPr>
              <a:t>採択</a:t>
            </a:r>
          </a:p>
        </p:txBody>
      </p:sp>
      <p:cxnSp>
        <p:nvCxnSpPr>
          <p:cNvPr id="13" name="直線矢印コネクタ 12">
            <a:extLst>
              <a:ext uri="{FF2B5EF4-FFF2-40B4-BE49-F238E27FC236}">
                <a16:creationId xmlns:a16="http://schemas.microsoft.com/office/drawing/2014/main" id="{30968AA4-9D78-4F22-8F4D-512616993603}"/>
              </a:ext>
            </a:extLst>
          </p:cNvPr>
          <p:cNvCxnSpPr>
            <a:cxnSpLocks/>
          </p:cNvCxnSpPr>
          <p:nvPr/>
        </p:nvCxnSpPr>
        <p:spPr>
          <a:xfrm>
            <a:off x="3857625" y="3427608"/>
            <a:ext cx="2085975"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4" name="四角形: 角を丸くする 13">
            <a:extLst>
              <a:ext uri="{FF2B5EF4-FFF2-40B4-BE49-F238E27FC236}">
                <a16:creationId xmlns:a16="http://schemas.microsoft.com/office/drawing/2014/main" id="{CD172F22-53A3-4B13-9F41-AD9637BC8356}"/>
              </a:ext>
            </a:extLst>
          </p:cNvPr>
          <p:cNvSpPr/>
          <p:nvPr/>
        </p:nvSpPr>
        <p:spPr>
          <a:xfrm>
            <a:off x="3562351" y="3521773"/>
            <a:ext cx="2676522" cy="355907"/>
          </a:xfrm>
          <a:prstGeom prst="roundRect">
            <a:avLst/>
          </a:prstGeom>
          <a:noFill/>
          <a:ln w="1905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400" dirty="0">
                <a:solidFill>
                  <a:schemeClr val="tx1"/>
                </a:solidFill>
              </a:rPr>
              <a:t>実施計画の調整</a:t>
            </a:r>
            <a:endParaRPr kumimoji="1" lang="en-US" altLang="ja-JP" sz="1400" dirty="0">
              <a:solidFill>
                <a:schemeClr val="tx1"/>
              </a:solidFill>
            </a:endParaRPr>
          </a:p>
          <a:p>
            <a:pPr algn="ctr"/>
            <a:r>
              <a:rPr kumimoji="1" lang="ja-JP" altLang="en-US" sz="1400" dirty="0">
                <a:solidFill>
                  <a:schemeClr val="tx1"/>
                </a:solidFill>
              </a:rPr>
              <a:t>助成額の決定</a:t>
            </a:r>
            <a:endParaRPr kumimoji="1" lang="en-US" altLang="ja-JP" sz="1400" dirty="0">
              <a:solidFill>
                <a:schemeClr val="tx1"/>
              </a:solidFill>
            </a:endParaRPr>
          </a:p>
        </p:txBody>
      </p:sp>
      <p:cxnSp>
        <p:nvCxnSpPr>
          <p:cNvPr id="15" name="直線矢印コネクタ 14">
            <a:extLst>
              <a:ext uri="{FF2B5EF4-FFF2-40B4-BE49-F238E27FC236}">
                <a16:creationId xmlns:a16="http://schemas.microsoft.com/office/drawing/2014/main" id="{D6CEAA1A-139F-42DB-8386-6F5D3FDBFBAE}"/>
              </a:ext>
            </a:extLst>
          </p:cNvPr>
          <p:cNvCxnSpPr>
            <a:cxnSpLocks/>
          </p:cNvCxnSpPr>
          <p:nvPr/>
        </p:nvCxnSpPr>
        <p:spPr>
          <a:xfrm flipH="1">
            <a:off x="3773735" y="3433550"/>
            <a:ext cx="2085974"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8" name="直線矢印コネクタ 17">
            <a:extLst>
              <a:ext uri="{FF2B5EF4-FFF2-40B4-BE49-F238E27FC236}">
                <a16:creationId xmlns:a16="http://schemas.microsoft.com/office/drawing/2014/main" id="{763074B6-E57C-4B4B-A263-AEADA856BC03}"/>
              </a:ext>
            </a:extLst>
          </p:cNvPr>
          <p:cNvCxnSpPr/>
          <p:nvPr/>
        </p:nvCxnSpPr>
        <p:spPr>
          <a:xfrm>
            <a:off x="3857625" y="4972635"/>
            <a:ext cx="2085975"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9" name="直線矢印コネクタ 18">
            <a:extLst>
              <a:ext uri="{FF2B5EF4-FFF2-40B4-BE49-F238E27FC236}">
                <a16:creationId xmlns:a16="http://schemas.microsoft.com/office/drawing/2014/main" id="{0058182A-A9AC-4E35-A8D1-B879CB103DF1}"/>
              </a:ext>
            </a:extLst>
          </p:cNvPr>
          <p:cNvCxnSpPr>
            <a:cxnSpLocks/>
          </p:cNvCxnSpPr>
          <p:nvPr/>
        </p:nvCxnSpPr>
        <p:spPr>
          <a:xfrm flipH="1">
            <a:off x="3824289" y="4465659"/>
            <a:ext cx="2085974"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2" name="四角形: 角を丸くする 21">
            <a:extLst>
              <a:ext uri="{FF2B5EF4-FFF2-40B4-BE49-F238E27FC236}">
                <a16:creationId xmlns:a16="http://schemas.microsoft.com/office/drawing/2014/main" id="{5A58E8A2-A45F-4E0D-BE4E-3F190CCC7BD3}"/>
              </a:ext>
            </a:extLst>
          </p:cNvPr>
          <p:cNvSpPr/>
          <p:nvPr/>
        </p:nvSpPr>
        <p:spPr>
          <a:xfrm>
            <a:off x="3529015" y="4465659"/>
            <a:ext cx="2676522" cy="355907"/>
          </a:xfrm>
          <a:prstGeom prst="roundRect">
            <a:avLst/>
          </a:prstGeom>
          <a:noFill/>
          <a:ln w="1905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400" dirty="0">
                <a:solidFill>
                  <a:schemeClr val="tx1"/>
                </a:solidFill>
              </a:rPr>
              <a:t>報告書等の提出</a:t>
            </a:r>
          </a:p>
        </p:txBody>
      </p:sp>
      <p:sp>
        <p:nvSpPr>
          <p:cNvPr id="20" name="テキスト ボックス 19">
            <a:extLst>
              <a:ext uri="{FF2B5EF4-FFF2-40B4-BE49-F238E27FC236}">
                <a16:creationId xmlns:a16="http://schemas.microsoft.com/office/drawing/2014/main" id="{6E425078-8D34-42B5-89E4-370D7CC4B308}"/>
              </a:ext>
            </a:extLst>
          </p:cNvPr>
          <p:cNvSpPr txBox="1"/>
          <p:nvPr/>
        </p:nvSpPr>
        <p:spPr>
          <a:xfrm>
            <a:off x="8667750" y="6531429"/>
            <a:ext cx="1238250" cy="369332"/>
          </a:xfrm>
          <a:prstGeom prst="rect">
            <a:avLst/>
          </a:prstGeom>
          <a:noFill/>
        </p:spPr>
        <p:txBody>
          <a:bodyPr wrap="square" rtlCol="0">
            <a:spAutoFit/>
          </a:bodyPr>
          <a:lstStyle/>
          <a:p>
            <a:pPr algn="r"/>
            <a:fld id="{2D442F56-9958-42FA-AD37-54616B9F7DE4}" type="slidenum">
              <a:rPr kumimoji="1" lang="ja-JP" altLang="en-US" smtClean="0"/>
              <a:t>6</a:t>
            </a:fld>
            <a:endParaRPr kumimoji="1" lang="ja-JP" altLang="en-US" dirty="0"/>
          </a:p>
        </p:txBody>
      </p:sp>
      <p:sp>
        <p:nvSpPr>
          <p:cNvPr id="25" name="四角形: 角を丸くする 24">
            <a:extLst>
              <a:ext uri="{FF2B5EF4-FFF2-40B4-BE49-F238E27FC236}">
                <a16:creationId xmlns:a16="http://schemas.microsoft.com/office/drawing/2014/main" id="{ECF0A459-3764-49CC-BDB9-01268C5F66B8}"/>
              </a:ext>
            </a:extLst>
          </p:cNvPr>
          <p:cNvSpPr/>
          <p:nvPr/>
        </p:nvSpPr>
        <p:spPr>
          <a:xfrm>
            <a:off x="3556321" y="3934451"/>
            <a:ext cx="2676522" cy="355907"/>
          </a:xfrm>
          <a:prstGeom prst="roundRect">
            <a:avLst/>
          </a:prstGeom>
          <a:noFill/>
          <a:ln w="1905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2400" dirty="0">
                <a:solidFill>
                  <a:srgbClr val="FF0000"/>
                </a:solidFill>
              </a:rPr>
              <a:t>実証</a:t>
            </a:r>
            <a:endParaRPr kumimoji="1" lang="en-US" altLang="ja-JP" sz="2400" dirty="0">
              <a:solidFill>
                <a:srgbClr val="FF0000"/>
              </a:solidFill>
            </a:endParaRPr>
          </a:p>
        </p:txBody>
      </p:sp>
      <p:sp>
        <p:nvSpPr>
          <p:cNvPr id="26" name="四角形: 角を丸くする 25">
            <a:extLst>
              <a:ext uri="{FF2B5EF4-FFF2-40B4-BE49-F238E27FC236}">
                <a16:creationId xmlns:a16="http://schemas.microsoft.com/office/drawing/2014/main" id="{BF9AE447-EC40-4727-927B-E78CF1A4A70B}"/>
              </a:ext>
            </a:extLst>
          </p:cNvPr>
          <p:cNvSpPr/>
          <p:nvPr/>
        </p:nvSpPr>
        <p:spPr>
          <a:xfrm>
            <a:off x="3562351" y="5265414"/>
            <a:ext cx="2676522" cy="355907"/>
          </a:xfrm>
          <a:prstGeom prst="roundRect">
            <a:avLst/>
          </a:prstGeom>
          <a:noFill/>
          <a:ln w="1905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400" dirty="0">
                <a:solidFill>
                  <a:schemeClr val="tx1"/>
                </a:solidFill>
              </a:rPr>
              <a:t>報告書等分析結果の提供</a:t>
            </a:r>
            <a:endParaRPr kumimoji="1" lang="en-US" altLang="ja-JP" sz="1400" dirty="0">
              <a:solidFill>
                <a:schemeClr val="tx1"/>
              </a:solidFill>
            </a:endParaRPr>
          </a:p>
          <a:p>
            <a:pPr algn="ctr"/>
            <a:r>
              <a:rPr kumimoji="1" lang="ja-JP" altLang="en-US" sz="1400" dirty="0">
                <a:solidFill>
                  <a:schemeClr val="tx1"/>
                </a:solidFill>
              </a:rPr>
              <a:t>改善策の助言等</a:t>
            </a:r>
            <a:endParaRPr kumimoji="1" lang="en-US" altLang="ja-JP" sz="1400" dirty="0">
              <a:solidFill>
                <a:schemeClr val="tx1"/>
              </a:solidFill>
            </a:endParaRPr>
          </a:p>
          <a:p>
            <a:pPr algn="ctr"/>
            <a:r>
              <a:rPr kumimoji="1" lang="ja-JP" altLang="en-US" sz="1400" dirty="0">
                <a:solidFill>
                  <a:schemeClr val="tx1"/>
                </a:solidFill>
              </a:rPr>
              <a:t>事業のフォローアップ</a:t>
            </a:r>
            <a:endParaRPr kumimoji="1" lang="en-US" altLang="ja-JP" sz="1400" dirty="0">
              <a:solidFill>
                <a:schemeClr val="tx1"/>
              </a:solidFill>
            </a:endParaRPr>
          </a:p>
          <a:p>
            <a:pPr algn="ctr"/>
            <a:r>
              <a:rPr kumimoji="1" lang="ja-JP" altLang="en-US" sz="1400" dirty="0">
                <a:solidFill>
                  <a:schemeClr val="tx1"/>
                </a:solidFill>
              </a:rPr>
              <a:t>助成金の支払</a:t>
            </a:r>
          </a:p>
        </p:txBody>
      </p:sp>
      <p:sp>
        <p:nvSpPr>
          <p:cNvPr id="4" name="テキスト ボックス 3">
            <a:extLst>
              <a:ext uri="{FF2B5EF4-FFF2-40B4-BE49-F238E27FC236}">
                <a16:creationId xmlns:a16="http://schemas.microsoft.com/office/drawing/2014/main" id="{7E4E470A-04F2-EAF8-E91F-62715D0E0247}"/>
              </a:ext>
            </a:extLst>
          </p:cNvPr>
          <p:cNvSpPr txBox="1"/>
          <p:nvPr/>
        </p:nvSpPr>
        <p:spPr>
          <a:xfrm>
            <a:off x="823128" y="5194469"/>
            <a:ext cx="2598960" cy="1243974"/>
          </a:xfrm>
          <a:prstGeom prst="rect">
            <a:avLst/>
          </a:prstGeom>
          <a:noFill/>
        </p:spPr>
        <p:txBody>
          <a:bodyPr wrap="square" rtlCol="0">
            <a:noAutofit/>
          </a:bodyPr>
          <a:lstStyle/>
          <a:p>
            <a:pPr marL="87313" indent="-87313"/>
            <a:endParaRPr kumimoji="1" lang="en-US" altLang="ja-JP" sz="1100" dirty="0">
              <a:solidFill>
                <a:schemeClr val="tx1"/>
              </a:solidFill>
              <a:latin typeface="+mn-ea"/>
            </a:endParaRPr>
          </a:p>
        </p:txBody>
      </p:sp>
    </p:spTree>
    <p:extLst>
      <p:ext uri="{BB962C8B-B14F-4D97-AF65-F5344CB8AC3E}">
        <p14:creationId xmlns:p14="http://schemas.microsoft.com/office/powerpoint/2010/main" val="3569190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C87C9647-C77C-418F-830A-9E07290EE7B0}"/>
              </a:ext>
            </a:extLst>
          </p:cNvPr>
          <p:cNvSpPr txBox="1"/>
          <p:nvPr/>
        </p:nvSpPr>
        <p:spPr>
          <a:xfrm>
            <a:off x="213482" y="104775"/>
            <a:ext cx="6959600" cy="523220"/>
          </a:xfrm>
          <a:prstGeom prst="rect">
            <a:avLst/>
          </a:prstGeom>
          <a:noFill/>
        </p:spPr>
        <p:txBody>
          <a:bodyPr wrap="square" rtlCol="0">
            <a:spAutoFit/>
          </a:bodyPr>
          <a:lstStyle/>
          <a:p>
            <a:r>
              <a:rPr kumimoji="1" lang="ja-JP" altLang="en-US" sz="2800" b="1" dirty="0"/>
              <a:t>Ｒ４採択 事業の流れのイメージ</a:t>
            </a:r>
            <a:endParaRPr kumimoji="1" lang="ja-JP" altLang="en-US" sz="2800" b="1" dirty="0">
              <a:highlight>
                <a:srgbClr val="FFFF00"/>
              </a:highlight>
            </a:endParaRPr>
          </a:p>
        </p:txBody>
      </p:sp>
      <p:sp>
        <p:nvSpPr>
          <p:cNvPr id="53" name="テキスト ボックス 52">
            <a:extLst>
              <a:ext uri="{FF2B5EF4-FFF2-40B4-BE49-F238E27FC236}">
                <a16:creationId xmlns:a16="http://schemas.microsoft.com/office/drawing/2014/main" id="{E17C640B-F35E-4DC6-A63E-E6D42B052CD1}"/>
              </a:ext>
            </a:extLst>
          </p:cNvPr>
          <p:cNvSpPr txBox="1"/>
          <p:nvPr/>
        </p:nvSpPr>
        <p:spPr>
          <a:xfrm>
            <a:off x="8667750" y="6531429"/>
            <a:ext cx="1238250" cy="369332"/>
          </a:xfrm>
          <a:prstGeom prst="rect">
            <a:avLst/>
          </a:prstGeom>
          <a:noFill/>
        </p:spPr>
        <p:txBody>
          <a:bodyPr wrap="square" rtlCol="0">
            <a:spAutoFit/>
          </a:bodyPr>
          <a:lstStyle/>
          <a:p>
            <a:pPr algn="r"/>
            <a:fld id="{2D442F56-9958-42FA-AD37-54616B9F7DE4}" type="slidenum">
              <a:rPr kumimoji="1" lang="ja-JP" altLang="en-US" smtClean="0"/>
              <a:t>7</a:t>
            </a:fld>
            <a:endParaRPr kumimoji="1" lang="ja-JP" altLang="en-US" dirty="0"/>
          </a:p>
        </p:txBody>
      </p:sp>
      <p:sp>
        <p:nvSpPr>
          <p:cNvPr id="62" name="四角形: 角を丸くする 61">
            <a:extLst>
              <a:ext uri="{FF2B5EF4-FFF2-40B4-BE49-F238E27FC236}">
                <a16:creationId xmlns:a16="http://schemas.microsoft.com/office/drawing/2014/main" id="{F22933D2-C91C-447B-AF37-55253A570DBE}"/>
              </a:ext>
            </a:extLst>
          </p:cNvPr>
          <p:cNvSpPr/>
          <p:nvPr/>
        </p:nvSpPr>
        <p:spPr>
          <a:xfrm>
            <a:off x="21000" y="720556"/>
            <a:ext cx="9864000" cy="1220069"/>
          </a:xfrm>
          <a:prstGeom prst="roundRect">
            <a:avLst/>
          </a:prstGeom>
          <a:ln w="28575">
            <a:solidFill>
              <a:srgbClr val="76923C"/>
            </a:solidFill>
          </a:ln>
        </p:spPr>
        <p:style>
          <a:lnRef idx="2">
            <a:schemeClr val="accent6"/>
          </a:lnRef>
          <a:fillRef idx="1">
            <a:schemeClr val="lt1"/>
          </a:fillRef>
          <a:effectRef idx="0">
            <a:schemeClr val="accent6"/>
          </a:effectRef>
          <a:fontRef idx="minor">
            <a:schemeClr val="dk1"/>
          </a:fontRef>
        </p:style>
        <p:txBody>
          <a:bodyPr rtlCol="0" anchor="ctr"/>
          <a:lstStyle/>
          <a:p>
            <a:pPr marL="154800" indent="-154800"/>
            <a:r>
              <a:rPr lang="ja-JP" altLang="en-US" sz="2000" dirty="0">
                <a:ea typeface="Yu Gothic Medium" panose="020B0500000000000000" pitchFamily="50" charset="-128"/>
              </a:rPr>
              <a:t>○実証主体が実証を行う期間は、原則、採択を受けた年度の翌年度末まで。</a:t>
            </a:r>
            <a:endParaRPr lang="en-US" altLang="ja-JP" sz="2000" dirty="0">
              <a:ea typeface="Yu Gothic Medium" panose="020B0500000000000000" pitchFamily="50" charset="-128"/>
            </a:endParaRPr>
          </a:p>
          <a:p>
            <a:pPr marL="154800" indent="-154800"/>
            <a:r>
              <a:rPr lang="ja-JP" altLang="en-US" sz="1600" dirty="0">
                <a:solidFill>
                  <a:schemeClr val="tx1"/>
                </a:solidFill>
                <a:ea typeface="Yu Gothic Medium" panose="020B0500000000000000" pitchFamily="50" charset="-128"/>
              </a:rPr>
              <a:t>　</a:t>
            </a:r>
            <a:r>
              <a:rPr lang="en-US" altLang="ja-JP" sz="1600" dirty="0">
                <a:solidFill>
                  <a:schemeClr val="tx1"/>
                </a:solidFill>
                <a:ea typeface="Yu Gothic Medium" panose="020B0500000000000000" pitchFamily="50" charset="-128"/>
              </a:rPr>
              <a:t>※</a:t>
            </a:r>
            <a:r>
              <a:rPr lang="ja-JP" altLang="en-US" sz="1600" dirty="0">
                <a:solidFill>
                  <a:schemeClr val="tx1"/>
                </a:solidFill>
                <a:ea typeface="Yu Gothic Medium" panose="020B0500000000000000" pitchFamily="50" charset="-128"/>
              </a:rPr>
              <a:t>必要に応じて３年目の実証も可能。一方、</a:t>
            </a:r>
            <a:r>
              <a:rPr lang="ja-JP" altLang="en-US" sz="1600" dirty="0">
                <a:ea typeface="Yu Gothic Medium" panose="020B0500000000000000" pitchFamily="50" charset="-128"/>
              </a:rPr>
              <a:t>実証の成果が見込まれない場合等は打ち切りの可能性あり。</a:t>
            </a:r>
            <a:endParaRPr lang="en-US" altLang="ja-JP" sz="1600" dirty="0">
              <a:solidFill>
                <a:schemeClr val="tx1"/>
              </a:solidFill>
              <a:ea typeface="Yu Gothic Medium" panose="020B0500000000000000" pitchFamily="50" charset="-128"/>
            </a:endParaRPr>
          </a:p>
          <a:p>
            <a:pPr marL="154800" indent="-154800"/>
            <a:r>
              <a:rPr lang="ja-JP" altLang="en-US" sz="2000" dirty="0">
                <a:ea typeface="Yu Gothic Medium" panose="020B0500000000000000" pitchFamily="50" charset="-128"/>
              </a:rPr>
              <a:t>○</a:t>
            </a:r>
            <a:r>
              <a:rPr lang="ja-JP" altLang="en-US" sz="2000" dirty="0">
                <a:solidFill>
                  <a:srgbClr val="FF0000"/>
                </a:solidFill>
                <a:ea typeface="Yu Gothic Medium" panose="020B0500000000000000" pitchFamily="50" charset="-128"/>
              </a:rPr>
              <a:t>毎年度末に成果をとりまとめ</a:t>
            </a:r>
            <a:r>
              <a:rPr lang="ja-JP" altLang="en-US" sz="2000" dirty="0">
                <a:ea typeface="Yu Gothic Medium" panose="020B0500000000000000" pitchFamily="50" charset="-128"/>
              </a:rPr>
              <a:t>て林業機械化協会へ報告。</a:t>
            </a:r>
            <a:endParaRPr lang="en-US" altLang="ja-JP" sz="2000" dirty="0">
              <a:ea typeface="Yu Gothic Medium" panose="020B0500000000000000" pitchFamily="50" charset="-128"/>
            </a:endParaRPr>
          </a:p>
        </p:txBody>
      </p:sp>
      <p:sp>
        <p:nvSpPr>
          <p:cNvPr id="73" name="正方形/長方形 72">
            <a:extLst>
              <a:ext uri="{FF2B5EF4-FFF2-40B4-BE49-F238E27FC236}">
                <a16:creationId xmlns:a16="http://schemas.microsoft.com/office/drawing/2014/main" id="{1450E0E4-B1E1-4784-B2FF-8FA871A458AB}"/>
              </a:ext>
            </a:extLst>
          </p:cNvPr>
          <p:cNvSpPr/>
          <p:nvPr/>
        </p:nvSpPr>
        <p:spPr>
          <a:xfrm>
            <a:off x="512240" y="2002394"/>
            <a:ext cx="2439183" cy="2806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bg1"/>
                </a:solidFill>
              </a:rPr>
              <a:t>1</a:t>
            </a:r>
            <a:r>
              <a:rPr kumimoji="1" lang="ja-JP" altLang="en-US" dirty="0">
                <a:solidFill>
                  <a:schemeClr val="bg1"/>
                </a:solidFill>
              </a:rPr>
              <a:t>年目（</a:t>
            </a:r>
            <a:r>
              <a:rPr kumimoji="1" lang="en-US" altLang="ja-JP" dirty="0">
                <a:solidFill>
                  <a:schemeClr val="bg1"/>
                </a:solidFill>
              </a:rPr>
              <a:t>R</a:t>
            </a:r>
            <a:r>
              <a:rPr kumimoji="1" lang="ja-JP" altLang="en-US" dirty="0">
                <a:solidFill>
                  <a:schemeClr val="bg1"/>
                </a:solidFill>
              </a:rPr>
              <a:t>４）</a:t>
            </a:r>
          </a:p>
        </p:txBody>
      </p:sp>
      <p:sp>
        <p:nvSpPr>
          <p:cNvPr id="74" name="矢印: 五方向 73">
            <a:extLst>
              <a:ext uri="{FF2B5EF4-FFF2-40B4-BE49-F238E27FC236}">
                <a16:creationId xmlns:a16="http://schemas.microsoft.com/office/drawing/2014/main" id="{5A709CEA-A0FA-4C38-8203-C62A629C0B64}"/>
              </a:ext>
            </a:extLst>
          </p:cNvPr>
          <p:cNvSpPr/>
          <p:nvPr/>
        </p:nvSpPr>
        <p:spPr>
          <a:xfrm>
            <a:off x="104115" y="2376618"/>
            <a:ext cx="1566249" cy="252000"/>
          </a:xfrm>
          <a:prstGeom prst="homePlat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　実証前</a:t>
            </a:r>
          </a:p>
        </p:txBody>
      </p:sp>
      <p:sp>
        <p:nvSpPr>
          <p:cNvPr id="80" name="正方形/長方形 79">
            <a:extLst>
              <a:ext uri="{FF2B5EF4-FFF2-40B4-BE49-F238E27FC236}">
                <a16:creationId xmlns:a16="http://schemas.microsoft.com/office/drawing/2014/main" id="{BF9C69D9-F8A6-4961-953C-443379DA2D21}"/>
              </a:ext>
            </a:extLst>
          </p:cNvPr>
          <p:cNvSpPr/>
          <p:nvPr/>
        </p:nvSpPr>
        <p:spPr>
          <a:xfrm>
            <a:off x="3005737" y="2002394"/>
            <a:ext cx="2439183" cy="2806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rPr>
              <a:t>２</a:t>
            </a:r>
            <a:r>
              <a:rPr kumimoji="1" lang="ja-JP" altLang="en-US" dirty="0">
                <a:solidFill>
                  <a:schemeClr val="bg1"/>
                </a:solidFill>
              </a:rPr>
              <a:t>年目（</a:t>
            </a:r>
            <a:r>
              <a:rPr kumimoji="1" lang="en-US" altLang="ja-JP" dirty="0">
                <a:solidFill>
                  <a:schemeClr val="bg1"/>
                </a:solidFill>
              </a:rPr>
              <a:t>R</a:t>
            </a:r>
            <a:r>
              <a:rPr kumimoji="1" lang="ja-JP" altLang="en-US" dirty="0">
                <a:solidFill>
                  <a:schemeClr val="bg1"/>
                </a:solidFill>
              </a:rPr>
              <a:t>５）</a:t>
            </a:r>
          </a:p>
        </p:txBody>
      </p:sp>
      <p:sp>
        <p:nvSpPr>
          <p:cNvPr id="86" name="正方形/長方形 85">
            <a:extLst>
              <a:ext uri="{FF2B5EF4-FFF2-40B4-BE49-F238E27FC236}">
                <a16:creationId xmlns:a16="http://schemas.microsoft.com/office/drawing/2014/main" id="{03FF206B-C12D-4E99-A291-ACD3B7E7731D}"/>
              </a:ext>
            </a:extLst>
          </p:cNvPr>
          <p:cNvSpPr/>
          <p:nvPr/>
        </p:nvSpPr>
        <p:spPr>
          <a:xfrm>
            <a:off x="5499234" y="2002394"/>
            <a:ext cx="2439183" cy="2806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rPr>
              <a:t>３</a:t>
            </a:r>
            <a:r>
              <a:rPr kumimoji="1" lang="ja-JP" altLang="en-US" dirty="0">
                <a:solidFill>
                  <a:schemeClr val="bg1"/>
                </a:solidFill>
              </a:rPr>
              <a:t>年目（</a:t>
            </a:r>
            <a:r>
              <a:rPr kumimoji="1" lang="en-US" altLang="ja-JP" dirty="0">
                <a:solidFill>
                  <a:schemeClr val="bg1"/>
                </a:solidFill>
              </a:rPr>
              <a:t>R</a:t>
            </a:r>
            <a:r>
              <a:rPr lang="ja-JP" altLang="en-US" dirty="0">
                <a:solidFill>
                  <a:schemeClr val="bg1"/>
                </a:solidFill>
              </a:rPr>
              <a:t>６</a:t>
            </a:r>
            <a:r>
              <a:rPr kumimoji="1" lang="ja-JP" altLang="en-US" dirty="0">
                <a:solidFill>
                  <a:schemeClr val="bg1"/>
                </a:solidFill>
              </a:rPr>
              <a:t>）</a:t>
            </a:r>
          </a:p>
        </p:txBody>
      </p:sp>
      <p:sp>
        <p:nvSpPr>
          <p:cNvPr id="87" name="正方形/長方形 86">
            <a:extLst>
              <a:ext uri="{FF2B5EF4-FFF2-40B4-BE49-F238E27FC236}">
                <a16:creationId xmlns:a16="http://schemas.microsoft.com/office/drawing/2014/main" id="{1DB31B66-587D-4BB9-91C2-512E38EFDDDB}"/>
              </a:ext>
            </a:extLst>
          </p:cNvPr>
          <p:cNvSpPr/>
          <p:nvPr/>
        </p:nvSpPr>
        <p:spPr>
          <a:xfrm>
            <a:off x="8569760" y="2002394"/>
            <a:ext cx="1224000" cy="2806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rPr>
              <a:t>７・８年目</a:t>
            </a:r>
            <a:endParaRPr kumimoji="1" lang="ja-JP" altLang="en-US" dirty="0">
              <a:solidFill>
                <a:schemeClr val="bg1"/>
              </a:solidFill>
            </a:endParaRPr>
          </a:p>
        </p:txBody>
      </p:sp>
      <p:sp>
        <p:nvSpPr>
          <p:cNvPr id="88" name="矢印: 五方向 87">
            <a:extLst>
              <a:ext uri="{FF2B5EF4-FFF2-40B4-BE49-F238E27FC236}">
                <a16:creationId xmlns:a16="http://schemas.microsoft.com/office/drawing/2014/main" id="{9D61F91A-759C-4126-B05F-365B3434DA92}"/>
              </a:ext>
            </a:extLst>
          </p:cNvPr>
          <p:cNvSpPr/>
          <p:nvPr/>
        </p:nvSpPr>
        <p:spPr>
          <a:xfrm>
            <a:off x="5444920" y="2382679"/>
            <a:ext cx="2268000" cy="252000"/>
          </a:xfrm>
          <a:prstGeom prst="homePlate">
            <a:avLst/>
          </a:prstGeom>
          <a:gradFill>
            <a:gsLst>
              <a:gs pos="67000">
                <a:schemeClr val="bg1">
                  <a:lumMod val="85000"/>
                </a:schemeClr>
              </a:gs>
              <a:gs pos="91000">
                <a:schemeClr val="bg1">
                  <a:lumMod val="95000"/>
                </a:schemeClr>
              </a:gs>
            </a:gsLst>
            <a:lin ang="0" scaled="0"/>
          </a:grad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必要に応じ追加実証</a:t>
            </a:r>
          </a:p>
        </p:txBody>
      </p:sp>
      <p:sp>
        <p:nvSpPr>
          <p:cNvPr id="89" name="矢印: 五方向 88">
            <a:extLst>
              <a:ext uri="{FF2B5EF4-FFF2-40B4-BE49-F238E27FC236}">
                <a16:creationId xmlns:a16="http://schemas.microsoft.com/office/drawing/2014/main" id="{AD506A8F-11AB-4325-8D6C-BC36389100F8}"/>
              </a:ext>
            </a:extLst>
          </p:cNvPr>
          <p:cNvSpPr/>
          <p:nvPr/>
        </p:nvSpPr>
        <p:spPr>
          <a:xfrm>
            <a:off x="1258431" y="2376618"/>
            <a:ext cx="4320000" cy="252000"/>
          </a:xfrm>
          <a:prstGeom prst="homePlat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rPr>
              <a:t>実証の実施</a:t>
            </a:r>
          </a:p>
        </p:txBody>
      </p:sp>
      <p:cxnSp>
        <p:nvCxnSpPr>
          <p:cNvPr id="90" name="直線矢印コネクタ 89">
            <a:extLst>
              <a:ext uri="{FF2B5EF4-FFF2-40B4-BE49-F238E27FC236}">
                <a16:creationId xmlns:a16="http://schemas.microsoft.com/office/drawing/2014/main" id="{33FDFDB7-7F6A-4086-873F-750F0BB19BEC}"/>
              </a:ext>
            </a:extLst>
          </p:cNvPr>
          <p:cNvCxnSpPr/>
          <p:nvPr/>
        </p:nvCxnSpPr>
        <p:spPr>
          <a:xfrm>
            <a:off x="7992731" y="2142723"/>
            <a:ext cx="504000"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91" name="テキスト ボックス 90">
            <a:extLst>
              <a:ext uri="{FF2B5EF4-FFF2-40B4-BE49-F238E27FC236}">
                <a16:creationId xmlns:a16="http://schemas.microsoft.com/office/drawing/2014/main" id="{49C02DE0-F356-4D6D-A3C5-412D949362A9}"/>
              </a:ext>
            </a:extLst>
          </p:cNvPr>
          <p:cNvSpPr txBox="1"/>
          <p:nvPr/>
        </p:nvSpPr>
        <p:spPr>
          <a:xfrm>
            <a:off x="173844" y="2722184"/>
            <a:ext cx="976540" cy="461665"/>
          </a:xfrm>
          <a:prstGeom prst="rect">
            <a:avLst/>
          </a:prstGeom>
          <a:noFill/>
          <a:ln>
            <a:solidFill>
              <a:schemeClr val="tx1"/>
            </a:solidFill>
          </a:ln>
        </p:spPr>
        <p:txBody>
          <a:bodyPr wrap="square" rtlCol="0">
            <a:spAutoFit/>
          </a:bodyPr>
          <a:lstStyle/>
          <a:p>
            <a:r>
              <a:rPr kumimoji="1" lang="ja-JP" altLang="en-US" sz="1200" dirty="0"/>
              <a:t>実施計画等</a:t>
            </a:r>
            <a:endParaRPr kumimoji="1" lang="en-US" altLang="ja-JP" sz="1200" dirty="0"/>
          </a:p>
          <a:p>
            <a:r>
              <a:rPr lang="ja-JP" altLang="en-US" sz="1200" dirty="0"/>
              <a:t>　 の提出</a:t>
            </a:r>
            <a:endParaRPr kumimoji="1" lang="ja-JP" altLang="en-US" sz="1200" dirty="0"/>
          </a:p>
        </p:txBody>
      </p:sp>
      <p:sp>
        <p:nvSpPr>
          <p:cNvPr id="92" name="テキスト ボックス 91">
            <a:extLst>
              <a:ext uri="{FF2B5EF4-FFF2-40B4-BE49-F238E27FC236}">
                <a16:creationId xmlns:a16="http://schemas.microsoft.com/office/drawing/2014/main" id="{219BD898-3DE5-47A7-A9CB-3A6977234EA7}"/>
              </a:ext>
            </a:extLst>
          </p:cNvPr>
          <p:cNvSpPr txBox="1"/>
          <p:nvPr/>
        </p:nvSpPr>
        <p:spPr>
          <a:xfrm>
            <a:off x="104115" y="3462081"/>
            <a:ext cx="1154316" cy="2160000"/>
          </a:xfrm>
          <a:prstGeom prst="rect">
            <a:avLst/>
          </a:prstGeom>
          <a:noFill/>
        </p:spPr>
        <p:txBody>
          <a:bodyPr wrap="square" rtlCol="0">
            <a:spAutoFit/>
          </a:bodyPr>
          <a:lstStyle/>
          <a:p>
            <a:r>
              <a:rPr kumimoji="1" lang="ja-JP" altLang="en-US" sz="1100" dirty="0"/>
              <a:t>地域、実証主体、実証予定地等の分析（需要、流通、班編制等の事業実施体制、作業システム、地形・地位・樹種等）、導入する新たな技術による改善事項、収支目標、経営改善目標など</a:t>
            </a:r>
          </a:p>
        </p:txBody>
      </p:sp>
      <p:sp>
        <p:nvSpPr>
          <p:cNvPr id="93" name="大かっこ 92">
            <a:extLst>
              <a:ext uri="{FF2B5EF4-FFF2-40B4-BE49-F238E27FC236}">
                <a16:creationId xmlns:a16="http://schemas.microsoft.com/office/drawing/2014/main" id="{033F0F79-03D4-42A3-B9AD-126888B505E5}"/>
              </a:ext>
            </a:extLst>
          </p:cNvPr>
          <p:cNvSpPr/>
          <p:nvPr/>
        </p:nvSpPr>
        <p:spPr>
          <a:xfrm>
            <a:off x="104114" y="3462081"/>
            <a:ext cx="1116000" cy="2160000"/>
          </a:xfrm>
          <a:prstGeom prst="bracketPair">
            <a:avLst>
              <a:gd name="adj" fmla="val 9328"/>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96" name="テキスト ボックス 95">
            <a:extLst>
              <a:ext uri="{FF2B5EF4-FFF2-40B4-BE49-F238E27FC236}">
                <a16:creationId xmlns:a16="http://schemas.microsoft.com/office/drawing/2014/main" id="{B541D56E-BC20-4704-9C17-A7FC52536C20}"/>
              </a:ext>
            </a:extLst>
          </p:cNvPr>
          <p:cNvSpPr txBox="1"/>
          <p:nvPr/>
        </p:nvSpPr>
        <p:spPr>
          <a:xfrm>
            <a:off x="1215036" y="2724958"/>
            <a:ext cx="1717097" cy="830997"/>
          </a:xfrm>
          <a:prstGeom prst="rect">
            <a:avLst/>
          </a:prstGeom>
          <a:noFill/>
        </p:spPr>
        <p:txBody>
          <a:bodyPr wrap="square" rtlCol="0">
            <a:spAutoFit/>
          </a:bodyPr>
          <a:lstStyle/>
          <a:p>
            <a:r>
              <a:rPr kumimoji="1" lang="ja-JP" altLang="en-US" sz="1200" dirty="0">
                <a:solidFill>
                  <a:srgbClr val="FF0000"/>
                </a:solidFill>
              </a:rPr>
              <a:t>〇有識者委員会による</a:t>
            </a:r>
            <a:endParaRPr kumimoji="1" lang="en-US" altLang="ja-JP" sz="1200" dirty="0">
              <a:solidFill>
                <a:srgbClr val="FF0000"/>
              </a:solidFill>
            </a:endParaRPr>
          </a:p>
          <a:p>
            <a:r>
              <a:rPr kumimoji="1" lang="ja-JP" altLang="en-US" sz="1200" dirty="0">
                <a:solidFill>
                  <a:srgbClr val="FF0000"/>
                </a:solidFill>
              </a:rPr>
              <a:t>　 実証主体の選定</a:t>
            </a:r>
            <a:endParaRPr kumimoji="1" lang="en-US" altLang="ja-JP" sz="1200" dirty="0">
              <a:solidFill>
                <a:srgbClr val="FF0000"/>
              </a:solidFill>
            </a:endParaRPr>
          </a:p>
          <a:p>
            <a:r>
              <a:rPr kumimoji="1" lang="ja-JP" altLang="en-US" sz="1200" dirty="0">
                <a:solidFill>
                  <a:srgbClr val="FF0000"/>
                </a:solidFill>
              </a:rPr>
              <a:t>〇実証に当たってのアド　</a:t>
            </a:r>
            <a:endParaRPr kumimoji="1" lang="en-US" altLang="ja-JP" sz="1200" dirty="0">
              <a:solidFill>
                <a:srgbClr val="FF0000"/>
              </a:solidFill>
            </a:endParaRPr>
          </a:p>
          <a:p>
            <a:r>
              <a:rPr kumimoji="1" lang="ja-JP" altLang="en-US" sz="1200" dirty="0">
                <a:solidFill>
                  <a:srgbClr val="FF0000"/>
                </a:solidFill>
              </a:rPr>
              <a:t>　</a:t>
            </a:r>
            <a:r>
              <a:rPr lang="en-US" altLang="ja-JP" sz="1200" dirty="0">
                <a:solidFill>
                  <a:srgbClr val="FF0000"/>
                </a:solidFill>
              </a:rPr>
              <a:t> </a:t>
            </a:r>
            <a:r>
              <a:rPr kumimoji="1" lang="ja-JP" altLang="en-US" sz="1200" dirty="0">
                <a:solidFill>
                  <a:srgbClr val="FF0000"/>
                </a:solidFill>
              </a:rPr>
              <a:t>バイス</a:t>
            </a:r>
          </a:p>
        </p:txBody>
      </p:sp>
      <p:sp>
        <p:nvSpPr>
          <p:cNvPr id="97" name="テキスト ボックス 96">
            <a:extLst>
              <a:ext uri="{FF2B5EF4-FFF2-40B4-BE49-F238E27FC236}">
                <a16:creationId xmlns:a16="http://schemas.microsoft.com/office/drawing/2014/main" id="{690EB832-66F1-4D9E-8E2B-AB32E6D2C4D8}"/>
              </a:ext>
            </a:extLst>
          </p:cNvPr>
          <p:cNvSpPr txBox="1"/>
          <p:nvPr/>
        </p:nvSpPr>
        <p:spPr>
          <a:xfrm>
            <a:off x="1211658" y="3539528"/>
            <a:ext cx="1643399" cy="830997"/>
          </a:xfrm>
          <a:prstGeom prst="rect">
            <a:avLst/>
          </a:prstGeom>
          <a:noFill/>
        </p:spPr>
        <p:txBody>
          <a:bodyPr wrap="none" rtlCol="0">
            <a:spAutoFit/>
          </a:bodyPr>
          <a:lstStyle/>
          <a:p>
            <a:r>
              <a:rPr kumimoji="1" lang="ja-JP" altLang="en-US" sz="1200" dirty="0"/>
              <a:t>○アドバイスを踏まえて</a:t>
            </a:r>
          </a:p>
          <a:p>
            <a:r>
              <a:rPr kumimoji="1" lang="ja-JP" altLang="en-US" sz="1200" dirty="0"/>
              <a:t>　 事業計画をアジャスト</a:t>
            </a:r>
            <a:endParaRPr kumimoji="1" lang="en-US" altLang="ja-JP" sz="1200" dirty="0"/>
          </a:p>
          <a:p>
            <a:endParaRPr kumimoji="1" lang="ja-JP" altLang="en-US" sz="1200" dirty="0"/>
          </a:p>
          <a:p>
            <a:r>
              <a:rPr kumimoji="1" lang="ja-JP" altLang="en-US" sz="1200" dirty="0"/>
              <a:t>○実証の取組スタート</a:t>
            </a:r>
          </a:p>
        </p:txBody>
      </p:sp>
      <p:sp>
        <p:nvSpPr>
          <p:cNvPr id="98" name="テキスト ボックス 97">
            <a:extLst>
              <a:ext uri="{FF2B5EF4-FFF2-40B4-BE49-F238E27FC236}">
                <a16:creationId xmlns:a16="http://schemas.microsoft.com/office/drawing/2014/main" id="{D28903E0-D6DF-4088-B0BD-15D27544020D}"/>
              </a:ext>
            </a:extLst>
          </p:cNvPr>
          <p:cNvSpPr txBox="1"/>
          <p:nvPr/>
        </p:nvSpPr>
        <p:spPr>
          <a:xfrm>
            <a:off x="1289552" y="4377050"/>
            <a:ext cx="1795336" cy="1107996"/>
          </a:xfrm>
          <a:prstGeom prst="rect">
            <a:avLst/>
          </a:prstGeom>
          <a:noFill/>
        </p:spPr>
        <p:txBody>
          <a:bodyPr wrap="square" rtlCol="0">
            <a:spAutoFit/>
          </a:bodyPr>
          <a:lstStyle/>
          <a:p>
            <a:r>
              <a:rPr kumimoji="1" lang="ja-JP" altLang="en-US" sz="1100" dirty="0"/>
              <a:t>・作業の実施（伐採、流</a:t>
            </a:r>
            <a:endParaRPr kumimoji="1" lang="en-US" altLang="ja-JP" sz="1100" dirty="0"/>
          </a:p>
          <a:p>
            <a:r>
              <a:rPr kumimoji="1" lang="ja-JP" altLang="en-US" sz="1100" dirty="0"/>
              <a:t>　通、木材販売、造林等）</a:t>
            </a:r>
            <a:endParaRPr kumimoji="1" lang="en-US" altLang="ja-JP" sz="1100" dirty="0"/>
          </a:p>
          <a:p>
            <a:r>
              <a:rPr kumimoji="1" lang="ja-JP" altLang="en-US" sz="1100" dirty="0"/>
              <a:t>・工程等実施内容の中途</a:t>
            </a:r>
            <a:endParaRPr kumimoji="1" lang="en-US" altLang="ja-JP" sz="1100" dirty="0"/>
          </a:p>
          <a:p>
            <a:r>
              <a:rPr kumimoji="1" lang="ja-JP" altLang="en-US" sz="1100" dirty="0"/>
              <a:t>　検証・改善</a:t>
            </a:r>
            <a:endParaRPr kumimoji="1" lang="en-US" altLang="ja-JP" sz="1100" dirty="0"/>
          </a:p>
          <a:p>
            <a:r>
              <a:rPr kumimoji="1" lang="ja-JP" altLang="en-US" sz="1100" dirty="0"/>
              <a:t>・１年目実施内容の課題</a:t>
            </a:r>
            <a:endParaRPr kumimoji="1" lang="en-US" altLang="ja-JP" sz="1100" dirty="0"/>
          </a:p>
          <a:p>
            <a:r>
              <a:rPr kumimoji="1" lang="ja-JP" altLang="en-US" sz="1100" dirty="0"/>
              <a:t>　検証整理、報告書作成</a:t>
            </a:r>
            <a:endParaRPr kumimoji="1" lang="en-US" altLang="ja-JP" sz="1100" dirty="0"/>
          </a:p>
        </p:txBody>
      </p:sp>
      <p:sp>
        <p:nvSpPr>
          <p:cNvPr id="99" name="大かっこ 98">
            <a:extLst>
              <a:ext uri="{FF2B5EF4-FFF2-40B4-BE49-F238E27FC236}">
                <a16:creationId xmlns:a16="http://schemas.microsoft.com/office/drawing/2014/main" id="{CCB21FE6-C0F9-40D7-B2FD-0F5313573E16}"/>
              </a:ext>
            </a:extLst>
          </p:cNvPr>
          <p:cNvSpPr/>
          <p:nvPr/>
        </p:nvSpPr>
        <p:spPr>
          <a:xfrm>
            <a:off x="1293277" y="4326059"/>
            <a:ext cx="1638856" cy="1220073"/>
          </a:xfrm>
          <a:prstGeom prst="bracketPair">
            <a:avLst>
              <a:gd name="adj" fmla="val 9328"/>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00" name="矢印: 上 99">
            <a:extLst>
              <a:ext uri="{FF2B5EF4-FFF2-40B4-BE49-F238E27FC236}">
                <a16:creationId xmlns:a16="http://schemas.microsoft.com/office/drawing/2014/main" id="{EBF09708-78B3-41F7-910E-F3D52E41BAC7}"/>
              </a:ext>
            </a:extLst>
          </p:cNvPr>
          <p:cNvSpPr/>
          <p:nvPr/>
        </p:nvSpPr>
        <p:spPr>
          <a:xfrm>
            <a:off x="1578052" y="5586552"/>
            <a:ext cx="295564" cy="2520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テキスト ボックス 100">
            <a:extLst>
              <a:ext uri="{FF2B5EF4-FFF2-40B4-BE49-F238E27FC236}">
                <a16:creationId xmlns:a16="http://schemas.microsoft.com/office/drawing/2014/main" id="{67AB4A81-913A-4919-9F79-112A73F9C74F}"/>
              </a:ext>
            </a:extLst>
          </p:cNvPr>
          <p:cNvSpPr txBox="1"/>
          <p:nvPr/>
        </p:nvSpPr>
        <p:spPr>
          <a:xfrm>
            <a:off x="1277649" y="5850258"/>
            <a:ext cx="1537599" cy="938719"/>
          </a:xfrm>
          <a:prstGeom prst="rect">
            <a:avLst/>
          </a:prstGeom>
          <a:noFill/>
        </p:spPr>
        <p:txBody>
          <a:bodyPr wrap="square" rtlCol="0">
            <a:spAutoFit/>
          </a:bodyPr>
          <a:lstStyle/>
          <a:p>
            <a:r>
              <a:rPr kumimoji="1" lang="ja-JP" altLang="en-US" sz="1100" dirty="0">
                <a:solidFill>
                  <a:srgbClr val="FF0000"/>
                </a:solidFill>
              </a:rPr>
              <a:t>計画達成状況の評価やその原因に係る分析・検証等のフォローアップ</a:t>
            </a:r>
            <a:endParaRPr kumimoji="1" lang="en-US" altLang="ja-JP" sz="1100" dirty="0">
              <a:solidFill>
                <a:srgbClr val="FF0000"/>
              </a:solidFill>
            </a:endParaRPr>
          </a:p>
          <a:p>
            <a:r>
              <a:rPr lang="ja-JP" altLang="en-US" sz="1100" dirty="0">
                <a:solidFill>
                  <a:srgbClr val="FF0000"/>
                </a:solidFill>
              </a:rPr>
              <a:t>既存の実証成果等の提供</a:t>
            </a:r>
            <a:endParaRPr kumimoji="1" lang="ja-JP" altLang="en-US" sz="1100" dirty="0">
              <a:solidFill>
                <a:srgbClr val="FF0000"/>
              </a:solidFill>
            </a:endParaRPr>
          </a:p>
        </p:txBody>
      </p:sp>
      <p:sp>
        <p:nvSpPr>
          <p:cNvPr id="102" name="テキスト ボックス 101">
            <a:extLst>
              <a:ext uri="{FF2B5EF4-FFF2-40B4-BE49-F238E27FC236}">
                <a16:creationId xmlns:a16="http://schemas.microsoft.com/office/drawing/2014/main" id="{67F37B34-9C61-46EF-B989-5DD1B6500265}"/>
              </a:ext>
            </a:extLst>
          </p:cNvPr>
          <p:cNvSpPr txBox="1"/>
          <p:nvPr/>
        </p:nvSpPr>
        <p:spPr>
          <a:xfrm>
            <a:off x="3144678" y="2716859"/>
            <a:ext cx="2345847" cy="461665"/>
          </a:xfrm>
          <a:prstGeom prst="rect">
            <a:avLst/>
          </a:prstGeom>
          <a:noFill/>
        </p:spPr>
        <p:txBody>
          <a:bodyPr wrap="square" rtlCol="0">
            <a:spAutoFit/>
          </a:bodyPr>
          <a:lstStyle/>
          <a:p>
            <a:r>
              <a:rPr kumimoji="1" lang="ja-JP" altLang="en-US" sz="1200" dirty="0">
                <a:solidFill>
                  <a:srgbClr val="FF0000"/>
                </a:solidFill>
              </a:rPr>
              <a:t>〇実証の取組状況（年度成果）</a:t>
            </a:r>
            <a:endParaRPr kumimoji="1" lang="en-US" altLang="ja-JP" sz="1200" dirty="0">
              <a:solidFill>
                <a:srgbClr val="FF0000"/>
              </a:solidFill>
            </a:endParaRPr>
          </a:p>
          <a:p>
            <a:r>
              <a:rPr kumimoji="1" lang="ja-JP" altLang="en-US" sz="1200" dirty="0">
                <a:solidFill>
                  <a:srgbClr val="FF0000"/>
                </a:solidFill>
              </a:rPr>
              <a:t>　 の公表</a:t>
            </a:r>
          </a:p>
        </p:txBody>
      </p:sp>
      <p:sp>
        <p:nvSpPr>
          <p:cNvPr id="103" name="テキスト ボックス 102">
            <a:extLst>
              <a:ext uri="{FF2B5EF4-FFF2-40B4-BE49-F238E27FC236}">
                <a16:creationId xmlns:a16="http://schemas.microsoft.com/office/drawing/2014/main" id="{4DE39F8A-1CA9-45AE-822C-5ECF2BAC77C3}"/>
              </a:ext>
            </a:extLst>
          </p:cNvPr>
          <p:cNvSpPr txBox="1"/>
          <p:nvPr/>
        </p:nvSpPr>
        <p:spPr>
          <a:xfrm>
            <a:off x="3148105" y="3265592"/>
            <a:ext cx="2050912" cy="830997"/>
          </a:xfrm>
          <a:prstGeom prst="rect">
            <a:avLst/>
          </a:prstGeom>
          <a:noFill/>
        </p:spPr>
        <p:txBody>
          <a:bodyPr wrap="square" rtlCol="0">
            <a:spAutoFit/>
          </a:bodyPr>
          <a:lstStyle/>
          <a:p>
            <a:r>
              <a:rPr kumimoji="1" lang="ja-JP" altLang="en-US" sz="1200" dirty="0"/>
              <a:t>○１年目の分析等を踏まえて</a:t>
            </a:r>
          </a:p>
          <a:p>
            <a:r>
              <a:rPr kumimoji="1" lang="ja-JP" altLang="en-US" sz="1200" dirty="0"/>
              <a:t>　 事業計画をアジャスト</a:t>
            </a:r>
            <a:endParaRPr kumimoji="1" lang="en-US" altLang="ja-JP" sz="1200" dirty="0"/>
          </a:p>
          <a:p>
            <a:endParaRPr kumimoji="1" lang="ja-JP" altLang="en-US" sz="1200" dirty="0"/>
          </a:p>
          <a:p>
            <a:r>
              <a:rPr kumimoji="1" lang="ja-JP" altLang="en-US" sz="1200" dirty="0"/>
              <a:t>○実証の取組スタート</a:t>
            </a:r>
          </a:p>
        </p:txBody>
      </p:sp>
      <p:sp>
        <p:nvSpPr>
          <p:cNvPr id="104" name="テキスト ボックス 103">
            <a:extLst>
              <a:ext uri="{FF2B5EF4-FFF2-40B4-BE49-F238E27FC236}">
                <a16:creationId xmlns:a16="http://schemas.microsoft.com/office/drawing/2014/main" id="{CBEE6964-947E-4D15-B90F-49C87659299D}"/>
              </a:ext>
            </a:extLst>
          </p:cNvPr>
          <p:cNvSpPr txBox="1"/>
          <p:nvPr/>
        </p:nvSpPr>
        <p:spPr>
          <a:xfrm>
            <a:off x="3236526" y="4069611"/>
            <a:ext cx="1716474" cy="1107996"/>
          </a:xfrm>
          <a:prstGeom prst="rect">
            <a:avLst/>
          </a:prstGeom>
          <a:noFill/>
        </p:spPr>
        <p:txBody>
          <a:bodyPr wrap="square" rtlCol="0">
            <a:spAutoFit/>
          </a:bodyPr>
          <a:lstStyle/>
          <a:p>
            <a:r>
              <a:rPr kumimoji="1" lang="ja-JP" altLang="en-US" sz="1100" dirty="0"/>
              <a:t>・作業の実施（伐採、流</a:t>
            </a:r>
            <a:endParaRPr kumimoji="1" lang="en-US" altLang="ja-JP" sz="1100" dirty="0"/>
          </a:p>
          <a:p>
            <a:r>
              <a:rPr kumimoji="1" lang="ja-JP" altLang="en-US" sz="1100" dirty="0"/>
              <a:t>　通、木材販売、造林等）</a:t>
            </a:r>
            <a:endParaRPr kumimoji="1" lang="en-US" altLang="ja-JP" sz="1100" dirty="0"/>
          </a:p>
          <a:p>
            <a:r>
              <a:rPr kumimoji="1" lang="ja-JP" altLang="en-US" sz="1100" dirty="0"/>
              <a:t>・工程等実施内容の中途</a:t>
            </a:r>
            <a:endParaRPr kumimoji="1" lang="en-US" altLang="ja-JP" sz="1100" dirty="0"/>
          </a:p>
          <a:p>
            <a:r>
              <a:rPr kumimoji="1" lang="ja-JP" altLang="en-US" sz="1100" dirty="0"/>
              <a:t>　検証・改善</a:t>
            </a:r>
            <a:endParaRPr kumimoji="1" lang="en-US" altLang="ja-JP" sz="1100" dirty="0"/>
          </a:p>
          <a:p>
            <a:r>
              <a:rPr kumimoji="1" lang="ja-JP" altLang="en-US" sz="1100" dirty="0"/>
              <a:t>・２年目実施内容の課題</a:t>
            </a:r>
            <a:endParaRPr kumimoji="1" lang="en-US" altLang="ja-JP" sz="1100" dirty="0"/>
          </a:p>
          <a:p>
            <a:r>
              <a:rPr kumimoji="1" lang="ja-JP" altLang="en-US" sz="1100" dirty="0"/>
              <a:t>　検証整理、報告書作成</a:t>
            </a:r>
          </a:p>
        </p:txBody>
      </p:sp>
      <p:sp>
        <p:nvSpPr>
          <p:cNvPr id="106" name="テキスト ボックス 105">
            <a:extLst>
              <a:ext uri="{FF2B5EF4-FFF2-40B4-BE49-F238E27FC236}">
                <a16:creationId xmlns:a16="http://schemas.microsoft.com/office/drawing/2014/main" id="{DC3129FA-62EB-45C6-8C3D-68F035760BBA}"/>
              </a:ext>
            </a:extLst>
          </p:cNvPr>
          <p:cNvSpPr txBox="1"/>
          <p:nvPr/>
        </p:nvSpPr>
        <p:spPr>
          <a:xfrm>
            <a:off x="1752693" y="5648639"/>
            <a:ext cx="1083951" cy="253916"/>
          </a:xfrm>
          <a:prstGeom prst="rect">
            <a:avLst/>
          </a:prstGeom>
          <a:noFill/>
        </p:spPr>
        <p:txBody>
          <a:bodyPr wrap="none" rtlCol="0">
            <a:spAutoFit/>
          </a:bodyPr>
          <a:lstStyle/>
          <a:p>
            <a:r>
              <a:rPr kumimoji="1" lang="ja-JP" altLang="en-US" sz="1050" b="1" dirty="0">
                <a:solidFill>
                  <a:srgbClr val="FF0000"/>
                </a:solidFill>
              </a:rPr>
              <a:t>（指導・助言）</a:t>
            </a:r>
          </a:p>
        </p:txBody>
      </p:sp>
      <p:sp>
        <p:nvSpPr>
          <p:cNvPr id="107" name="大かっこ 106">
            <a:extLst>
              <a:ext uri="{FF2B5EF4-FFF2-40B4-BE49-F238E27FC236}">
                <a16:creationId xmlns:a16="http://schemas.microsoft.com/office/drawing/2014/main" id="{08DD69AF-938C-4B39-B1AB-934745B6A258}"/>
              </a:ext>
            </a:extLst>
          </p:cNvPr>
          <p:cNvSpPr/>
          <p:nvPr/>
        </p:nvSpPr>
        <p:spPr>
          <a:xfrm>
            <a:off x="3236526" y="4052533"/>
            <a:ext cx="1638856" cy="1124645"/>
          </a:xfrm>
          <a:prstGeom prst="bracketPair">
            <a:avLst>
              <a:gd name="adj" fmla="val 9328"/>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08" name="テキスト ボックス 107">
            <a:extLst>
              <a:ext uri="{FF2B5EF4-FFF2-40B4-BE49-F238E27FC236}">
                <a16:creationId xmlns:a16="http://schemas.microsoft.com/office/drawing/2014/main" id="{0666A782-9AA3-4287-9722-B2A719A44CF4}"/>
              </a:ext>
            </a:extLst>
          </p:cNvPr>
          <p:cNvSpPr txBox="1"/>
          <p:nvPr/>
        </p:nvSpPr>
        <p:spPr>
          <a:xfrm>
            <a:off x="3150180" y="5213855"/>
            <a:ext cx="2671197" cy="276999"/>
          </a:xfrm>
          <a:prstGeom prst="rect">
            <a:avLst/>
          </a:prstGeom>
          <a:noFill/>
        </p:spPr>
        <p:txBody>
          <a:bodyPr wrap="square" rtlCol="0">
            <a:spAutoFit/>
          </a:bodyPr>
          <a:lstStyle/>
          <a:p>
            <a:r>
              <a:rPr kumimoji="1" lang="ja-JP" altLang="en-US" sz="1200" dirty="0"/>
              <a:t>○現地検討会の開催</a:t>
            </a:r>
          </a:p>
        </p:txBody>
      </p:sp>
      <p:sp>
        <p:nvSpPr>
          <p:cNvPr id="109" name="矢印: 上 108">
            <a:extLst>
              <a:ext uri="{FF2B5EF4-FFF2-40B4-BE49-F238E27FC236}">
                <a16:creationId xmlns:a16="http://schemas.microsoft.com/office/drawing/2014/main" id="{E46C8B53-FF22-4C1D-898F-66277CAEBB17}"/>
              </a:ext>
            </a:extLst>
          </p:cNvPr>
          <p:cNvSpPr/>
          <p:nvPr/>
        </p:nvSpPr>
        <p:spPr>
          <a:xfrm>
            <a:off x="3518514" y="5476625"/>
            <a:ext cx="295564" cy="2520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テキスト ボックス 109">
            <a:extLst>
              <a:ext uri="{FF2B5EF4-FFF2-40B4-BE49-F238E27FC236}">
                <a16:creationId xmlns:a16="http://schemas.microsoft.com/office/drawing/2014/main" id="{C7161A2D-F3F7-4F09-8151-B4FEAED6B706}"/>
              </a:ext>
            </a:extLst>
          </p:cNvPr>
          <p:cNvSpPr txBox="1"/>
          <p:nvPr/>
        </p:nvSpPr>
        <p:spPr>
          <a:xfrm>
            <a:off x="3684046" y="5562366"/>
            <a:ext cx="1083951" cy="253916"/>
          </a:xfrm>
          <a:prstGeom prst="rect">
            <a:avLst/>
          </a:prstGeom>
          <a:noFill/>
        </p:spPr>
        <p:txBody>
          <a:bodyPr wrap="none" rtlCol="0">
            <a:spAutoFit/>
          </a:bodyPr>
          <a:lstStyle/>
          <a:p>
            <a:r>
              <a:rPr kumimoji="1" lang="ja-JP" altLang="en-US" sz="1050" b="1" dirty="0">
                <a:solidFill>
                  <a:srgbClr val="FF0000"/>
                </a:solidFill>
              </a:rPr>
              <a:t>（指導・助言）</a:t>
            </a:r>
          </a:p>
        </p:txBody>
      </p:sp>
      <p:sp>
        <p:nvSpPr>
          <p:cNvPr id="111" name="テキスト ボックス 110">
            <a:extLst>
              <a:ext uri="{FF2B5EF4-FFF2-40B4-BE49-F238E27FC236}">
                <a16:creationId xmlns:a16="http://schemas.microsoft.com/office/drawing/2014/main" id="{C0EA9410-DD02-4456-A9C2-C588AD277AF0}"/>
              </a:ext>
            </a:extLst>
          </p:cNvPr>
          <p:cNvSpPr txBox="1"/>
          <p:nvPr/>
        </p:nvSpPr>
        <p:spPr>
          <a:xfrm>
            <a:off x="3239634" y="5734765"/>
            <a:ext cx="1537599" cy="600164"/>
          </a:xfrm>
          <a:prstGeom prst="rect">
            <a:avLst/>
          </a:prstGeom>
          <a:noFill/>
        </p:spPr>
        <p:txBody>
          <a:bodyPr wrap="square" rtlCol="0">
            <a:spAutoFit/>
          </a:bodyPr>
          <a:lstStyle/>
          <a:p>
            <a:r>
              <a:rPr kumimoji="1" lang="ja-JP" altLang="en-US" sz="1100" dirty="0">
                <a:solidFill>
                  <a:srgbClr val="FF0000"/>
                </a:solidFill>
              </a:rPr>
              <a:t>計画達成状況の評価やその原因に係る分析・検証等のフォローアップ</a:t>
            </a:r>
          </a:p>
        </p:txBody>
      </p:sp>
      <p:sp>
        <p:nvSpPr>
          <p:cNvPr id="112" name="テキスト ボックス 111">
            <a:extLst>
              <a:ext uri="{FF2B5EF4-FFF2-40B4-BE49-F238E27FC236}">
                <a16:creationId xmlns:a16="http://schemas.microsoft.com/office/drawing/2014/main" id="{0496A0E1-CCCF-482A-93B9-51F7801A11CD}"/>
              </a:ext>
            </a:extLst>
          </p:cNvPr>
          <p:cNvSpPr txBox="1"/>
          <p:nvPr/>
        </p:nvSpPr>
        <p:spPr>
          <a:xfrm>
            <a:off x="3150180" y="6325749"/>
            <a:ext cx="2671197" cy="461665"/>
          </a:xfrm>
          <a:prstGeom prst="rect">
            <a:avLst/>
          </a:prstGeom>
          <a:noFill/>
        </p:spPr>
        <p:txBody>
          <a:bodyPr wrap="square" rtlCol="0">
            <a:spAutoFit/>
          </a:bodyPr>
          <a:lstStyle/>
          <a:p>
            <a:r>
              <a:rPr kumimoji="1" lang="ja-JP" altLang="en-US" sz="1200" dirty="0">
                <a:solidFill>
                  <a:srgbClr val="FF0000"/>
                </a:solidFill>
              </a:rPr>
              <a:t>〇実証の取組状況（</a:t>
            </a:r>
            <a:r>
              <a:rPr kumimoji="1" lang="en-US" altLang="ja-JP" sz="1200" dirty="0">
                <a:solidFill>
                  <a:srgbClr val="FF0000"/>
                </a:solidFill>
              </a:rPr>
              <a:t>2</a:t>
            </a:r>
            <a:r>
              <a:rPr kumimoji="1" lang="ja-JP" altLang="en-US" sz="1200" dirty="0">
                <a:solidFill>
                  <a:srgbClr val="FF0000"/>
                </a:solidFill>
              </a:rPr>
              <a:t>箇年成果）</a:t>
            </a:r>
            <a:endParaRPr kumimoji="1" lang="en-US" altLang="ja-JP" sz="1200" dirty="0">
              <a:solidFill>
                <a:srgbClr val="FF0000"/>
              </a:solidFill>
            </a:endParaRPr>
          </a:p>
          <a:p>
            <a:r>
              <a:rPr kumimoji="1" lang="ja-JP" altLang="en-US" sz="1200" dirty="0">
                <a:solidFill>
                  <a:srgbClr val="FF0000"/>
                </a:solidFill>
              </a:rPr>
              <a:t>　 の公表</a:t>
            </a:r>
          </a:p>
        </p:txBody>
      </p:sp>
      <p:sp>
        <p:nvSpPr>
          <p:cNvPr id="113" name="テキスト ボックス 112">
            <a:extLst>
              <a:ext uri="{FF2B5EF4-FFF2-40B4-BE49-F238E27FC236}">
                <a16:creationId xmlns:a16="http://schemas.microsoft.com/office/drawing/2014/main" id="{B86ACA3C-975A-4347-9192-61ACFF0A55AD}"/>
              </a:ext>
            </a:extLst>
          </p:cNvPr>
          <p:cNvSpPr txBox="1"/>
          <p:nvPr/>
        </p:nvSpPr>
        <p:spPr>
          <a:xfrm>
            <a:off x="5543832" y="3911687"/>
            <a:ext cx="2439181" cy="830997"/>
          </a:xfrm>
          <a:prstGeom prst="rect">
            <a:avLst/>
          </a:prstGeom>
          <a:noFill/>
        </p:spPr>
        <p:txBody>
          <a:bodyPr wrap="square" rtlCol="0">
            <a:spAutoFit/>
          </a:bodyPr>
          <a:lstStyle/>
          <a:p>
            <a:r>
              <a:rPr kumimoji="1" lang="ja-JP" altLang="en-US" sz="1200" dirty="0">
                <a:solidFill>
                  <a:srgbClr val="FF0000"/>
                </a:solidFill>
              </a:rPr>
              <a:t>〇各実証内容の整理・分析</a:t>
            </a:r>
            <a:endParaRPr kumimoji="1" lang="en-US" altLang="ja-JP" sz="1200" dirty="0">
              <a:solidFill>
                <a:srgbClr val="FF0000"/>
              </a:solidFill>
            </a:endParaRPr>
          </a:p>
          <a:p>
            <a:r>
              <a:rPr kumimoji="1" lang="ja-JP" altLang="en-US" sz="1200" dirty="0">
                <a:solidFill>
                  <a:srgbClr val="FF0000"/>
                </a:solidFill>
              </a:rPr>
              <a:t>〇マニュアル、普及資料（最終版）</a:t>
            </a:r>
            <a:endParaRPr kumimoji="1" lang="en-US" altLang="ja-JP" sz="1200" dirty="0">
              <a:solidFill>
                <a:srgbClr val="FF0000"/>
              </a:solidFill>
            </a:endParaRPr>
          </a:p>
          <a:p>
            <a:r>
              <a:rPr kumimoji="1" lang="ja-JP" altLang="en-US" sz="1200" dirty="0">
                <a:solidFill>
                  <a:srgbClr val="FF0000"/>
                </a:solidFill>
              </a:rPr>
              <a:t>　の作成</a:t>
            </a:r>
          </a:p>
          <a:p>
            <a:endParaRPr kumimoji="1" lang="ja-JP" altLang="en-US" sz="1200" dirty="0">
              <a:solidFill>
                <a:srgbClr val="FF0000"/>
              </a:solidFill>
            </a:endParaRPr>
          </a:p>
        </p:txBody>
      </p:sp>
      <p:cxnSp>
        <p:nvCxnSpPr>
          <p:cNvPr id="114" name="直線矢印コネクタ 113">
            <a:extLst>
              <a:ext uri="{FF2B5EF4-FFF2-40B4-BE49-F238E27FC236}">
                <a16:creationId xmlns:a16="http://schemas.microsoft.com/office/drawing/2014/main" id="{91B928A9-CA9A-40E7-9334-457464B5F3AD}"/>
              </a:ext>
            </a:extLst>
          </p:cNvPr>
          <p:cNvCxnSpPr/>
          <p:nvPr/>
        </p:nvCxnSpPr>
        <p:spPr>
          <a:xfrm>
            <a:off x="6696364" y="4460603"/>
            <a:ext cx="0" cy="324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5" name="正方形/長方形 114">
            <a:extLst>
              <a:ext uri="{FF2B5EF4-FFF2-40B4-BE49-F238E27FC236}">
                <a16:creationId xmlns:a16="http://schemas.microsoft.com/office/drawing/2014/main" id="{2786C683-3690-4750-A5FF-85A827F0E3A2}"/>
              </a:ext>
            </a:extLst>
          </p:cNvPr>
          <p:cNvSpPr/>
          <p:nvPr/>
        </p:nvSpPr>
        <p:spPr>
          <a:xfrm>
            <a:off x="5775502" y="4882777"/>
            <a:ext cx="1891543" cy="59098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FF0000"/>
                </a:solidFill>
              </a:rPr>
              <a:t>経営モデルの構築・普及</a:t>
            </a:r>
          </a:p>
        </p:txBody>
      </p:sp>
      <p:sp>
        <p:nvSpPr>
          <p:cNvPr id="116" name="テキスト ボックス 115">
            <a:extLst>
              <a:ext uri="{FF2B5EF4-FFF2-40B4-BE49-F238E27FC236}">
                <a16:creationId xmlns:a16="http://schemas.microsoft.com/office/drawing/2014/main" id="{4C3076D8-7713-4D4E-B03C-0A8DB4A6D577}"/>
              </a:ext>
            </a:extLst>
          </p:cNvPr>
          <p:cNvSpPr txBox="1"/>
          <p:nvPr/>
        </p:nvSpPr>
        <p:spPr>
          <a:xfrm>
            <a:off x="5821377" y="5630530"/>
            <a:ext cx="1949853" cy="938719"/>
          </a:xfrm>
          <a:prstGeom prst="rect">
            <a:avLst/>
          </a:prstGeom>
          <a:noFill/>
        </p:spPr>
        <p:txBody>
          <a:bodyPr wrap="square" rtlCol="0">
            <a:spAutoFit/>
          </a:bodyPr>
          <a:lstStyle/>
          <a:p>
            <a:r>
              <a:rPr kumimoji="1" lang="ja-JP" altLang="en-US" sz="1100" dirty="0">
                <a:solidFill>
                  <a:srgbClr val="FF0000"/>
                </a:solidFill>
              </a:rPr>
              <a:t>実証の取組成果や経営モデルについては、シンポジウムの開催や雑誌、</a:t>
            </a:r>
            <a:r>
              <a:rPr kumimoji="1" lang="en-US" altLang="ja-JP" sz="1100" dirty="0">
                <a:solidFill>
                  <a:srgbClr val="FF0000"/>
                </a:solidFill>
              </a:rPr>
              <a:t>HP</a:t>
            </a:r>
            <a:r>
              <a:rPr kumimoji="1" lang="ja-JP" altLang="en-US" sz="1100" dirty="0">
                <a:solidFill>
                  <a:srgbClr val="FF0000"/>
                </a:solidFill>
              </a:rPr>
              <a:t>、</a:t>
            </a:r>
            <a:r>
              <a:rPr kumimoji="1" lang="en-US" altLang="ja-JP" sz="1100" dirty="0">
                <a:solidFill>
                  <a:srgbClr val="FF0000"/>
                </a:solidFill>
              </a:rPr>
              <a:t>SNS</a:t>
            </a:r>
            <a:r>
              <a:rPr kumimoji="1" lang="ja-JP" altLang="en-US" sz="1100" dirty="0">
                <a:solidFill>
                  <a:srgbClr val="FF0000"/>
                </a:solidFill>
              </a:rPr>
              <a:t>、都道府県への情報提供等といった各種手段を通じて広く横展開</a:t>
            </a:r>
          </a:p>
        </p:txBody>
      </p:sp>
      <p:sp>
        <p:nvSpPr>
          <p:cNvPr id="117" name="大かっこ 116">
            <a:extLst>
              <a:ext uri="{FF2B5EF4-FFF2-40B4-BE49-F238E27FC236}">
                <a16:creationId xmlns:a16="http://schemas.microsoft.com/office/drawing/2014/main" id="{D8ED53DE-B8B9-4F3B-AD2E-2B439853D625}"/>
              </a:ext>
            </a:extLst>
          </p:cNvPr>
          <p:cNvSpPr/>
          <p:nvPr/>
        </p:nvSpPr>
        <p:spPr>
          <a:xfrm>
            <a:off x="5711099" y="5633364"/>
            <a:ext cx="2101129" cy="930248"/>
          </a:xfrm>
          <a:prstGeom prst="bracket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8" name="テキスト ボックス 117">
            <a:extLst>
              <a:ext uri="{FF2B5EF4-FFF2-40B4-BE49-F238E27FC236}">
                <a16:creationId xmlns:a16="http://schemas.microsoft.com/office/drawing/2014/main" id="{594B7D05-E5D3-4599-9D48-9D26749BEB57}"/>
              </a:ext>
            </a:extLst>
          </p:cNvPr>
          <p:cNvSpPr txBox="1"/>
          <p:nvPr/>
        </p:nvSpPr>
        <p:spPr>
          <a:xfrm>
            <a:off x="8469487" y="2352444"/>
            <a:ext cx="1315037" cy="1015663"/>
          </a:xfrm>
          <a:prstGeom prst="rect">
            <a:avLst/>
          </a:prstGeom>
          <a:noFill/>
        </p:spPr>
        <p:txBody>
          <a:bodyPr wrap="square" rtlCol="0">
            <a:spAutoFit/>
          </a:bodyPr>
          <a:lstStyle/>
          <a:p>
            <a:r>
              <a:rPr kumimoji="1" lang="ja-JP" altLang="en-US" sz="1200" dirty="0"/>
              <a:t>〇実証主体による</a:t>
            </a:r>
            <a:endParaRPr kumimoji="1" lang="en-US" altLang="ja-JP" sz="1200" dirty="0"/>
          </a:p>
          <a:p>
            <a:r>
              <a:rPr kumimoji="1" lang="ja-JP" altLang="en-US" sz="1200" dirty="0"/>
              <a:t>　 造林木の生育</a:t>
            </a:r>
            <a:endParaRPr kumimoji="1" lang="en-US" altLang="ja-JP" sz="1200" dirty="0"/>
          </a:p>
          <a:p>
            <a:r>
              <a:rPr lang="en-US" altLang="ja-JP" sz="1200" dirty="0"/>
              <a:t>   </a:t>
            </a:r>
            <a:r>
              <a:rPr kumimoji="1" lang="ja-JP" altLang="en-US" sz="1200" dirty="0"/>
              <a:t>状況や経営状</a:t>
            </a:r>
            <a:endParaRPr kumimoji="1" lang="en-US" altLang="ja-JP" sz="1200" dirty="0"/>
          </a:p>
          <a:p>
            <a:r>
              <a:rPr lang="en-US" altLang="ja-JP" sz="1200" dirty="0"/>
              <a:t>   </a:t>
            </a:r>
            <a:r>
              <a:rPr kumimoji="1" lang="ja-JP" altLang="en-US" sz="1200" dirty="0"/>
              <a:t>況等の分析・報</a:t>
            </a:r>
            <a:endParaRPr kumimoji="1" lang="en-US" altLang="ja-JP" sz="1200" dirty="0"/>
          </a:p>
          <a:p>
            <a:r>
              <a:rPr lang="en-US" altLang="ja-JP" sz="1200" dirty="0"/>
              <a:t>   </a:t>
            </a:r>
            <a:r>
              <a:rPr kumimoji="1" lang="ja-JP" altLang="en-US" sz="1200" dirty="0"/>
              <a:t>告</a:t>
            </a:r>
          </a:p>
        </p:txBody>
      </p:sp>
      <p:cxnSp>
        <p:nvCxnSpPr>
          <p:cNvPr id="119" name="直線矢印コネクタ 118">
            <a:extLst>
              <a:ext uri="{FF2B5EF4-FFF2-40B4-BE49-F238E27FC236}">
                <a16:creationId xmlns:a16="http://schemas.microsoft.com/office/drawing/2014/main" id="{82AB1BBC-E240-41C4-9B8F-82A594F5B0A2}"/>
              </a:ext>
            </a:extLst>
          </p:cNvPr>
          <p:cNvCxnSpPr/>
          <p:nvPr/>
        </p:nvCxnSpPr>
        <p:spPr>
          <a:xfrm>
            <a:off x="9172524" y="3430988"/>
            <a:ext cx="0" cy="51581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20" name="テキスト ボックス 119">
            <a:extLst>
              <a:ext uri="{FF2B5EF4-FFF2-40B4-BE49-F238E27FC236}">
                <a16:creationId xmlns:a16="http://schemas.microsoft.com/office/drawing/2014/main" id="{F18668A3-2D51-4987-A129-FE445D66F097}"/>
              </a:ext>
            </a:extLst>
          </p:cNvPr>
          <p:cNvSpPr txBox="1"/>
          <p:nvPr/>
        </p:nvSpPr>
        <p:spPr>
          <a:xfrm>
            <a:off x="8814018" y="4039131"/>
            <a:ext cx="717012" cy="276999"/>
          </a:xfrm>
          <a:prstGeom prst="rect">
            <a:avLst/>
          </a:prstGeom>
          <a:noFill/>
          <a:ln>
            <a:solidFill>
              <a:schemeClr val="tx1"/>
            </a:solidFill>
          </a:ln>
        </p:spPr>
        <p:txBody>
          <a:bodyPr wrap="square" rtlCol="0">
            <a:spAutoFit/>
          </a:bodyPr>
          <a:lstStyle/>
          <a:p>
            <a:pPr algn="ctr"/>
            <a:r>
              <a:rPr kumimoji="1" lang="ja-JP" altLang="en-US" sz="1200" dirty="0">
                <a:solidFill>
                  <a:schemeClr val="accent6">
                    <a:lumMod val="75000"/>
                  </a:schemeClr>
                </a:solidFill>
              </a:rPr>
              <a:t>林野庁</a:t>
            </a:r>
          </a:p>
        </p:txBody>
      </p:sp>
      <p:sp>
        <p:nvSpPr>
          <p:cNvPr id="121" name="テキスト ボックス 120">
            <a:extLst>
              <a:ext uri="{FF2B5EF4-FFF2-40B4-BE49-F238E27FC236}">
                <a16:creationId xmlns:a16="http://schemas.microsoft.com/office/drawing/2014/main" id="{1EEE114D-9332-4028-9439-7AB0AE35388E}"/>
              </a:ext>
            </a:extLst>
          </p:cNvPr>
          <p:cNvSpPr txBox="1"/>
          <p:nvPr/>
        </p:nvSpPr>
        <p:spPr>
          <a:xfrm>
            <a:off x="9154713" y="3515519"/>
            <a:ext cx="748923" cy="261610"/>
          </a:xfrm>
          <a:prstGeom prst="rect">
            <a:avLst/>
          </a:prstGeom>
          <a:noFill/>
        </p:spPr>
        <p:txBody>
          <a:bodyPr wrap="none" rtlCol="0">
            <a:spAutoFit/>
          </a:bodyPr>
          <a:lstStyle/>
          <a:p>
            <a:r>
              <a:rPr kumimoji="1" lang="ja-JP" altLang="en-US" sz="1100" b="1" dirty="0"/>
              <a:t>（報告）</a:t>
            </a:r>
          </a:p>
        </p:txBody>
      </p:sp>
      <p:sp>
        <p:nvSpPr>
          <p:cNvPr id="122" name="テキスト ボックス 121">
            <a:extLst>
              <a:ext uri="{FF2B5EF4-FFF2-40B4-BE49-F238E27FC236}">
                <a16:creationId xmlns:a16="http://schemas.microsoft.com/office/drawing/2014/main" id="{942AB084-3FC4-4A76-9794-39C42DFD1869}"/>
              </a:ext>
            </a:extLst>
          </p:cNvPr>
          <p:cNvSpPr txBox="1"/>
          <p:nvPr/>
        </p:nvSpPr>
        <p:spPr>
          <a:xfrm>
            <a:off x="8582171" y="4448153"/>
            <a:ext cx="1335864" cy="1446550"/>
          </a:xfrm>
          <a:prstGeom prst="rect">
            <a:avLst/>
          </a:prstGeom>
          <a:noFill/>
        </p:spPr>
        <p:txBody>
          <a:bodyPr wrap="square" rtlCol="0">
            <a:spAutoFit/>
          </a:bodyPr>
          <a:lstStyle/>
          <a:p>
            <a:r>
              <a:rPr kumimoji="1" lang="ja-JP" altLang="en-US" sz="1100" dirty="0">
                <a:solidFill>
                  <a:schemeClr val="accent6">
                    <a:lumMod val="75000"/>
                  </a:schemeClr>
                </a:solidFill>
              </a:rPr>
              <a:t>実証の取組成果や経営モデルについては、シンポジウムの開催や雑誌、</a:t>
            </a:r>
            <a:r>
              <a:rPr kumimoji="1" lang="en-US" altLang="ja-JP" sz="1100" dirty="0">
                <a:solidFill>
                  <a:schemeClr val="accent6">
                    <a:lumMod val="75000"/>
                  </a:schemeClr>
                </a:solidFill>
              </a:rPr>
              <a:t>HP</a:t>
            </a:r>
            <a:r>
              <a:rPr kumimoji="1" lang="ja-JP" altLang="en-US" sz="1100" dirty="0">
                <a:solidFill>
                  <a:schemeClr val="accent6">
                    <a:lumMod val="75000"/>
                  </a:schemeClr>
                </a:solidFill>
              </a:rPr>
              <a:t>、</a:t>
            </a:r>
            <a:r>
              <a:rPr kumimoji="1" lang="en-US" altLang="ja-JP" sz="1100" dirty="0">
                <a:solidFill>
                  <a:schemeClr val="accent6">
                    <a:lumMod val="75000"/>
                  </a:schemeClr>
                </a:solidFill>
              </a:rPr>
              <a:t>SNS</a:t>
            </a:r>
            <a:r>
              <a:rPr kumimoji="1" lang="ja-JP" altLang="en-US" sz="1100" dirty="0">
                <a:solidFill>
                  <a:schemeClr val="accent6">
                    <a:lumMod val="75000"/>
                  </a:schemeClr>
                </a:solidFill>
              </a:rPr>
              <a:t>、都道府県への情報提供等といった各種手段を通じて広く横展開</a:t>
            </a:r>
          </a:p>
        </p:txBody>
      </p:sp>
      <p:sp>
        <p:nvSpPr>
          <p:cNvPr id="123" name="大かっこ 122">
            <a:extLst>
              <a:ext uri="{FF2B5EF4-FFF2-40B4-BE49-F238E27FC236}">
                <a16:creationId xmlns:a16="http://schemas.microsoft.com/office/drawing/2014/main" id="{7BD13E9A-C8B5-4303-B768-A0B55A0D3931}"/>
              </a:ext>
            </a:extLst>
          </p:cNvPr>
          <p:cNvSpPr/>
          <p:nvPr/>
        </p:nvSpPr>
        <p:spPr>
          <a:xfrm>
            <a:off x="8505260" y="4475079"/>
            <a:ext cx="1332000" cy="1404000"/>
          </a:xfrm>
          <a:prstGeom prst="bracketPair">
            <a:avLst>
              <a:gd name="adj" fmla="val 7728"/>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4" name="テキスト ボックス 123">
            <a:extLst>
              <a:ext uri="{FF2B5EF4-FFF2-40B4-BE49-F238E27FC236}">
                <a16:creationId xmlns:a16="http://schemas.microsoft.com/office/drawing/2014/main" id="{C0A67116-A807-49F1-AB03-67125EB9BF12}"/>
              </a:ext>
            </a:extLst>
          </p:cNvPr>
          <p:cNvSpPr txBox="1"/>
          <p:nvPr/>
        </p:nvSpPr>
        <p:spPr>
          <a:xfrm>
            <a:off x="5543832" y="2712547"/>
            <a:ext cx="2310248" cy="1015663"/>
          </a:xfrm>
          <a:prstGeom prst="rect">
            <a:avLst/>
          </a:prstGeom>
          <a:noFill/>
        </p:spPr>
        <p:txBody>
          <a:bodyPr wrap="none" rtlCol="0">
            <a:spAutoFit/>
          </a:bodyPr>
          <a:lstStyle/>
          <a:p>
            <a:r>
              <a:rPr kumimoji="1" lang="ja-JP" altLang="en-US" sz="1200" dirty="0">
                <a:solidFill>
                  <a:srgbClr val="FF0000"/>
                </a:solidFill>
              </a:rPr>
              <a:t>〇実証の取組状況（年度成果）</a:t>
            </a:r>
            <a:endParaRPr kumimoji="1" lang="en-US" altLang="ja-JP" sz="1200" dirty="0">
              <a:solidFill>
                <a:srgbClr val="FF0000"/>
              </a:solidFill>
            </a:endParaRPr>
          </a:p>
          <a:p>
            <a:r>
              <a:rPr kumimoji="1" lang="ja-JP" altLang="en-US" sz="1200" dirty="0">
                <a:solidFill>
                  <a:srgbClr val="FF0000"/>
                </a:solidFill>
              </a:rPr>
              <a:t>　 の公表</a:t>
            </a:r>
            <a:endParaRPr kumimoji="1" lang="en-US" altLang="ja-JP" sz="1200" dirty="0">
              <a:solidFill>
                <a:srgbClr val="FF0000"/>
              </a:solidFill>
            </a:endParaRPr>
          </a:p>
          <a:p>
            <a:r>
              <a:rPr kumimoji="1" lang="ja-JP" altLang="en-US" sz="1200" dirty="0"/>
              <a:t>○２年目の分析等を踏まえて</a:t>
            </a:r>
          </a:p>
          <a:p>
            <a:r>
              <a:rPr kumimoji="1" lang="ja-JP" altLang="en-US" sz="1200" dirty="0"/>
              <a:t>　 事業計画をアジャスト</a:t>
            </a:r>
            <a:endParaRPr kumimoji="1" lang="en-US" altLang="ja-JP" sz="1200" dirty="0"/>
          </a:p>
          <a:p>
            <a:r>
              <a:rPr kumimoji="1" lang="ja-JP" altLang="en-US" sz="1200" dirty="0"/>
              <a:t>○実証の取組</a:t>
            </a:r>
          </a:p>
        </p:txBody>
      </p:sp>
      <p:sp>
        <p:nvSpPr>
          <p:cNvPr id="125" name="テキスト ボックス 124">
            <a:extLst>
              <a:ext uri="{FF2B5EF4-FFF2-40B4-BE49-F238E27FC236}">
                <a16:creationId xmlns:a16="http://schemas.microsoft.com/office/drawing/2014/main" id="{7540BCF3-0EDF-4004-B977-54049EAEFE27}"/>
              </a:ext>
            </a:extLst>
          </p:cNvPr>
          <p:cNvSpPr txBox="1"/>
          <p:nvPr/>
        </p:nvSpPr>
        <p:spPr>
          <a:xfrm>
            <a:off x="5578431" y="6567622"/>
            <a:ext cx="3980577" cy="276999"/>
          </a:xfrm>
          <a:prstGeom prst="rect">
            <a:avLst/>
          </a:prstGeom>
          <a:noFill/>
        </p:spPr>
        <p:txBody>
          <a:bodyPr wrap="none" rtlCol="0">
            <a:spAutoFit/>
          </a:bodyPr>
          <a:lstStyle/>
          <a:p>
            <a:r>
              <a:rPr kumimoji="1" lang="en-US" altLang="ja-JP" sz="1200" dirty="0"/>
              <a:t>※</a:t>
            </a:r>
            <a:r>
              <a:rPr kumimoji="1" lang="ja-JP" altLang="en-US" sz="1200" dirty="0">
                <a:solidFill>
                  <a:srgbClr val="FF0000"/>
                </a:solidFill>
              </a:rPr>
              <a:t>赤字は</a:t>
            </a:r>
            <a:r>
              <a:rPr lang="ja-JP" altLang="en-US" sz="1200" dirty="0">
                <a:solidFill>
                  <a:srgbClr val="FF0000"/>
                </a:solidFill>
              </a:rPr>
              <a:t>林業機械化協会</a:t>
            </a:r>
            <a:r>
              <a:rPr kumimoji="1" lang="ja-JP" altLang="en-US" sz="1200" dirty="0">
                <a:solidFill>
                  <a:srgbClr val="FF0000"/>
                </a:solidFill>
              </a:rPr>
              <a:t>の取組。</a:t>
            </a:r>
            <a:r>
              <a:rPr kumimoji="1" lang="ja-JP" altLang="en-US" sz="1200" dirty="0"/>
              <a:t>黒字は実証主体の取組。</a:t>
            </a:r>
          </a:p>
        </p:txBody>
      </p:sp>
      <p:sp>
        <p:nvSpPr>
          <p:cNvPr id="49" name="大かっこ 48">
            <a:extLst>
              <a:ext uri="{FF2B5EF4-FFF2-40B4-BE49-F238E27FC236}">
                <a16:creationId xmlns:a16="http://schemas.microsoft.com/office/drawing/2014/main" id="{FB79F8B2-D135-4EF2-9EDF-2F78DEC5005F}"/>
              </a:ext>
            </a:extLst>
          </p:cNvPr>
          <p:cNvSpPr/>
          <p:nvPr/>
        </p:nvSpPr>
        <p:spPr>
          <a:xfrm>
            <a:off x="5542771" y="2728382"/>
            <a:ext cx="2256567" cy="1014226"/>
          </a:xfrm>
          <a:prstGeom prst="bracketPair">
            <a:avLst>
              <a:gd name="adj" fmla="val 9328"/>
            </a:avLst>
          </a:prstGeom>
          <a:ln>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055382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C87C9647-C77C-418F-830A-9E07290EE7B0}"/>
              </a:ext>
            </a:extLst>
          </p:cNvPr>
          <p:cNvSpPr txBox="1"/>
          <p:nvPr/>
        </p:nvSpPr>
        <p:spPr>
          <a:xfrm>
            <a:off x="213482" y="104775"/>
            <a:ext cx="6959600" cy="523220"/>
          </a:xfrm>
          <a:prstGeom prst="rect">
            <a:avLst/>
          </a:prstGeom>
          <a:noFill/>
        </p:spPr>
        <p:txBody>
          <a:bodyPr wrap="square" rtlCol="0">
            <a:spAutoFit/>
          </a:bodyPr>
          <a:lstStyle/>
          <a:p>
            <a:r>
              <a:rPr kumimoji="1" lang="ja-JP" altLang="en-US" sz="2800" b="1" dirty="0"/>
              <a:t>導入いただく「新たな技術」の主な例</a:t>
            </a:r>
          </a:p>
        </p:txBody>
      </p:sp>
      <p:sp>
        <p:nvSpPr>
          <p:cNvPr id="5" name="タイトル 1">
            <a:extLst>
              <a:ext uri="{FF2B5EF4-FFF2-40B4-BE49-F238E27FC236}">
                <a16:creationId xmlns:a16="http://schemas.microsoft.com/office/drawing/2014/main" id="{C4DB36A2-4220-4F14-A773-B57F1637F609}"/>
              </a:ext>
            </a:extLst>
          </p:cNvPr>
          <p:cNvSpPr txBox="1">
            <a:spLocks/>
          </p:cNvSpPr>
          <p:nvPr/>
        </p:nvSpPr>
        <p:spPr>
          <a:xfrm>
            <a:off x="60099" y="1622846"/>
            <a:ext cx="9785802" cy="5321453"/>
          </a:xfrm>
        </p:spPr>
        <p:txBody>
          <a:bodyPr anchor="t"/>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a:lnSpc>
                <a:spcPct val="150000"/>
              </a:lnSpc>
            </a:pPr>
            <a:r>
              <a:rPr lang="ja-JP" altLang="en-US" sz="1600" dirty="0">
                <a:latin typeface="+mn-lt"/>
                <a:ea typeface="Yu Gothic Medium" panose="020B0500000000000000" pitchFamily="34" charset="-128"/>
              </a:rPr>
              <a:t>・森林調査（レーザ測量等）、林業作業（苗木・資材運搬等）に用いられる無人航空機</a:t>
            </a:r>
            <a:endParaRPr lang="en-US" altLang="ja-JP" sz="1600" dirty="0">
              <a:latin typeface="+mn-lt"/>
              <a:ea typeface="Yu Gothic Medium" panose="020B0500000000000000" pitchFamily="34" charset="-128"/>
            </a:endParaRPr>
          </a:p>
          <a:p>
            <a:pPr>
              <a:lnSpc>
                <a:spcPct val="150000"/>
              </a:lnSpc>
            </a:pPr>
            <a:r>
              <a:rPr lang="ja-JP" altLang="en-US" sz="1600" dirty="0">
                <a:latin typeface="+mn-lt"/>
                <a:ea typeface="Yu Gothic Medium" panose="020B0500000000000000" pitchFamily="34" charset="-128"/>
              </a:rPr>
              <a:t>・</a:t>
            </a:r>
            <a:r>
              <a:rPr lang="en-US" altLang="ja-JP" sz="1600" dirty="0">
                <a:latin typeface="+mn-lt"/>
                <a:ea typeface="Yu Gothic Medium" panose="020B0500000000000000" pitchFamily="34" charset="-128"/>
              </a:rPr>
              <a:t>ICT</a:t>
            </a:r>
            <a:r>
              <a:rPr lang="ja-JP" altLang="en-US" sz="1600" dirty="0">
                <a:latin typeface="+mn-lt"/>
                <a:ea typeface="Yu Gothic Medium" panose="020B0500000000000000" pitchFamily="34" charset="-128"/>
              </a:rPr>
              <a:t>生産管理ソフトウェア（日報・工程管理クラウドシステム、木材（丸太）検知システム、山林業務</a:t>
            </a:r>
            <a:endParaRPr lang="en-US" altLang="ja-JP" sz="1600" dirty="0">
              <a:latin typeface="+mn-lt"/>
              <a:ea typeface="Yu Gothic Medium" panose="020B0500000000000000" pitchFamily="34" charset="-128"/>
            </a:endParaRPr>
          </a:p>
          <a:p>
            <a:pPr>
              <a:lnSpc>
                <a:spcPct val="150000"/>
              </a:lnSpc>
            </a:pPr>
            <a:r>
              <a:rPr lang="ja-JP" altLang="en-US" sz="1600" dirty="0">
                <a:latin typeface="+mn-lt"/>
                <a:ea typeface="Yu Gothic Medium" panose="020B0500000000000000" pitchFamily="34" charset="-128"/>
              </a:rPr>
              <a:t>　管理システムなど）</a:t>
            </a:r>
            <a:endParaRPr lang="en-US" altLang="ja-JP" sz="1600" dirty="0">
              <a:latin typeface="+mn-lt"/>
              <a:ea typeface="Yu Gothic Medium" panose="020B0500000000000000" pitchFamily="34" charset="-128"/>
            </a:endParaRPr>
          </a:p>
          <a:p>
            <a:pPr>
              <a:lnSpc>
                <a:spcPct val="150000"/>
              </a:lnSpc>
            </a:pPr>
            <a:r>
              <a:rPr lang="ja-JP" altLang="en-US" sz="1600" dirty="0">
                <a:latin typeface="+mn-lt"/>
                <a:ea typeface="Yu Gothic Medium" panose="020B0500000000000000" pitchFamily="34" charset="-128"/>
              </a:rPr>
              <a:t>・林内測量機器（地上レーザスキャナー、</a:t>
            </a:r>
            <a:r>
              <a:rPr lang="en-US" altLang="ja-JP" sz="1600" dirty="0">
                <a:latin typeface="+mn-lt"/>
                <a:ea typeface="Yu Gothic Medium" panose="020B0500000000000000" pitchFamily="34" charset="-128"/>
              </a:rPr>
              <a:t>GNSS</a:t>
            </a:r>
            <a:r>
              <a:rPr lang="ja-JP" altLang="en-US" sz="1600" dirty="0">
                <a:latin typeface="+mn-lt"/>
                <a:ea typeface="Yu Gothic Medium" panose="020B0500000000000000" pitchFamily="34" charset="-128"/>
              </a:rPr>
              <a:t>受信機及び林内測量機器と一体的に用いられる解析用ソ</a:t>
            </a:r>
            <a:endParaRPr lang="en-US" altLang="ja-JP" sz="1600" dirty="0">
              <a:latin typeface="+mn-lt"/>
              <a:ea typeface="Yu Gothic Medium" panose="020B0500000000000000" pitchFamily="34" charset="-128"/>
            </a:endParaRPr>
          </a:p>
          <a:p>
            <a:pPr>
              <a:lnSpc>
                <a:spcPct val="150000"/>
              </a:lnSpc>
            </a:pPr>
            <a:r>
              <a:rPr lang="ja-JP" altLang="en-US" sz="1600" dirty="0">
                <a:latin typeface="+mn-lt"/>
                <a:ea typeface="Yu Gothic Medium" panose="020B0500000000000000" pitchFamily="34" charset="-128"/>
              </a:rPr>
              <a:t>　フトウェアなど）</a:t>
            </a:r>
            <a:endParaRPr lang="en-US" altLang="ja-JP" sz="1600" dirty="0">
              <a:latin typeface="+mn-lt"/>
              <a:ea typeface="Yu Gothic Medium" panose="020B0500000000000000" pitchFamily="34" charset="-128"/>
            </a:endParaRPr>
          </a:p>
          <a:p>
            <a:pPr>
              <a:lnSpc>
                <a:spcPct val="150000"/>
              </a:lnSpc>
            </a:pPr>
            <a:r>
              <a:rPr lang="ja-JP" altLang="en-US" sz="1600" dirty="0">
                <a:latin typeface="+mn-lt"/>
                <a:ea typeface="Yu Gothic Medium" panose="020B0500000000000000" pitchFamily="34" charset="-128"/>
              </a:rPr>
              <a:t>・エリートツリー、早生樹等の成長に優れた苗木</a:t>
            </a:r>
            <a:endParaRPr lang="en-US" altLang="ja-JP" sz="1600" dirty="0">
              <a:latin typeface="+mn-lt"/>
              <a:ea typeface="Yu Gothic Medium" panose="020B0500000000000000" pitchFamily="34" charset="-128"/>
            </a:endParaRPr>
          </a:p>
          <a:p>
            <a:pPr>
              <a:lnSpc>
                <a:spcPct val="150000"/>
              </a:lnSpc>
            </a:pPr>
            <a:r>
              <a:rPr lang="ja-JP" altLang="en-US" sz="1600" dirty="0">
                <a:latin typeface="+mn-lt"/>
                <a:ea typeface="Yu Gothic Medium" panose="020B0500000000000000" pitchFamily="34" charset="-128"/>
              </a:rPr>
              <a:t>・伐根粉砕機　・植林用自動穴掘り機械　・自走又は遠隔操作式下刈り機</a:t>
            </a:r>
            <a:endParaRPr lang="en-US" altLang="ja-JP" sz="1600" dirty="0">
              <a:latin typeface="+mn-lt"/>
              <a:ea typeface="Yu Gothic Medium" panose="020B0500000000000000" pitchFamily="34" charset="-128"/>
            </a:endParaRPr>
          </a:p>
          <a:p>
            <a:pPr>
              <a:lnSpc>
                <a:spcPct val="150000"/>
              </a:lnSpc>
            </a:pPr>
            <a:r>
              <a:rPr lang="ja-JP" altLang="en-US" sz="1600" dirty="0">
                <a:latin typeface="+mn-lt"/>
                <a:ea typeface="Yu Gothic Medium" panose="020B0500000000000000" pitchFamily="34" charset="-128"/>
              </a:rPr>
              <a:t>・</a:t>
            </a:r>
            <a:r>
              <a:rPr lang="en-US" altLang="ja-JP" sz="1600" dirty="0">
                <a:latin typeface="+mn-lt"/>
                <a:ea typeface="Yu Gothic Medium" panose="020B0500000000000000" pitchFamily="34" charset="-128"/>
              </a:rPr>
              <a:t>ICT</a:t>
            </a:r>
            <a:r>
              <a:rPr lang="ja-JP" altLang="en-US" sz="1600" dirty="0">
                <a:latin typeface="+mn-lt"/>
                <a:ea typeface="Yu Gothic Medium" panose="020B0500000000000000" pitchFamily="34" charset="-128"/>
              </a:rPr>
              <a:t>生産管理関連機械（</a:t>
            </a:r>
            <a:r>
              <a:rPr lang="en-US" altLang="ja-JP" sz="1600" dirty="0">
                <a:latin typeface="+mn-lt"/>
                <a:ea typeface="Yu Gothic Medium" panose="020B0500000000000000" pitchFamily="34" charset="-128"/>
              </a:rPr>
              <a:t>StanFord2010</a:t>
            </a:r>
            <a:r>
              <a:rPr lang="ja-JP" altLang="en-US" sz="1600" dirty="0">
                <a:latin typeface="+mn-lt"/>
                <a:ea typeface="Yu Gothic Medium" panose="020B0500000000000000" pitchFamily="34" charset="-128"/>
              </a:rPr>
              <a:t>又はそれに準じるシステムに準拠した素材生産機械）、</a:t>
            </a:r>
            <a:endParaRPr lang="en-US" altLang="ja-JP" sz="1600" dirty="0">
              <a:latin typeface="+mn-lt"/>
              <a:ea typeface="Yu Gothic Medium" panose="020B0500000000000000" pitchFamily="34" charset="-128"/>
            </a:endParaRPr>
          </a:p>
          <a:p>
            <a:pPr>
              <a:lnSpc>
                <a:spcPct val="150000"/>
              </a:lnSpc>
            </a:pPr>
            <a:r>
              <a:rPr lang="ja-JP" altLang="en-US" sz="1600" dirty="0">
                <a:latin typeface="+mn-lt"/>
                <a:ea typeface="Yu Gothic Medium" panose="020B0500000000000000" pitchFamily="34" charset="-128"/>
              </a:rPr>
              <a:t>　その他実証を行う地域で導入事例が少ない高性能林業機械など</a:t>
            </a:r>
            <a:endParaRPr lang="en-US" altLang="ja-JP" sz="1600" dirty="0">
              <a:latin typeface="+mn-lt"/>
              <a:ea typeface="Yu Gothic Medium" panose="020B0500000000000000" pitchFamily="34" charset="-128"/>
            </a:endParaRPr>
          </a:p>
          <a:p>
            <a:pPr>
              <a:lnSpc>
                <a:spcPct val="150000"/>
              </a:lnSpc>
            </a:pPr>
            <a:r>
              <a:rPr lang="ja-JP" altLang="en-US" sz="1600" dirty="0">
                <a:latin typeface="+mn-lt"/>
                <a:ea typeface="Yu Gothic Medium" panose="020B0500000000000000" pitchFamily="34" charset="-128"/>
              </a:rPr>
              <a:t>・林内通信機器（</a:t>
            </a:r>
            <a:r>
              <a:rPr lang="en-US" altLang="ja-JP" sz="1600" dirty="0">
                <a:latin typeface="+mn-lt"/>
                <a:ea typeface="Yu Gothic Medium" panose="020B0500000000000000" pitchFamily="34" charset="-128"/>
              </a:rPr>
              <a:t>LPWA</a:t>
            </a:r>
            <a:r>
              <a:rPr lang="ja-JP" altLang="en-US" sz="1600" dirty="0">
                <a:latin typeface="+mn-lt"/>
                <a:ea typeface="Yu Gothic Medium" panose="020B0500000000000000" pitchFamily="34" charset="-128"/>
              </a:rPr>
              <a:t>、ヘルメット装着型緊急通報装置等）</a:t>
            </a:r>
            <a:endParaRPr lang="en-US" altLang="ja-JP" sz="1600" dirty="0">
              <a:latin typeface="+mn-lt"/>
              <a:ea typeface="Yu Gothic Medium" panose="020B0500000000000000" pitchFamily="34" charset="-128"/>
            </a:endParaRPr>
          </a:p>
          <a:p>
            <a:pPr>
              <a:lnSpc>
                <a:spcPct val="150000"/>
              </a:lnSpc>
            </a:pPr>
            <a:r>
              <a:rPr lang="ja-JP" altLang="en-US" sz="1600" dirty="0">
                <a:latin typeface="+mn-lt"/>
                <a:ea typeface="Yu Gothic Medium" panose="020B0500000000000000" pitchFamily="34" charset="-128"/>
              </a:rPr>
              <a:t>・その他、先端技術等を用いて生産性、安全性向上に資する機器</a:t>
            </a:r>
            <a:endParaRPr lang="en-US" altLang="ja-JP" sz="1600" dirty="0">
              <a:latin typeface="+mn-lt"/>
              <a:ea typeface="Yu Gothic Medium" panose="020B0500000000000000" pitchFamily="34" charset="-128"/>
            </a:endParaRPr>
          </a:p>
          <a:p>
            <a:pPr>
              <a:lnSpc>
                <a:spcPct val="150000"/>
              </a:lnSpc>
            </a:pPr>
            <a:r>
              <a:rPr lang="ja-JP" altLang="en-US" sz="1600" dirty="0">
                <a:latin typeface="+mn-lt"/>
                <a:ea typeface="Yu Gothic Medium" panose="020B0500000000000000" pitchFamily="34" charset="-128"/>
              </a:rPr>
              <a:t>　</a:t>
            </a:r>
            <a:r>
              <a:rPr lang="en-US" altLang="ja-JP" sz="1400" dirty="0">
                <a:latin typeface="+mn-lt"/>
                <a:ea typeface="Yu Gothic Medium" panose="020B0500000000000000" pitchFamily="34" charset="-128"/>
              </a:rPr>
              <a:t>※</a:t>
            </a:r>
            <a:r>
              <a:rPr lang="ja-JP" altLang="en-US" sz="1400" dirty="0">
                <a:latin typeface="+mn-lt"/>
                <a:ea typeface="Yu Gothic Medium" panose="020B0500000000000000" pitchFamily="34" charset="-128"/>
              </a:rPr>
              <a:t>パソコンやタブレット等、汎用性の高いものを除く</a:t>
            </a:r>
            <a:endParaRPr lang="en-US" altLang="ja-JP" sz="1400" dirty="0">
              <a:latin typeface="+mn-lt"/>
              <a:ea typeface="Yu Gothic Medium" panose="020B0500000000000000" pitchFamily="34" charset="-128"/>
            </a:endParaRPr>
          </a:p>
        </p:txBody>
      </p:sp>
      <p:sp>
        <p:nvSpPr>
          <p:cNvPr id="4" name="四角形: 角を丸くする 3">
            <a:extLst>
              <a:ext uri="{FF2B5EF4-FFF2-40B4-BE49-F238E27FC236}">
                <a16:creationId xmlns:a16="http://schemas.microsoft.com/office/drawing/2014/main" id="{1C7F3BCA-CF31-42E9-84BB-4A3206D3793F}"/>
              </a:ext>
            </a:extLst>
          </p:cNvPr>
          <p:cNvSpPr/>
          <p:nvPr/>
        </p:nvSpPr>
        <p:spPr>
          <a:xfrm>
            <a:off x="21000" y="738663"/>
            <a:ext cx="9864000" cy="890961"/>
          </a:xfrm>
          <a:prstGeom prst="roundRect">
            <a:avLst/>
          </a:prstGeom>
          <a:ln w="28575">
            <a:solidFill>
              <a:srgbClr val="76923C"/>
            </a:solidFill>
          </a:ln>
        </p:spPr>
        <p:style>
          <a:lnRef idx="2">
            <a:schemeClr val="accent6"/>
          </a:lnRef>
          <a:fillRef idx="1">
            <a:schemeClr val="lt1"/>
          </a:fillRef>
          <a:effectRef idx="0">
            <a:schemeClr val="accent6"/>
          </a:effectRef>
          <a:fontRef idx="minor">
            <a:schemeClr val="dk1"/>
          </a:fontRef>
        </p:style>
        <p:txBody>
          <a:bodyPr rtlCol="0" anchor="ctr"/>
          <a:lstStyle/>
          <a:p>
            <a:pPr marL="154800" indent="-154800"/>
            <a:r>
              <a:rPr lang="ja-JP" altLang="en-US" sz="2000" dirty="0">
                <a:ea typeface="Yu Gothic Medium" panose="020B0500000000000000" pitchFamily="34" charset="-128"/>
              </a:rPr>
              <a:t>○実証にあたっては、</a:t>
            </a:r>
            <a:r>
              <a:rPr lang="ja-JP" altLang="en-US" sz="2000" dirty="0">
                <a:solidFill>
                  <a:srgbClr val="FF0000"/>
                </a:solidFill>
                <a:ea typeface="Yu Gothic Medium" panose="020B0500000000000000" pitchFamily="34" charset="-128"/>
              </a:rPr>
              <a:t>「新たな技術」（実証の実施を予定する都道府県内において、導入事例が少ない先進的な技術や取組）を導入</a:t>
            </a:r>
            <a:r>
              <a:rPr lang="ja-JP" altLang="en-US" sz="2000" dirty="0">
                <a:ea typeface="Yu Gothic Medium" panose="020B0500000000000000" pitchFamily="34" charset="-128"/>
              </a:rPr>
              <a:t>すること。</a:t>
            </a:r>
            <a:endParaRPr lang="en-US" altLang="ja-JP" sz="2000" dirty="0">
              <a:ea typeface="Yu Gothic Medium" panose="020B0500000000000000" pitchFamily="34" charset="-128"/>
            </a:endParaRPr>
          </a:p>
        </p:txBody>
      </p:sp>
      <p:sp>
        <p:nvSpPr>
          <p:cNvPr id="6" name="テキスト ボックス 5">
            <a:extLst>
              <a:ext uri="{FF2B5EF4-FFF2-40B4-BE49-F238E27FC236}">
                <a16:creationId xmlns:a16="http://schemas.microsoft.com/office/drawing/2014/main" id="{5ED45729-ADDD-4F61-931B-B57C97CCB13D}"/>
              </a:ext>
            </a:extLst>
          </p:cNvPr>
          <p:cNvSpPr txBox="1"/>
          <p:nvPr/>
        </p:nvSpPr>
        <p:spPr>
          <a:xfrm>
            <a:off x="8667750" y="6531429"/>
            <a:ext cx="1238250" cy="369332"/>
          </a:xfrm>
          <a:prstGeom prst="rect">
            <a:avLst/>
          </a:prstGeom>
          <a:noFill/>
        </p:spPr>
        <p:txBody>
          <a:bodyPr wrap="square" rtlCol="0">
            <a:spAutoFit/>
          </a:bodyPr>
          <a:lstStyle/>
          <a:p>
            <a:pPr algn="r"/>
            <a:fld id="{2D442F56-9958-42FA-AD37-54616B9F7DE4}" type="slidenum">
              <a:rPr kumimoji="1" lang="ja-JP" altLang="en-US" smtClean="0"/>
              <a:t>8</a:t>
            </a:fld>
            <a:endParaRPr kumimoji="1" lang="ja-JP" altLang="en-US" dirty="0"/>
          </a:p>
        </p:txBody>
      </p:sp>
    </p:spTree>
    <p:extLst>
      <p:ext uri="{BB962C8B-B14F-4D97-AF65-F5344CB8AC3E}">
        <p14:creationId xmlns:p14="http://schemas.microsoft.com/office/powerpoint/2010/main" val="143491822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9050">
          <a:solidFill>
            <a:schemeClr val="tx1"/>
          </a:solidFill>
        </a:ln>
      </a:spPr>
      <a:bodyPr rtlCol="0" anchor="ctr"/>
      <a:lstStyle>
        <a:defPPr algn="ctr">
          <a:defRPr kumimoji="1" sz="2000" b="1" dirty="0" smtClean="0">
            <a:solidFill>
              <a:schemeClr val="accent6">
                <a:lumMod val="60000"/>
                <a:lumOff val="40000"/>
              </a:schemeClr>
            </a:solidFill>
          </a:defRPr>
        </a:defPPr>
      </a:lstStyle>
      <a:style>
        <a:lnRef idx="2">
          <a:schemeClr val="accent3">
            <a:shade val="50000"/>
          </a:schemeClr>
        </a:lnRef>
        <a:fillRef idx="1">
          <a:schemeClr val="accent3"/>
        </a:fillRef>
        <a:effectRef idx="0">
          <a:schemeClr val="accent3"/>
        </a:effectRef>
        <a:fontRef idx="minor">
          <a:schemeClr val="lt1"/>
        </a:fontRef>
      </a:style>
    </a:spDef>
    <a:txDef>
      <a:spPr>
        <a:solidFill>
          <a:schemeClr val="accent6">
            <a:lumMod val="40000"/>
            <a:lumOff val="60000"/>
          </a:schemeClr>
        </a:solidFill>
      </a:spPr>
      <a:bodyPr wrap="square" rtlCol="0">
        <a:spAutoFit/>
      </a:bodyPr>
      <a:lstStyle>
        <a:defPPr marL="216000" indent="-154800" algn="ctr">
          <a:defRPr sz="1200" dirty="0" smtClean="0">
            <a:solidFill>
              <a:schemeClr val="tx1"/>
            </a:solidFill>
            <a:latin typeface="+mn-ea"/>
          </a:defRPr>
        </a:defPPr>
      </a:lstStyle>
    </a:txDef>
  </a:objectDefaults>
  <a:extraClrSchemeLst/>
  <a:extLst>
    <a:ext uri="{05A4C25C-085E-4340-85A3-A5531E510DB2}">
      <thm15:themeFamily xmlns:thm15="http://schemas.microsoft.com/office/thememl/2012/main" name="プレゼンテーション1" id="{1465F583-9C62-40D4-AB7F-03953F950F74}" vid="{126184B1-FDAA-4C90-8D9B-C4C35CF54E31}"/>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6318</TotalTime>
  <Words>3329</Words>
  <Application>Microsoft Office PowerPoint</Application>
  <PresentationFormat>A4 210 x 297 mm</PresentationFormat>
  <Paragraphs>503</Paragraphs>
  <Slides>13</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13</vt:i4>
      </vt:variant>
    </vt:vector>
  </HeadingPairs>
  <TitlesOfParts>
    <vt:vector size="20" baseType="lpstr">
      <vt:lpstr>Meiryo UI</vt:lpstr>
      <vt:lpstr>游ゴシック</vt:lpstr>
      <vt:lpstr>游ゴシック</vt:lpstr>
      <vt:lpstr>游ゴシック Medium</vt:lpstr>
      <vt:lpstr>Arial</vt:lpstr>
      <vt:lpstr>Wingdings</vt:lpstr>
      <vt:lpstr>Office テーマ</vt:lpstr>
      <vt:lpstr>令和４年度 「新しい林業」に向けた林業経営育成対策のうち 経営モデル実証事業 事業説明資料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【問合せ先】  一般社団法人林業機械化協会 「新しい林業」経営モデル実証事業担当 TEL:03-5840-6217 www-admin@rinkikyo.or.jp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中瀬　雅樹</dc:creator>
  <cp:lastModifiedBy>井上　康</cp:lastModifiedBy>
  <cp:revision>423</cp:revision>
  <cp:lastPrinted>2022-08-19T05:01:58Z</cp:lastPrinted>
  <dcterms:created xsi:type="dcterms:W3CDTF">2020-07-09T01:23:21Z</dcterms:created>
  <dcterms:modified xsi:type="dcterms:W3CDTF">2022-08-19T06:17:40Z</dcterms:modified>
</cp:coreProperties>
</file>