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18"/>
  </p:notesMasterIdLst>
  <p:sldIdLst>
    <p:sldId id="324" r:id="rId2"/>
    <p:sldId id="382" r:id="rId3"/>
    <p:sldId id="412" r:id="rId4"/>
    <p:sldId id="367" r:id="rId5"/>
    <p:sldId id="368" r:id="rId6"/>
    <p:sldId id="363" r:id="rId7"/>
    <p:sldId id="309" r:id="rId8"/>
    <p:sldId id="400" r:id="rId9"/>
    <p:sldId id="297" r:id="rId10"/>
    <p:sldId id="308" r:id="rId11"/>
    <p:sldId id="357" r:id="rId12"/>
    <p:sldId id="356" r:id="rId13"/>
    <p:sldId id="392" r:id="rId14"/>
    <p:sldId id="384" r:id="rId15"/>
    <p:sldId id="298" r:id="rId16"/>
    <p:sldId id="387" r:id="rId17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3E77AB6-A92F-4BCA-95B7-B5A8A18C5130}">
          <p14:sldIdLst>
            <p14:sldId id="324"/>
            <p14:sldId id="382"/>
            <p14:sldId id="412"/>
            <p14:sldId id="367"/>
            <p14:sldId id="368"/>
            <p14:sldId id="363"/>
            <p14:sldId id="309"/>
            <p14:sldId id="400"/>
            <p14:sldId id="297"/>
            <p14:sldId id="308"/>
            <p14:sldId id="357"/>
            <p14:sldId id="356"/>
            <p14:sldId id="392"/>
            <p14:sldId id="384"/>
            <p14:sldId id="298"/>
            <p14:sldId id="387"/>
          </p14:sldIdLst>
        </p14:section>
        <p14:section name="タイトルなしのセクション" id="{14204F4A-E4ED-4A6B-B679-D5BC58EFBE4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13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和佐 英仁" initials="和佐" lastIdx="1" clrIdx="0">
    <p:extLst>
      <p:ext uri="{19B8F6BF-5375-455C-9EA6-DF929625EA0E}">
        <p15:presenceInfo xmlns:p15="http://schemas.microsoft.com/office/powerpoint/2012/main" userId="e1b7c58169023a4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1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954" y="90"/>
      </p:cViewPr>
      <p:guideLst>
        <p:guide orient="horz" pos="3165"/>
        <p:guide pos="21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5659" cy="498056"/>
          </a:xfrm>
          <a:prstGeom prst="rect">
            <a:avLst/>
          </a:prstGeom>
        </p:spPr>
        <p:txBody>
          <a:bodyPr vert="horz" lIns="91374" tIns="45686" rIns="91374" bIns="4568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8056"/>
          </a:xfrm>
          <a:prstGeom prst="rect">
            <a:avLst/>
          </a:prstGeom>
        </p:spPr>
        <p:txBody>
          <a:bodyPr vert="horz" lIns="91374" tIns="45686" rIns="91374" bIns="45686" rtlCol="0"/>
          <a:lstStyle>
            <a:lvl1pPr algn="r">
              <a:defRPr sz="1200"/>
            </a:lvl1pPr>
          </a:lstStyle>
          <a:p>
            <a:fld id="{F1B22EE3-B7DD-46E1-ADA2-6B901D8BF0F6}" type="datetimeFigureOut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4" tIns="45686" rIns="91374" bIns="4568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374" tIns="45686" rIns="91374" bIns="4568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28589"/>
            <a:ext cx="2945659" cy="498055"/>
          </a:xfrm>
          <a:prstGeom prst="rect">
            <a:avLst/>
          </a:prstGeom>
        </p:spPr>
        <p:txBody>
          <a:bodyPr vert="horz" lIns="91374" tIns="45686" rIns="91374" bIns="4568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8" y="9428589"/>
            <a:ext cx="2945659" cy="498055"/>
          </a:xfrm>
          <a:prstGeom prst="rect">
            <a:avLst/>
          </a:prstGeom>
        </p:spPr>
        <p:txBody>
          <a:bodyPr vert="horz" lIns="91374" tIns="45686" rIns="91374" bIns="45686" rtlCol="0" anchor="b"/>
          <a:lstStyle>
            <a:lvl1pPr algn="r">
              <a:defRPr sz="1200"/>
            </a:lvl1pPr>
          </a:lstStyle>
          <a:p>
            <a:fld id="{9360EF11-6E29-45D7-A42D-8AE7AF47E6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008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6FFB7784-2BF1-4EAC-9223-B458392E00B5}" type="datetime1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211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39EE526D-D990-4E03-AE32-C1A9977DFECE}" type="datetime1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94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09973D2-76D5-41C3-AA95-E5E90F665DC7}" type="datetime1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8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C647DAF-87DC-4185-B845-268BE94523F9}" type="datetime1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86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6C154066-B787-4FB5-9C18-C105E2C69A2F}" type="datetime1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81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B9B84F2-623E-4778-AF9C-D5683914C42C}" type="datetime1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01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6DBE7F8-BD36-4FD8-BCC4-38AD685EB5AC}" type="datetime1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84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272F9448-9C07-4F26-81DB-13787E36CDFD}" type="datetime1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008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FE64D48-6D31-4C2B-B44E-1E590B82A7B7}" type="datetime1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46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89D2040-91DE-4C64-B6DE-72773E1EC4BA}" type="datetime1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71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0E897C2A-0BA7-4ACC-A99B-CE9C10C014C1}" type="datetime1">
              <a:rPr kumimoji="1" lang="ja-JP" altLang="en-US" smtClean="0"/>
              <a:t>2023/4/7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423E7-E2F5-4AEC-B6B5-2F805007F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03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1260" y="219110"/>
            <a:ext cx="330540" cy="230832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defRPr>
            </a:lvl1pPr>
          </a:lstStyle>
          <a:p>
            <a:fld id="{663423E7-E2F5-4AEC-B6B5-2F805007FDB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4B56D73-7D8B-43B1-B6B3-3F702F71E178}"/>
              </a:ext>
            </a:extLst>
          </p:cNvPr>
          <p:cNvCxnSpPr>
            <a:cxnSpLocks/>
          </p:cNvCxnSpPr>
          <p:nvPr userDrawn="1"/>
        </p:nvCxnSpPr>
        <p:spPr>
          <a:xfrm>
            <a:off x="188260" y="441048"/>
            <a:ext cx="66697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9899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A4B0D4E-B0A1-48AB-B5DB-6D0EAC383685}"/>
              </a:ext>
            </a:extLst>
          </p:cNvPr>
          <p:cNvSpPr/>
          <p:nvPr/>
        </p:nvSpPr>
        <p:spPr>
          <a:xfrm>
            <a:off x="648437" y="3532699"/>
            <a:ext cx="5561139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1" lang="en-US" altLang="ja-JP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A-OTF UD新ゴ Pro H" panose="020B0800000000000000" pitchFamily="34" charset="-128"/>
              </a:rPr>
              <a:t>2023</a:t>
            </a:r>
            <a:r>
              <a:rPr kumimoji="1"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A-OTF UD新ゴ Pro H" panose="020B0800000000000000" pitchFamily="34" charset="-128"/>
              </a:rPr>
              <a:t>第</a:t>
            </a:r>
            <a:r>
              <a:rPr kumimoji="1" lang="en-US" altLang="ja-JP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A-OTF UD新ゴ Pro H" panose="020B0800000000000000" pitchFamily="34" charset="-128"/>
              </a:rPr>
              <a:t>46</a:t>
            </a:r>
            <a:r>
              <a:rPr kumimoji="1"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A-OTF UD新ゴ Pro H" panose="020B0800000000000000" pitchFamily="34" charset="-128"/>
              </a:rPr>
              <a:t>回全国育樹祭開催記念行事</a:t>
            </a:r>
            <a:endParaRPr kumimoji="1" lang="en-US" altLang="ja-JP" sz="2400" dirty="0">
              <a:solidFill>
                <a:schemeClr val="tx1"/>
              </a:solidFill>
              <a:latin typeface="HG丸ｺﾞｼｯｸM-PRO" panose="020F0600000000000000" pitchFamily="50" charset="-128"/>
              <a:ea typeface="A-OTF UD新ゴ Pro H" panose="020B0800000000000000" pitchFamily="34" charset="-128"/>
            </a:endParaRPr>
          </a:p>
          <a:p>
            <a:pPr algn="ctr"/>
            <a:r>
              <a:rPr kumimoji="1" lang="ja-JP" altLang="en-US" sz="2400" dirty="0">
                <a:solidFill>
                  <a:schemeClr val="tx1"/>
                </a:solidFill>
                <a:latin typeface="HG丸ｺﾞｼｯｸM-PRO" panose="020F0600000000000000" pitchFamily="50" charset="-128"/>
                <a:ea typeface="A-OTF UD新ゴ Pro H" panose="020B0800000000000000" pitchFamily="34" charset="-128"/>
              </a:rPr>
              <a:t>森林・林業・環境機械展示実演会</a:t>
            </a:r>
            <a:endParaRPr kumimoji="1" lang="en-US" altLang="ja-JP" sz="2400" dirty="0">
              <a:solidFill>
                <a:schemeClr val="tx1"/>
              </a:solidFill>
              <a:latin typeface="HG丸ｺﾞｼｯｸM-PRO" panose="020F0600000000000000" pitchFamily="50" charset="-128"/>
              <a:ea typeface="A-OTF UD新ゴ Pro H" panose="020B0800000000000000" pitchFamily="34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4FC9AFA-DF55-473A-AEEC-FE6CDD4FD066}"/>
              </a:ext>
            </a:extLst>
          </p:cNvPr>
          <p:cNvSpPr/>
          <p:nvPr/>
        </p:nvSpPr>
        <p:spPr>
          <a:xfrm>
            <a:off x="763052" y="5253273"/>
            <a:ext cx="5331909" cy="8917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会期：令和</a:t>
            </a:r>
            <a:r>
              <a:rPr kumimoji="1" lang="en-US" altLang="ja-JP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5</a:t>
            </a:r>
            <a:r>
              <a:rPr kumimoji="1" lang="ja-JP" altLang="en-US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年</a:t>
            </a:r>
            <a:r>
              <a:rPr kumimoji="1" lang="en-US" altLang="ja-JP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11</a:t>
            </a:r>
            <a:r>
              <a:rPr kumimoji="1" lang="ja-JP" altLang="en-US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月</a:t>
            </a:r>
            <a:r>
              <a:rPr kumimoji="1" lang="en-US" altLang="ja-JP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12</a:t>
            </a:r>
            <a:r>
              <a:rPr kumimoji="1" lang="ja-JP" altLang="en-US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日（日）～ </a:t>
            </a:r>
            <a:r>
              <a:rPr kumimoji="1" lang="en-US" altLang="ja-JP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13</a:t>
            </a:r>
            <a:r>
              <a:rPr kumimoji="1" lang="ja-JP" altLang="en-US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日（月）</a:t>
            </a:r>
            <a:endParaRPr kumimoji="1" lang="en-US" altLang="ja-JP" dirty="0">
              <a:solidFill>
                <a:schemeClr val="tx1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会場：茨城県ひたちなか市　笠松運動公園</a:t>
            </a:r>
            <a:endParaRPr kumimoji="1" lang="en-US" altLang="zh-TW" dirty="0">
              <a:solidFill>
                <a:schemeClr val="tx1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　　  　　 　</a:t>
            </a:r>
            <a:r>
              <a:rPr kumimoji="1" lang="ja-JP" altLang="en-US" sz="1600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（茨城県ひたちなか市佐和</a:t>
            </a:r>
            <a:r>
              <a:rPr kumimoji="1" lang="en-US" altLang="ja-JP" sz="1600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2197-28</a:t>
            </a:r>
            <a:r>
              <a:rPr kumimoji="1" lang="ja-JP" altLang="en-US" sz="1600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）</a:t>
            </a:r>
            <a:endParaRPr kumimoji="1" lang="ja-JP" altLang="en-US" sz="2000" dirty="0">
              <a:solidFill>
                <a:schemeClr val="tx1"/>
              </a:solidFill>
              <a:latin typeface="A-OTF UD新ゴ Pro M" panose="020B0500000000000000" pitchFamily="34" charset="-128"/>
              <a:ea typeface="A-OTF UD新ゴ Pro M" panose="020B050000000000000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D1C883F-9CBD-45E8-A5F0-DB4A6C3EB189}"/>
              </a:ext>
            </a:extLst>
          </p:cNvPr>
          <p:cNvSpPr/>
          <p:nvPr/>
        </p:nvSpPr>
        <p:spPr>
          <a:xfrm>
            <a:off x="874461" y="6754554"/>
            <a:ext cx="5109091" cy="24776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A-OTF UD新ゴ Pro M" panose="020B0500000000000000" pitchFamily="34" charset="-128"/>
              </a:rPr>
              <a:t>主催</a:t>
            </a:r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A-OTF UD新ゴ Pro M" panose="020B0500000000000000" pitchFamily="34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A-OTF UD新ゴ Pro M" panose="020B0500000000000000" pitchFamily="34" charset="-128"/>
              </a:rPr>
              <a:t>茨城県、一般社団法人林業機械化協会</a:t>
            </a:r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A-OTF UD新ゴ Pro M" panose="020B0500000000000000" pitchFamily="34" charset="-128"/>
            </a:endParaRPr>
          </a:p>
          <a:p>
            <a:pPr algn="ctr"/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A-OTF UD新ゴ Pro M" panose="020B0500000000000000" pitchFamily="34" charset="-128"/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A-OTF UD新ゴ Pro M" panose="020B0500000000000000" pitchFamily="34" charset="-128"/>
              </a:rPr>
              <a:t>後援（依頼予定）</a:t>
            </a:r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A-OTF UD新ゴ Pro M" panose="020B0500000000000000" pitchFamily="34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A-OTF UD新ゴ Pro M" panose="020B0500000000000000" pitchFamily="34" charset="-128"/>
              </a:rPr>
              <a:t>ひたちなか市、関東森林管理局、</a:t>
            </a:r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A-OTF UD新ゴ Pro M" panose="020B0500000000000000" pitchFamily="34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A-OTF UD新ゴ Pro M" panose="020B0500000000000000" pitchFamily="34" charset="-128"/>
              </a:rPr>
              <a:t>全国森林組合連合会、一般社団法人全国木材組合連合会、</a:t>
            </a:r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A-OTF UD新ゴ Pro M" panose="020B0500000000000000" pitchFamily="34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A-OTF UD新ゴ Pro M" panose="020B0500000000000000" pitchFamily="34" charset="-128"/>
              </a:rPr>
              <a:t>全国素材生産業協同組合連合会、林業・木材製造業労働災害防止協会、</a:t>
            </a:r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A-OTF UD新ゴ Pro M" panose="020B0500000000000000" pitchFamily="34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A-OTF UD新ゴ Pro M" panose="020B0500000000000000" pitchFamily="34" charset="-128"/>
              </a:rPr>
              <a:t>森林利用学会、国産材を活用し日本の森林を守る運動推進協議会、</a:t>
            </a:r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A-OTF UD新ゴ Pro M" panose="020B0500000000000000" pitchFamily="34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A-OTF UD新ゴ Pro M" panose="020B0500000000000000" pitchFamily="34" charset="-128"/>
              </a:rPr>
              <a:t>森林を活かす都市の木造化推進協議会、全国国有林造林生産業協議会、</a:t>
            </a:r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A-OTF UD新ゴ Pro M" panose="020B0500000000000000" pitchFamily="34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A-OTF UD新ゴ Pro M" panose="020B0500000000000000" pitchFamily="34" charset="-128"/>
              </a:rPr>
              <a:t>その他茨城県内林業関係団体</a:t>
            </a:r>
            <a:endParaRPr kumimoji="1"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A-OTF UD新ゴ Pro M" panose="020B0500000000000000" pitchFamily="34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1FC9055-1D88-4451-A08F-23FFE0BB8D1F}"/>
              </a:ext>
            </a:extLst>
          </p:cNvPr>
          <p:cNvSpPr/>
          <p:nvPr/>
        </p:nvSpPr>
        <p:spPr>
          <a:xfrm>
            <a:off x="643628" y="4544679"/>
            <a:ext cx="5570757" cy="55703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bIns="36000" rtlCol="0" anchor="ctr"/>
          <a:lstStyle/>
          <a:p>
            <a:pPr algn="ctr"/>
            <a:r>
              <a:rPr kumimoji="1" lang="ja-JP" altLang="en-US" sz="2800" b="1" dirty="0">
                <a:solidFill>
                  <a:schemeClr val="tx1"/>
                </a:solidFill>
                <a:latin typeface="A-OTF UD新ゴ Pro H" panose="020B0800000000000000" pitchFamily="34" charset="-128"/>
                <a:ea typeface="A-OTF UD新ゴ Pro H" panose="020B0800000000000000" pitchFamily="34" charset="-128"/>
              </a:rPr>
              <a:t>出　展　概　要</a:t>
            </a:r>
            <a:r>
              <a:rPr kumimoji="1" lang="en-US" altLang="ja-JP" sz="2800" b="1" dirty="0">
                <a:solidFill>
                  <a:schemeClr val="tx1"/>
                </a:solidFill>
                <a:latin typeface="A-OTF UD新ゴ Pro H" panose="020B0800000000000000" pitchFamily="34" charset="-128"/>
                <a:ea typeface="A-OTF UD新ゴ Pro H" panose="020B0800000000000000" pitchFamily="34" charset="-128"/>
              </a:rPr>
              <a:t>(</a:t>
            </a:r>
            <a:r>
              <a:rPr kumimoji="1" lang="ja-JP" altLang="en-US" sz="2800" b="1" dirty="0">
                <a:solidFill>
                  <a:schemeClr val="tx1"/>
                </a:solidFill>
                <a:latin typeface="A-OTF UD新ゴ Pro H" panose="020B0800000000000000" pitchFamily="34" charset="-128"/>
                <a:ea typeface="A-OTF UD新ゴ Pro H" panose="020B0800000000000000" pitchFamily="34" charset="-128"/>
              </a:rPr>
              <a:t>提出書類</a:t>
            </a:r>
            <a:r>
              <a:rPr kumimoji="1" lang="en-US" altLang="ja-JP" sz="2800" b="1" dirty="0">
                <a:solidFill>
                  <a:schemeClr val="tx1"/>
                </a:solidFill>
                <a:latin typeface="A-OTF UD新ゴ Pro H" panose="020B0800000000000000" pitchFamily="34" charset="-128"/>
                <a:ea typeface="A-OTF UD新ゴ Pro H" panose="020B0800000000000000" pitchFamily="34" charset="-128"/>
              </a:rPr>
              <a:t>) </a:t>
            </a:r>
            <a:endParaRPr kumimoji="1" lang="ja-JP" altLang="en-US" sz="2800" b="1" dirty="0">
              <a:solidFill>
                <a:schemeClr val="tx1"/>
              </a:solidFill>
              <a:latin typeface="A-OTF UD新ゴ Pro H" panose="020B0800000000000000" pitchFamily="34" charset="-128"/>
              <a:ea typeface="A-OTF UD新ゴ Pro H" panose="020B0800000000000000" pitchFamily="34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2E0479D-6E1B-4A5C-83A2-6A2869041E20}"/>
              </a:ext>
            </a:extLst>
          </p:cNvPr>
          <p:cNvSpPr txBox="1"/>
          <p:nvPr/>
        </p:nvSpPr>
        <p:spPr>
          <a:xfrm>
            <a:off x="3647661" y="328963"/>
            <a:ext cx="30462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161">
              <a:spcBef>
                <a:spcPts val="599"/>
              </a:spcBef>
              <a:defRPr/>
            </a:pPr>
            <a:r>
              <a:rPr kumimoji="1" lang="ja-JP" altLang="en-US" sz="2000" u="sng" dirty="0">
                <a:solidFill>
                  <a:prstClr val="black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公表　令和５年４月７日</a:t>
            </a:r>
            <a:endParaRPr kumimoji="1" lang="en-US" altLang="ja-JP" sz="2000" u="sng" dirty="0">
              <a:solidFill>
                <a:prstClr val="black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DA4648CF-6CAB-9BC0-D51F-52BB97356F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645" y="1331634"/>
            <a:ext cx="4812709" cy="2109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61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886BE46-3F6A-4E73-8ACB-110701BB4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39238" y="196028"/>
            <a:ext cx="354585" cy="276999"/>
          </a:xfrm>
        </p:spPr>
        <p:txBody>
          <a:bodyPr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3</a:t>
            </a:r>
            <a:fld id="{663423E7-E2F5-4AEC-B6B5-2F805007FDB7}" type="slidenum">
              <a:rPr kumimoji="1" lang="ja-JP" altLang="en-US" sz="1200" smtClean="0">
                <a:solidFill>
                  <a:schemeClr val="tx1"/>
                </a:solidFill>
              </a:rPr>
              <a:t>9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87D532D-9F17-4394-8D6E-0F098546527D}"/>
              </a:ext>
            </a:extLst>
          </p:cNvPr>
          <p:cNvSpPr txBox="1"/>
          <p:nvPr/>
        </p:nvSpPr>
        <p:spPr>
          <a:xfrm>
            <a:off x="188260" y="592755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＜レイアウト図・平面図＞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FC899B-8EDB-43EF-B16E-BCC57D34B342}"/>
              </a:ext>
            </a:extLst>
          </p:cNvPr>
          <p:cNvSpPr txBox="1"/>
          <p:nvPr/>
        </p:nvSpPr>
        <p:spPr>
          <a:xfrm>
            <a:off x="188260" y="109816"/>
            <a:ext cx="3262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defTabSz="685800">
              <a:defRPr/>
            </a:pPr>
            <a:r>
              <a:rPr kumimoji="1" lang="ja-JP" altLang="en-US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建築物・⼯作物設営申請書 ➁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39D1ECE-AB26-E860-103A-57898C8998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71522"/>
              </p:ext>
            </p:extLst>
          </p:nvPr>
        </p:nvGraphicFramePr>
        <p:xfrm>
          <a:off x="338516" y="8971019"/>
          <a:ext cx="6372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319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5228681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7205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提出方法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期日までに電子メールまたは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にてお送りください。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株式会社アクティオ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担当：難波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03-6854-2024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電子メール 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: nanba-sota@aktio.co.jp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graphicFrame>
        <p:nvGraphicFramePr>
          <p:cNvPr id="5" name="表 7">
            <a:extLst>
              <a:ext uri="{FF2B5EF4-FFF2-40B4-BE49-F238E27FC236}">
                <a16:creationId xmlns:a16="http://schemas.microsoft.com/office/drawing/2014/main" id="{E9097241-7C66-3A97-E0B9-844C2E5D56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915604"/>
              </p:ext>
            </p:extLst>
          </p:nvPr>
        </p:nvGraphicFramePr>
        <p:xfrm>
          <a:off x="3860800" y="534251"/>
          <a:ext cx="2921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ysClr val="windowText" lastClr="000000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提出期限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8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日（木）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F255EC5-0F31-981B-345D-711EE113A2C2}"/>
              </a:ext>
            </a:extLst>
          </p:cNvPr>
          <p:cNvSpPr txBox="1"/>
          <p:nvPr/>
        </p:nvSpPr>
        <p:spPr>
          <a:xfrm>
            <a:off x="699063" y="8667802"/>
            <a:ext cx="55002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※</a:t>
            </a:r>
            <a:r>
              <a:rPr kumimoji="1" lang="ja-JP" altLang="en-US" sz="1200" dirty="0"/>
              <a:t>木材の申込みがある場合は、木材納品場所申込書（</a:t>
            </a:r>
            <a:r>
              <a:rPr kumimoji="1" lang="en-US" altLang="ja-JP" sz="1200" dirty="0"/>
              <a:t>P42</a:t>
            </a:r>
            <a:r>
              <a:rPr kumimoji="1" lang="ja-JP" altLang="en-US" sz="1200" dirty="0"/>
              <a:t>）に記載ください。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504094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886BE46-3F6A-4E73-8ACB-110701BB4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39239" y="196028"/>
            <a:ext cx="354584" cy="276999"/>
          </a:xfrm>
        </p:spPr>
        <p:txBody>
          <a:bodyPr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40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3CC4CE-C503-4DDD-95EC-3B20CDA31BA0}"/>
              </a:ext>
            </a:extLst>
          </p:cNvPr>
          <p:cNvSpPr txBox="1"/>
          <p:nvPr/>
        </p:nvSpPr>
        <p:spPr>
          <a:xfrm>
            <a:off x="188260" y="592755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＜立面図・展開図＞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8189FD6-D794-4B87-BD37-1983DE940536}"/>
              </a:ext>
            </a:extLst>
          </p:cNvPr>
          <p:cNvSpPr txBox="1"/>
          <p:nvPr/>
        </p:nvSpPr>
        <p:spPr>
          <a:xfrm>
            <a:off x="188260" y="109816"/>
            <a:ext cx="3262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defTabSz="685800">
              <a:defRPr/>
            </a:pPr>
            <a:r>
              <a:rPr kumimoji="1" lang="ja-JP" altLang="en-US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建築物・⼯作物設営申請書 ③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1E1BE627-5984-8297-F41D-5AC9FEE254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71522"/>
              </p:ext>
            </p:extLst>
          </p:nvPr>
        </p:nvGraphicFramePr>
        <p:xfrm>
          <a:off x="338516" y="8971019"/>
          <a:ext cx="6372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319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5228681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7205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提出方法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期日までに電子メールまたは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にてお送りください。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株式会社アクティオ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担当：難波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03-6854-2024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電子メール 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: nanba-sota@aktio.co.jp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D2652944-837D-3122-24D1-73DDC98FB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915604"/>
              </p:ext>
            </p:extLst>
          </p:nvPr>
        </p:nvGraphicFramePr>
        <p:xfrm>
          <a:off x="3860800" y="534251"/>
          <a:ext cx="2921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ysClr val="windowText" lastClr="000000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提出期限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8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日（木）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4172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84155A-21A8-48B0-86AB-78186FB78BF2}"/>
              </a:ext>
            </a:extLst>
          </p:cNvPr>
          <p:cNvSpPr txBox="1"/>
          <p:nvPr/>
        </p:nvSpPr>
        <p:spPr>
          <a:xfrm>
            <a:off x="188260" y="109816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-OTF UD新ゴ Pro M" panose="020B0500000000000000" pitchFamily="34" charset="-128"/>
                <a:ea typeface="A-OTF UD新ゴ Pro M" panose="020B0500000000000000" pitchFamily="34" charset="-128"/>
                <a:cs typeface="+mn-cs"/>
              </a:rPr>
              <a:t>建築物・⼯作物（特記）申請書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FD9EB2-FE56-4A45-8BB1-7F78CA948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39239" y="196028"/>
            <a:ext cx="354584" cy="276999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-OTF UD新ゴ Pro M" panose="020B0500000000000000" pitchFamily="34" charset="-128"/>
                <a:ea typeface="A-OTF UD新ゴ Pro M" panose="020B0500000000000000" pitchFamily="34" charset="-128"/>
                <a:cs typeface="+mn-cs"/>
              </a:rPr>
              <a:t>41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-OTF UD新ゴ Pro M" panose="020B0500000000000000" pitchFamily="34" charset="-128"/>
              <a:ea typeface="A-OTF UD新ゴ Pro M" panose="020B0500000000000000" pitchFamily="34" charset="-128"/>
              <a:cs typeface="+mn-cs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6FA1CCC-35CB-4A2A-B46C-B127E7AEFE81}"/>
              </a:ext>
            </a:extLst>
          </p:cNvPr>
          <p:cNvSpPr txBox="1"/>
          <p:nvPr/>
        </p:nvSpPr>
        <p:spPr>
          <a:xfrm>
            <a:off x="451853" y="8518242"/>
            <a:ext cx="5262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※</a:t>
            </a:r>
            <a:r>
              <a:rPr kumimoji="1" lang="ja-JP" altLang="en-US" sz="12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内容に応じて追加金額が異なるため、申請後の見積もりといたします。</a:t>
            </a: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B5AEC0A4-737F-E665-E438-50D6E0168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192297"/>
              </p:ext>
            </p:extLst>
          </p:nvPr>
        </p:nvGraphicFramePr>
        <p:xfrm>
          <a:off x="3860800" y="534251"/>
          <a:ext cx="2921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ysClr val="windowText" lastClr="000000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提出期限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7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13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日（木）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C85B19AB-2062-4F61-8469-BC4B9D6F22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563052"/>
              </p:ext>
            </p:extLst>
          </p:nvPr>
        </p:nvGraphicFramePr>
        <p:xfrm>
          <a:off x="338516" y="8874763"/>
          <a:ext cx="6372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319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5228681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7205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提出方法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期日までに電子メールまたは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にてお送りください。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株式会社アクティオ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担当：難波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03-6854-2024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電子メール 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: nanba-sota@aktio.co.jp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9CF1F789-154F-A515-F080-DE75D146E1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83834"/>
              </p:ext>
            </p:extLst>
          </p:nvPr>
        </p:nvGraphicFramePr>
        <p:xfrm>
          <a:off x="339723" y="1084650"/>
          <a:ext cx="6365877" cy="2237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760">
                  <a:extLst>
                    <a:ext uri="{9D8B030D-6E8A-4147-A177-3AD203B41FA5}">
                      <a16:colId xmlns:a16="http://schemas.microsoft.com/office/drawing/2014/main" val="2543251354"/>
                    </a:ext>
                  </a:extLst>
                </a:gridCol>
                <a:gridCol w="910124">
                  <a:extLst>
                    <a:ext uri="{9D8B030D-6E8A-4147-A177-3AD203B41FA5}">
                      <a16:colId xmlns:a16="http://schemas.microsoft.com/office/drawing/2014/main" val="2263179095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4271937695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071034422"/>
                    </a:ext>
                  </a:extLst>
                </a:gridCol>
                <a:gridCol w="820570">
                  <a:extLst>
                    <a:ext uri="{9D8B030D-6E8A-4147-A177-3AD203B41FA5}">
                      <a16:colId xmlns:a16="http://schemas.microsoft.com/office/drawing/2014/main" val="3687348748"/>
                    </a:ext>
                  </a:extLst>
                </a:gridCol>
                <a:gridCol w="1992948">
                  <a:extLst>
                    <a:ext uri="{9D8B030D-6E8A-4147-A177-3AD203B41FA5}">
                      <a16:colId xmlns:a16="http://schemas.microsoft.com/office/drawing/2014/main" val="34804705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受付番号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（ブース）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出展社名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174573"/>
                  </a:ext>
                </a:extLst>
              </a:tr>
              <a:tr h="41811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住所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5844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部署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担当者名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74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電話番号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(FAX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番号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メール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5677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火元責任者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(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ﾌﾞｰｽ責任者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携帯電話番号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864339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727049-9D68-2D8D-DF7B-C62CFB20C906}"/>
              </a:ext>
            </a:extLst>
          </p:cNvPr>
          <p:cNvSpPr txBox="1"/>
          <p:nvPr/>
        </p:nvSpPr>
        <p:spPr>
          <a:xfrm>
            <a:off x="99376" y="796119"/>
            <a:ext cx="1365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１　出展社情報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679BD33-D820-B923-0D57-D0E2127AB7A5}"/>
              </a:ext>
            </a:extLst>
          </p:cNvPr>
          <p:cNvSpPr txBox="1"/>
          <p:nvPr/>
        </p:nvSpPr>
        <p:spPr>
          <a:xfrm>
            <a:off x="140132" y="6154800"/>
            <a:ext cx="2218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３　特記要望事項説明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E2FCE88-1EEC-F169-1C67-003E3D247224}"/>
              </a:ext>
            </a:extLst>
          </p:cNvPr>
          <p:cNvSpPr txBox="1"/>
          <p:nvPr/>
        </p:nvSpPr>
        <p:spPr>
          <a:xfrm>
            <a:off x="127000" y="3410038"/>
            <a:ext cx="1365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２　特記概要</a:t>
            </a:r>
          </a:p>
        </p:txBody>
      </p:sp>
      <p:graphicFrame>
        <p:nvGraphicFramePr>
          <p:cNvPr id="12" name="表 4">
            <a:extLst>
              <a:ext uri="{FF2B5EF4-FFF2-40B4-BE49-F238E27FC236}">
                <a16:creationId xmlns:a16="http://schemas.microsoft.com/office/drawing/2014/main" id="{FABF5ED9-6AFB-D65A-CA1E-C9A763D4BA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386050"/>
              </p:ext>
            </p:extLst>
          </p:nvPr>
        </p:nvGraphicFramePr>
        <p:xfrm>
          <a:off x="338516" y="3706069"/>
          <a:ext cx="6365877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042">
                  <a:extLst>
                    <a:ext uri="{9D8B030D-6E8A-4147-A177-3AD203B41FA5}">
                      <a16:colId xmlns:a16="http://schemas.microsoft.com/office/drawing/2014/main" val="637613181"/>
                    </a:ext>
                  </a:extLst>
                </a:gridCol>
                <a:gridCol w="3012141">
                  <a:extLst>
                    <a:ext uri="{9D8B030D-6E8A-4147-A177-3AD203B41FA5}">
                      <a16:colId xmlns:a16="http://schemas.microsoft.com/office/drawing/2014/main" val="1619322082"/>
                    </a:ext>
                  </a:extLst>
                </a:gridCol>
                <a:gridCol w="1000461">
                  <a:extLst>
                    <a:ext uri="{9D8B030D-6E8A-4147-A177-3AD203B41FA5}">
                      <a16:colId xmlns:a16="http://schemas.microsoft.com/office/drawing/2014/main" val="543093407"/>
                    </a:ext>
                  </a:extLst>
                </a:gridCol>
                <a:gridCol w="852233">
                  <a:extLst>
                    <a:ext uri="{9D8B030D-6E8A-4147-A177-3AD203B41FA5}">
                      <a16:colId xmlns:a16="http://schemas.microsoft.com/office/drawing/2014/main" val="41917158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テント・ハウス・看板等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仕様：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EX: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アルミ製、防火対応テント等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サイズ（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W×D×H)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単位（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m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棟数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面積（㎡）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596611"/>
                  </a:ext>
                </a:extLst>
              </a:tr>
              <a:tr h="456494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仕様：</a:t>
                      </a:r>
                      <a:endParaRPr kumimoji="1" lang="en-US" altLang="ja-JP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W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</a:t>
                      </a:r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×D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（柱芯）</a:t>
                      </a:r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×H</a:t>
                      </a:r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W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</a:t>
                      </a:r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×D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（外壁中心）基礎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単棟・連棟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731457"/>
                  </a:ext>
                </a:extLst>
              </a:tr>
              <a:tr h="456494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仕様：</a:t>
                      </a:r>
                      <a:endParaRPr kumimoji="1" lang="en-US" altLang="ja-JP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W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</a:t>
                      </a:r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×D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（柱芯）</a:t>
                      </a:r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×H</a:t>
                      </a:r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W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</a:t>
                      </a:r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×D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（外壁中心）基礎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単棟・連棟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624255"/>
                  </a:ext>
                </a:extLst>
              </a:tr>
              <a:tr h="442757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仕様：</a:t>
                      </a:r>
                      <a:endParaRPr kumimoji="1" lang="en-US" altLang="ja-JP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W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</a:t>
                      </a:r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×D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（柱芯）</a:t>
                      </a:r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×H</a:t>
                      </a:r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W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</a:t>
                      </a:r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×D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（外壁中心）基礎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単棟・連棟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128490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22D79387-8A53-AB68-0BBE-1BC2CE1C6D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000083"/>
              </p:ext>
            </p:extLst>
          </p:nvPr>
        </p:nvGraphicFramePr>
        <p:xfrm>
          <a:off x="332393" y="6497364"/>
          <a:ext cx="6372000" cy="2002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2000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</a:tblGrid>
              <a:tr h="2002752"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803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886BE46-3F6A-4E73-8ACB-110701BB4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39239" y="196028"/>
            <a:ext cx="354584" cy="276999"/>
          </a:xfrm>
        </p:spPr>
        <p:txBody>
          <a:bodyPr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42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3CC4CE-C503-4DDD-95EC-3B20CDA31BA0}"/>
              </a:ext>
            </a:extLst>
          </p:cNvPr>
          <p:cNvSpPr txBox="1"/>
          <p:nvPr/>
        </p:nvSpPr>
        <p:spPr>
          <a:xfrm>
            <a:off x="188260" y="2996769"/>
            <a:ext cx="1877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２　木材納品場所位置図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8189FD6-D794-4B87-BD37-1983DE940536}"/>
              </a:ext>
            </a:extLst>
          </p:cNvPr>
          <p:cNvSpPr txBox="1"/>
          <p:nvPr/>
        </p:nvSpPr>
        <p:spPr>
          <a:xfrm>
            <a:off x="188260" y="10981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defTabSz="685800">
              <a:defRPr/>
            </a:pPr>
            <a:r>
              <a:rPr kumimoji="1" lang="ja-JP" altLang="en-US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木材納品場所申込書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06F2CBB8-7E87-416A-AA56-4828E26033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47064"/>
              </p:ext>
            </p:extLst>
          </p:nvPr>
        </p:nvGraphicFramePr>
        <p:xfrm>
          <a:off x="3785872" y="581876"/>
          <a:ext cx="2921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提出期限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8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日（木）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DF50538-698A-4236-8484-030B88A4267D}"/>
              </a:ext>
            </a:extLst>
          </p:cNvPr>
          <p:cNvSpPr txBox="1"/>
          <p:nvPr/>
        </p:nvSpPr>
        <p:spPr>
          <a:xfrm>
            <a:off x="361949" y="7993070"/>
            <a:ext cx="614646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（注）</a:t>
            </a:r>
            <a:endParaRPr kumimoji="1" lang="en-US" altLang="ja-JP" sz="1100" dirty="0">
              <a:latin typeface="A-OTF UD新ゴ Pro M" panose="020B0500000000000000" pitchFamily="34" charset="-128"/>
              <a:ea typeface="A-OTF UD新ゴ Pro M" panose="020B0500000000000000" pitchFamily="34" charset="-128"/>
            </a:endParaRPr>
          </a:p>
          <a:p>
            <a:pPr marL="228600" indent="-228600">
              <a:buFont typeface="+mj-lt"/>
              <a:buAutoNum type="arabicPeriod"/>
            </a:pPr>
            <a:r>
              <a:rPr kumimoji="1" lang="ja-JP" altLang="en-US" sz="11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木材納付場所は、ブース内とし、位置を表示。</a:t>
            </a:r>
            <a:endParaRPr kumimoji="1" lang="en-US" altLang="ja-JP" sz="1100" dirty="0">
              <a:latin typeface="A-OTF UD新ゴ Pro M" panose="020B0500000000000000" pitchFamily="34" charset="-128"/>
              <a:ea typeface="A-OTF UD新ゴ Pro M" panose="020B0500000000000000" pitchFamily="34" charset="-128"/>
            </a:endParaRPr>
          </a:p>
          <a:p>
            <a:pPr marL="228600" indent="-228600">
              <a:buFont typeface="+mj-lt"/>
              <a:buAutoNum type="arabicPeriod"/>
            </a:pPr>
            <a:r>
              <a:rPr kumimoji="1" lang="ja-JP" altLang="en-US" sz="11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木材の規格ごとに配置する場所が異なる場合は、木材の規格を表示。</a:t>
            </a:r>
            <a:endParaRPr kumimoji="1" lang="en-US" altLang="ja-JP" sz="1100" dirty="0">
              <a:latin typeface="A-OTF UD新ゴ Pro M" panose="020B0500000000000000" pitchFamily="34" charset="-128"/>
              <a:ea typeface="A-OTF UD新ゴ Pro M" panose="020B0500000000000000" pitchFamily="34" charset="-128"/>
            </a:endParaRPr>
          </a:p>
          <a:p>
            <a:pPr marL="228600" indent="-228600">
              <a:buFont typeface="+mj-lt"/>
              <a:buAutoNum type="arabicPeriod"/>
            </a:pPr>
            <a:r>
              <a:rPr kumimoji="1" lang="ja-JP" altLang="en-US" sz="11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枝付き材は、枝のついている方向を表示。</a:t>
            </a:r>
            <a:endParaRPr kumimoji="1" lang="en-US" altLang="ja-JP" sz="1100" dirty="0">
              <a:latin typeface="A-OTF UD新ゴ Pro M" panose="020B0500000000000000" pitchFamily="34" charset="-128"/>
              <a:ea typeface="A-OTF UD新ゴ Pro M" panose="020B0500000000000000" pitchFamily="34" charset="-128"/>
            </a:endParaRPr>
          </a:p>
          <a:p>
            <a:pPr marL="228600" indent="-228600">
              <a:buFont typeface="+mj-lt"/>
              <a:buAutoNum type="arabicPeriod"/>
            </a:pPr>
            <a:r>
              <a:rPr kumimoji="1" lang="ja-JP" altLang="en-US" sz="11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自社テント、通路や隣接する区画の出展社名を表示。</a:t>
            </a:r>
            <a:endParaRPr kumimoji="1" lang="en-US" altLang="ja-JP" sz="1100" dirty="0">
              <a:latin typeface="A-OTF UD新ゴ Pro M" panose="020B0500000000000000" pitchFamily="34" charset="-128"/>
              <a:ea typeface="A-OTF UD新ゴ Pro M" panose="020B0500000000000000" pitchFamily="34" charset="-128"/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77946CE2-BE33-4F10-8199-A6E46FD6C1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177774"/>
              </p:ext>
            </p:extLst>
          </p:nvPr>
        </p:nvGraphicFramePr>
        <p:xfrm>
          <a:off x="339723" y="1084650"/>
          <a:ext cx="6365877" cy="1780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760">
                  <a:extLst>
                    <a:ext uri="{9D8B030D-6E8A-4147-A177-3AD203B41FA5}">
                      <a16:colId xmlns:a16="http://schemas.microsoft.com/office/drawing/2014/main" val="2543251354"/>
                    </a:ext>
                  </a:extLst>
                </a:gridCol>
                <a:gridCol w="910124">
                  <a:extLst>
                    <a:ext uri="{9D8B030D-6E8A-4147-A177-3AD203B41FA5}">
                      <a16:colId xmlns:a16="http://schemas.microsoft.com/office/drawing/2014/main" val="2263179095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4271937695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071034422"/>
                    </a:ext>
                  </a:extLst>
                </a:gridCol>
                <a:gridCol w="820570">
                  <a:extLst>
                    <a:ext uri="{9D8B030D-6E8A-4147-A177-3AD203B41FA5}">
                      <a16:colId xmlns:a16="http://schemas.microsoft.com/office/drawing/2014/main" val="3687348748"/>
                    </a:ext>
                  </a:extLst>
                </a:gridCol>
                <a:gridCol w="1992948">
                  <a:extLst>
                    <a:ext uri="{9D8B030D-6E8A-4147-A177-3AD203B41FA5}">
                      <a16:colId xmlns:a16="http://schemas.microsoft.com/office/drawing/2014/main" val="34804705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受付番号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（ブース）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出展社名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174573"/>
                  </a:ext>
                </a:extLst>
              </a:tr>
              <a:tr h="41811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住所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5844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部署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担当者名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74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電話番号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(FAX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番号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メール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567764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D11B961-CD2D-4EF1-9F4B-B0C631105757}"/>
              </a:ext>
            </a:extLst>
          </p:cNvPr>
          <p:cNvSpPr txBox="1"/>
          <p:nvPr/>
        </p:nvSpPr>
        <p:spPr>
          <a:xfrm>
            <a:off x="99376" y="796119"/>
            <a:ext cx="1365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１　出展社情報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BAADE92-7EB9-48D0-A651-D2002A01B81E}"/>
              </a:ext>
            </a:extLst>
          </p:cNvPr>
          <p:cNvSpPr/>
          <p:nvPr/>
        </p:nvSpPr>
        <p:spPr>
          <a:xfrm>
            <a:off x="333204" y="3273767"/>
            <a:ext cx="6365878" cy="46834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492E5EE2-DA24-4F77-8FEA-B2172F55B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809680"/>
              </p:ext>
            </p:extLst>
          </p:nvPr>
        </p:nvGraphicFramePr>
        <p:xfrm>
          <a:off x="326689" y="8912644"/>
          <a:ext cx="6378911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486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5247425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提出方法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期日までに電子メールまたは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にてお送りください。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zh-TW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一般社団法人林業機械化協会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担当：和佐、寺澤</a:t>
                      </a: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03-5840-6218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電子メール：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tenji@rinkikyo.or.jp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905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886BE46-3F6A-4E73-8ACB-110701BB4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39239" y="196028"/>
            <a:ext cx="354584" cy="276999"/>
          </a:xfrm>
        </p:spPr>
        <p:txBody>
          <a:bodyPr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43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FC899B-8EDB-43EF-B16E-BCC57D34B342}"/>
              </a:ext>
            </a:extLst>
          </p:cNvPr>
          <p:cNvSpPr txBox="1"/>
          <p:nvPr/>
        </p:nvSpPr>
        <p:spPr>
          <a:xfrm>
            <a:off x="188260" y="10981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defTabSz="685800">
              <a:defRPr/>
            </a:pPr>
            <a:r>
              <a:rPr kumimoji="1" lang="ja-JP" altLang="en-US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搬入出車両等申込書</a:t>
            </a:r>
          </a:p>
        </p:txBody>
      </p:sp>
      <p:graphicFrame>
        <p:nvGraphicFramePr>
          <p:cNvPr id="13" name="表 4">
            <a:extLst>
              <a:ext uri="{FF2B5EF4-FFF2-40B4-BE49-F238E27FC236}">
                <a16:creationId xmlns:a16="http://schemas.microsoft.com/office/drawing/2014/main" id="{A9241ECD-90D1-420C-A12A-6F8B5DE2DE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622000"/>
              </p:ext>
            </p:extLst>
          </p:nvPr>
        </p:nvGraphicFramePr>
        <p:xfrm>
          <a:off x="312421" y="3231363"/>
          <a:ext cx="6365875" cy="3017520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863936">
                  <a:extLst>
                    <a:ext uri="{9D8B030D-6E8A-4147-A177-3AD203B41FA5}">
                      <a16:colId xmlns:a16="http://schemas.microsoft.com/office/drawing/2014/main" val="2039859653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10484284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580303747"/>
                    </a:ext>
                  </a:extLst>
                </a:gridCol>
                <a:gridCol w="3000375">
                  <a:extLst>
                    <a:ext uri="{9D8B030D-6E8A-4147-A177-3AD203B41FA5}">
                      <a16:colId xmlns:a16="http://schemas.microsoft.com/office/drawing/2014/main" val="331577461"/>
                    </a:ext>
                  </a:extLst>
                </a:gridCol>
                <a:gridCol w="853739">
                  <a:extLst>
                    <a:ext uri="{9D8B030D-6E8A-4147-A177-3AD203B41FA5}">
                      <a16:colId xmlns:a16="http://schemas.microsoft.com/office/drawing/2014/main" val="3779846306"/>
                    </a:ext>
                  </a:extLst>
                </a:gridCol>
              </a:tblGrid>
              <a:tr h="391032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ea typeface="A-OTF UD新ゴ Pro M" panose="020B0500000000000000"/>
                        </a:rPr>
                        <a:t>希望日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ea typeface="A-OTF UD新ゴ Pro M" panose="020B0500000000000000"/>
                        </a:rPr>
                        <a:t>入場希望時間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ea typeface="A-OTF UD新ゴ Pro M" panose="020B0500000000000000"/>
                        </a:rPr>
                        <a:t>車両区分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ea typeface="A-OTF UD新ゴ Pro M" panose="020B0500000000000000"/>
                        </a:rPr>
                        <a:t>積荷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ea typeface="A-OTF UD新ゴ Pro M" panose="020B0500000000000000"/>
                        </a:rPr>
                        <a:t>作業時間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619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18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831418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18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4509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18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339453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18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299972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18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63954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18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9743323"/>
                  </a:ext>
                </a:extLst>
              </a:tr>
              <a:tr h="337993">
                <a:tc>
                  <a:txBody>
                    <a:bodyPr/>
                    <a:lstStyle/>
                    <a:p>
                      <a:endParaRPr kumimoji="1" lang="ja-JP" altLang="en-US" sz="18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5292730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BAA5F09-B73F-486A-8F6D-03EC114B66B8}"/>
              </a:ext>
            </a:extLst>
          </p:cNvPr>
          <p:cNvSpPr txBox="1"/>
          <p:nvPr/>
        </p:nvSpPr>
        <p:spPr>
          <a:xfrm>
            <a:off x="340998" y="6284542"/>
            <a:ext cx="638208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「希望日」と「入場希望時間」は、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P28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の搬入時間または搬出時間の中から希望する時間を記入。なお、「希望日」と「入場希望時間」が重複した場合は、運営事務局で調整。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kumimoji="1" lang="ja-JP" altLang="en-US" sz="1100" dirty="0"/>
              <a:t>車両区分は、①（セミ）トレーラー、②クレーン車（ラフティック）、③トラック（</a:t>
            </a:r>
            <a:r>
              <a:rPr kumimoji="1" lang="en-US" altLang="ja-JP" sz="1100" dirty="0"/>
              <a:t>8t</a:t>
            </a:r>
            <a:r>
              <a:rPr kumimoji="1" lang="ja-JP" altLang="en-US" sz="1100" dirty="0"/>
              <a:t>車以上</a:t>
            </a:r>
            <a:r>
              <a:rPr kumimoji="1" lang="en-US" altLang="ja-JP" sz="1100" dirty="0"/>
              <a:t>)</a:t>
            </a:r>
            <a:r>
              <a:rPr kumimoji="1" lang="ja-JP" altLang="en-US" sz="1100" dirty="0"/>
              <a:t>、④トラック（</a:t>
            </a:r>
            <a:r>
              <a:rPr kumimoji="1" lang="en-US" altLang="ja-JP" sz="1100" dirty="0"/>
              <a:t>8t</a:t>
            </a:r>
            <a:r>
              <a:rPr kumimoji="1" lang="ja-JP" altLang="en-US" sz="1100" dirty="0"/>
              <a:t>未満～</a:t>
            </a:r>
            <a:r>
              <a:rPr kumimoji="1" lang="en-US" altLang="ja-JP" sz="1100" dirty="0"/>
              <a:t>4t</a:t>
            </a:r>
            <a:r>
              <a:rPr kumimoji="1" lang="ja-JP" altLang="en-US" sz="1100" dirty="0"/>
              <a:t>）、⑤トラック</a:t>
            </a:r>
            <a:r>
              <a:rPr kumimoji="1" lang="en-US" altLang="ja-JP" sz="1100" dirty="0"/>
              <a:t>(4t</a:t>
            </a:r>
            <a:r>
              <a:rPr kumimoji="1" lang="ja-JP" altLang="en-US" sz="1100" dirty="0"/>
              <a:t>未満）、⑥乗用車・バン等の区分から選択し記入。</a:t>
            </a:r>
            <a:endParaRPr kumimoji="1" lang="en-US" altLang="ja-JP" sz="1100" dirty="0"/>
          </a:p>
          <a:p>
            <a:pPr marL="228600" indent="-228600">
              <a:buFont typeface="+mj-lt"/>
              <a:buAutoNum type="arabicPeriod"/>
            </a:pPr>
            <a:r>
              <a:rPr kumimoji="1" lang="ja-JP" altLang="en-US" sz="1100" dirty="0"/>
              <a:t>①～③は後日指定する時間帯に「車両待機場」で待機、交通誘導員の指示で入場。</a:t>
            </a:r>
            <a:endParaRPr kumimoji="1" lang="en-US" altLang="ja-JP" sz="1100" dirty="0"/>
          </a:p>
          <a:p>
            <a:pPr marL="228600" indent="-228600">
              <a:buFont typeface="+mj-lt"/>
              <a:buAutoNum type="arabicPeriod"/>
            </a:pPr>
            <a:r>
              <a:rPr kumimoji="1" lang="ja-JP" altLang="en-US" sz="1100" dirty="0"/>
              <a:t>「入場希望時間」及び「作業時間」は</a:t>
            </a:r>
            <a:r>
              <a:rPr kumimoji="1" lang="en-US" altLang="ja-JP" sz="1100" dirty="0"/>
              <a:t>30</a:t>
            </a:r>
            <a:r>
              <a:rPr kumimoji="1" lang="ja-JP" altLang="en-US" sz="1100" dirty="0"/>
              <a:t>分単位。</a:t>
            </a:r>
            <a:endParaRPr kumimoji="1" lang="en-US" altLang="ja-JP" sz="1100" dirty="0"/>
          </a:p>
          <a:p>
            <a:pPr marL="228600" indent="-228600">
              <a:buFont typeface="+mj-lt"/>
              <a:buAutoNum type="arabicPeriod"/>
            </a:pPr>
            <a:r>
              <a:rPr kumimoji="1" lang="ja-JP" altLang="en-US" sz="1100" dirty="0"/>
              <a:t>会期中、ブース内に留め置く車両は、作業時間の欄に「○」。</a:t>
            </a:r>
            <a:endParaRPr kumimoji="1" lang="ja-JP" altLang="en-US" sz="1050" dirty="0"/>
          </a:p>
        </p:txBody>
      </p:sp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DEB02C42-363C-4E20-80F5-AE41C04C76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249572"/>
              </p:ext>
            </p:extLst>
          </p:nvPr>
        </p:nvGraphicFramePr>
        <p:xfrm>
          <a:off x="3785872" y="581876"/>
          <a:ext cx="2921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提出期限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8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31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日（木）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AD032FBC-7738-43AB-BB15-8FC940DF3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612592"/>
              </p:ext>
            </p:extLst>
          </p:nvPr>
        </p:nvGraphicFramePr>
        <p:xfrm>
          <a:off x="341946" y="1084650"/>
          <a:ext cx="6365877" cy="1780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760">
                  <a:extLst>
                    <a:ext uri="{9D8B030D-6E8A-4147-A177-3AD203B41FA5}">
                      <a16:colId xmlns:a16="http://schemas.microsoft.com/office/drawing/2014/main" val="2543251354"/>
                    </a:ext>
                  </a:extLst>
                </a:gridCol>
                <a:gridCol w="910124">
                  <a:extLst>
                    <a:ext uri="{9D8B030D-6E8A-4147-A177-3AD203B41FA5}">
                      <a16:colId xmlns:a16="http://schemas.microsoft.com/office/drawing/2014/main" val="2263179095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4271937695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071034422"/>
                    </a:ext>
                  </a:extLst>
                </a:gridCol>
                <a:gridCol w="820570">
                  <a:extLst>
                    <a:ext uri="{9D8B030D-6E8A-4147-A177-3AD203B41FA5}">
                      <a16:colId xmlns:a16="http://schemas.microsoft.com/office/drawing/2014/main" val="3687348748"/>
                    </a:ext>
                  </a:extLst>
                </a:gridCol>
                <a:gridCol w="1992948">
                  <a:extLst>
                    <a:ext uri="{9D8B030D-6E8A-4147-A177-3AD203B41FA5}">
                      <a16:colId xmlns:a16="http://schemas.microsoft.com/office/drawing/2014/main" val="34804705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受付番号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（ブース）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出展社名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174573"/>
                  </a:ext>
                </a:extLst>
              </a:tr>
              <a:tr h="41811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住所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〒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5844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部署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担当者名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74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電話番号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(FAX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番号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メール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567764"/>
                  </a:ext>
                </a:extLst>
              </a:tr>
            </a:tbl>
          </a:graphicData>
        </a:graphic>
      </p:graphicFrame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C2B1EF0-2E6E-4925-9FA7-D6DD2F4E6074}"/>
              </a:ext>
            </a:extLst>
          </p:cNvPr>
          <p:cNvSpPr txBox="1"/>
          <p:nvPr/>
        </p:nvSpPr>
        <p:spPr>
          <a:xfrm>
            <a:off x="101599" y="796119"/>
            <a:ext cx="1365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１　出展社情報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FCC0771-3102-4489-97AD-E88EEF70E1E0}"/>
              </a:ext>
            </a:extLst>
          </p:cNvPr>
          <p:cNvSpPr txBox="1"/>
          <p:nvPr/>
        </p:nvSpPr>
        <p:spPr>
          <a:xfrm>
            <a:off x="101598" y="2909361"/>
            <a:ext cx="29083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２　搬入・搬出車両申込内容</a:t>
            </a:r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C475E24B-E06C-466B-B350-5CF79F72A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107176"/>
              </p:ext>
            </p:extLst>
          </p:nvPr>
        </p:nvGraphicFramePr>
        <p:xfrm>
          <a:off x="344170" y="8883148"/>
          <a:ext cx="6378911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486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5247425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提出方法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期日までに電子メールまたは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にてお送りください。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zh-TW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一般社団法人林業機械化協会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担当：和佐、寺澤</a:t>
                      </a: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03-5840-6218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電子メール：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tenji@rinkikyo.or.jp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D22B90F-5C52-4060-905A-A83B64DD7710}"/>
              </a:ext>
            </a:extLst>
          </p:cNvPr>
          <p:cNvSpPr/>
          <p:nvPr/>
        </p:nvSpPr>
        <p:spPr>
          <a:xfrm>
            <a:off x="340998" y="8391625"/>
            <a:ext cx="5410322" cy="3196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</a:rPr>
              <a:t>・駐車できる車両は、⑤トラック（４トン未満）、⑥乗用車・バン等のみ。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28292C4-1189-4AC4-BBDC-06F75B1E67B7}"/>
              </a:ext>
            </a:extLst>
          </p:cNvPr>
          <p:cNvSpPr txBox="1"/>
          <p:nvPr/>
        </p:nvSpPr>
        <p:spPr>
          <a:xfrm>
            <a:off x="101598" y="7633155"/>
            <a:ext cx="5213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３　駐車証（会期中に出展社駐車場</a:t>
            </a:r>
            <a:r>
              <a:rPr kumimoji="1" lang="en-US" altLang="ja-JP" sz="1200" dirty="0">
                <a:latin typeface="ＭＳ Ｐゴシック" panose="020B0600070205080204" pitchFamily="50" charset="-128"/>
                <a:ea typeface="A-OTF UD新ゴ Pro M" panose="020B0500000000000000"/>
              </a:rPr>
              <a:t>A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及び</a:t>
            </a:r>
            <a:r>
              <a:rPr kumimoji="1" lang="en-US" altLang="ja-JP" sz="1200" dirty="0">
                <a:latin typeface="ＭＳ Ｐゴシック" panose="020B0600070205080204" pitchFamily="50" charset="-128"/>
                <a:ea typeface="A-OTF UD新ゴ Pro M" panose="020B0500000000000000"/>
              </a:rPr>
              <a:t>B</a:t>
            </a:r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を使用する車両用）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44418AA9-A9EE-4744-8E8F-AD3DD7981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279954"/>
              </p:ext>
            </p:extLst>
          </p:nvPr>
        </p:nvGraphicFramePr>
        <p:xfrm>
          <a:off x="466791" y="7951471"/>
          <a:ext cx="262678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6910">
                  <a:extLst>
                    <a:ext uri="{9D8B030D-6E8A-4147-A177-3AD203B41FA5}">
                      <a16:colId xmlns:a16="http://schemas.microsoft.com/office/drawing/2014/main" val="2430558724"/>
                    </a:ext>
                  </a:extLst>
                </a:gridCol>
                <a:gridCol w="1469877">
                  <a:extLst>
                    <a:ext uri="{9D8B030D-6E8A-4147-A177-3AD203B41FA5}">
                      <a16:colId xmlns:a16="http://schemas.microsoft.com/office/drawing/2014/main" val="29901828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ea typeface="A-OTF UD新ゴ Pro M" panose="020B0500000000000000"/>
                        </a:rPr>
                        <a:t>駐車証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ea typeface="A-OTF UD新ゴ Pro M" panose="020B0500000000000000"/>
                        </a:rPr>
                        <a:t>　　　　　　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8873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744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84155A-21A8-48B0-86AB-78186FB78BF2}"/>
              </a:ext>
            </a:extLst>
          </p:cNvPr>
          <p:cNvSpPr txBox="1"/>
          <p:nvPr/>
        </p:nvSpPr>
        <p:spPr>
          <a:xfrm>
            <a:off x="188260" y="10981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弁当注文書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11E291B-F9DA-4D9D-BC90-7F87C9C35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39239" y="196028"/>
            <a:ext cx="354584" cy="276999"/>
          </a:xfrm>
        </p:spPr>
        <p:txBody>
          <a:bodyPr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44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9" name="表 7">
            <a:extLst>
              <a:ext uri="{FF2B5EF4-FFF2-40B4-BE49-F238E27FC236}">
                <a16:creationId xmlns:a16="http://schemas.microsoft.com/office/drawing/2014/main" id="{C46E7895-C017-4C11-8E98-DBD37F389A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990555"/>
              </p:ext>
            </p:extLst>
          </p:nvPr>
        </p:nvGraphicFramePr>
        <p:xfrm>
          <a:off x="3860800" y="534251"/>
          <a:ext cx="2921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ysClr val="windowText" lastClr="000000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提出期限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下記参照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C5BAB2B-D753-4D44-BB83-D32FCC38C64A}"/>
              </a:ext>
            </a:extLst>
          </p:cNvPr>
          <p:cNvSpPr/>
          <p:nvPr/>
        </p:nvSpPr>
        <p:spPr>
          <a:xfrm>
            <a:off x="150160" y="1933546"/>
            <a:ext cx="26468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森林・林業・環境機械展示実演会　</a:t>
            </a: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8ED5CD37-ECB5-4155-B4B3-8200A8929605}"/>
              </a:ext>
            </a:extLst>
          </p:cNvPr>
          <p:cNvCxnSpPr/>
          <p:nvPr/>
        </p:nvCxnSpPr>
        <p:spPr>
          <a:xfrm>
            <a:off x="221913" y="1282700"/>
            <a:ext cx="3638887" cy="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8E500964-9AD7-4D44-9DA3-2EF7BAB16464}"/>
              </a:ext>
            </a:extLst>
          </p:cNvPr>
          <p:cNvCxnSpPr/>
          <p:nvPr/>
        </p:nvCxnSpPr>
        <p:spPr>
          <a:xfrm>
            <a:off x="221913" y="1790700"/>
            <a:ext cx="3638887" cy="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3A11B3A7-17EA-43E6-8C55-0A5DDD6495F6}"/>
              </a:ext>
            </a:extLst>
          </p:cNvPr>
          <p:cNvCxnSpPr>
            <a:cxnSpLocks/>
          </p:cNvCxnSpPr>
          <p:nvPr/>
        </p:nvCxnSpPr>
        <p:spPr>
          <a:xfrm>
            <a:off x="4152900" y="1790700"/>
            <a:ext cx="2463630" cy="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6DF8B014-D3A3-49E1-9526-05D7F2A978C8}"/>
              </a:ext>
            </a:extLst>
          </p:cNvPr>
          <p:cNvSpPr/>
          <p:nvPr/>
        </p:nvSpPr>
        <p:spPr>
          <a:xfrm>
            <a:off x="150160" y="1557988"/>
            <a:ext cx="58862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連絡先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0136F020-CAF4-4811-BF26-AE996B33F658}"/>
              </a:ext>
            </a:extLst>
          </p:cNvPr>
          <p:cNvSpPr/>
          <p:nvPr/>
        </p:nvSpPr>
        <p:spPr>
          <a:xfrm>
            <a:off x="150160" y="1049988"/>
            <a:ext cx="58862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企業名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BCAE42F7-BB4C-4763-84CE-336CB90A5F74}"/>
              </a:ext>
            </a:extLst>
          </p:cNvPr>
          <p:cNvSpPr/>
          <p:nvPr/>
        </p:nvSpPr>
        <p:spPr>
          <a:xfrm>
            <a:off x="4074460" y="1557988"/>
            <a:ext cx="45397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担当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F97FA1DC-51D1-4669-8429-663FE2944BE8}"/>
              </a:ext>
            </a:extLst>
          </p:cNvPr>
          <p:cNvSpPr/>
          <p:nvPr/>
        </p:nvSpPr>
        <p:spPr>
          <a:xfrm>
            <a:off x="6355412" y="1557988"/>
            <a:ext cx="31931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ja-JP" altLang="en-US" sz="105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様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BFDB456F-29AE-49FC-B0F1-75BF2A147FDD}"/>
              </a:ext>
            </a:extLst>
          </p:cNvPr>
          <p:cNvSpPr/>
          <p:nvPr/>
        </p:nvSpPr>
        <p:spPr>
          <a:xfrm>
            <a:off x="3569065" y="1049988"/>
            <a:ext cx="31931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ja-JP" altLang="en-US" sz="105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様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FED78E6-1EF5-4A98-B348-66820ED4667A}"/>
              </a:ext>
            </a:extLst>
          </p:cNvPr>
          <p:cNvSpPr/>
          <p:nvPr/>
        </p:nvSpPr>
        <p:spPr>
          <a:xfrm>
            <a:off x="615309" y="2298701"/>
            <a:ext cx="5194772" cy="8318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展示実演会の準備、開催日、撤去までの間の弁当については、弁当の供給先と調整がついた時点で詳細をお知らせします。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AB66E56A-E7C9-2316-6FA7-5DFAEF5AD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451955"/>
              </p:ext>
            </p:extLst>
          </p:nvPr>
        </p:nvGraphicFramePr>
        <p:xfrm>
          <a:off x="338516" y="8971019"/>
          <a:ext cx="6372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319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5228681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7205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提出方法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期日までに電子メールまたは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にてお送りください。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担当：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：　電子メール 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: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177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84155A-21A8-48B0-86AB-78186FB78BF2}"/>
              </a:ext>
            </a:extLst>
          </p:cNvPr>
          <p:cNvSpPr txBox="1"/>
          <p:nvPr/>
        </p:nvSpPr>
        <p:spPr>
          <a:xfrm>
            <a:off x="188260" y="109816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軽油・灯油申込書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CEC8BBD-CEB0-4C86-B1DA-25AA47025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39239" y="196028"/>
            <a:ext cx="354584" cy="276999"/>
          </a:xfrm>
        </p:spPr>
        <p:txBody>
          <a:bodyPr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45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DD0503FA-3C70-4BB5-8FD9-E08478206E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160595"/>
              </p:ext>
            </p:extLst>
          </p:nvPr>
        </p:nvGraphicFramePr>
        <p:xfrm>
          <a:off x="339090" y="3446079"/>
          <a:ext cx="3328035" cy="102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010">
                  <a:extLst>
                    <a:ext uri="{9D8B030D-6E8A-4147-A177-3AD203B41FA5}">
                      <a16:colId xmlns:a16="http://schemas.microsoft.com/office/drawing/2014/main" val="424088376"/>
                    </a:ext>
                  </a:extLst>
                </a:gridCol>
                <a:gridCol w="1724025">
                  <a:extLst>
                    <a:ext uri="{9D8B030D-6E8A-4147-A177-3AD203B41FA5}">
                      <a16:colId xmlns:a16="http://schemas.microsoft.com/office/drawing/2014/main" val="1718378969"/>
                    </a:ext>
                  </a:extLst>
                </a:gridCol>
              </a:tblGrid>
              <a:tr h="28305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燃料の種類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必要量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622519"/>
                  </a:ext>
                </a:extLst>
              </a:tr>
              <a:tr h="39082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軽油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182964"/>
                  </a:ext>
                </a:extLst>
              </a:tr>
              <a:tr h="34724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灯油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ℓ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051836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9F4A368-BF48-417E-9FD0-0AE6A41343AC}"/>
              </a:ext>
            </a:extLst>
          </p:cNvPr>
          <p:cNvSpPr/>
          <p:nvPr/>
        </p:nvSpPr>
        <p:spPr>
          <a:xfrm>
            <a:off x="317778" y="5092289"/>
            <a:ext cx="6367782" cy="66229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 anchor="ctr">
            <a:noAutofit/>
          </a:bodyPr>
          <a:lstStyle/>
          <a:p>
            <a:r>
              <a:rPr lang="en-US" altLang="ja-JP" sz="1400" dirty="0">
                <a:solidFill>
                  <a:srgbClr val="FF0000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ガソリン及び他の燃料は取り扱っていません。</a:t>
            </a:r>
          </a:p>
          <a:p>
            <a:r>
              <a:rPr lang="en-US" altLang="ja-JP" sz="1400" dirty="0">
                <a:solidFill>
                  <a:srgbClr val="FF0000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配達日は、配達日時が決定次第、ご連絡いたします。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C3F99AD-B21B-43CC-9967-DCEF1C123C64}"/>
              </a:ext>
            </a:extLst>
          </p:cNvPr>
          <p:cNvSpPr txBox="1"/>
          <p:nvPr/>
        </p:nvSpPr>
        <p:spPr>
          <a:xfrm>
            <a:off x="420648" y="4593502"/>
            <a:ext cx="6208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ea typeface="A-OTF UD新ゴ Pro M" panose="020B0500000000000000"/>
              </a:rPr>
              <a:t>（注）単価は展示実演会時の価格を参考に定めます。別途、配送費がかかります。</a:t>
            </a:r>
            <a:endParaRPr kumimoji="1" lang="en-US" altLang="ja-JP" sz="1200" dirty="0">
              <a:ea typeface="A-OTF UD新ゴ Pro M" panose="020B0500000000000000"/>
            </a:endParaRPr>
          </a:p>
          <a:p>
            <a:r>
              <a:rPr kumimoji="1" lang="en-US" altLang="ja-JP" sz="1200" dirty="0">
                <a:ea typeface="A-OTF UD新ゴ Pro M" panose="020B0500000000000000"/>
              </a:rPr>
              <a:t>     </a:t>
            </a:r>
            <a:r>
              <a:rPr kumimoji="1" lang="ja-JP" altLang="en-US" sz="1200" dirty="0">
                <a:ea typeface="A-OTF UD新ゴ Pro M" panose="020B0500000000000000"/>
              </a:rPr>
              <a:t>　　追加備品で、発電機、ストーブを申込んだ出展社は、注文をご検討ください。</a:t>
            </a:r>
          </a:p>
        </p:txBody>
      </p:sp>
      <p:graphicFrame>
        <p:nvGraphicFramePr>
          <p:cNvPr id="13" name="表 7">
            <a:extLst>
              <a:ext uri="{FF2B5EF4-FFF2-40B4-BE49-F238E27FC236}">
                <a16:creationId xmlns:a16="http://schemas.microsoft.com/office/drawing/2014/main" id="{12384905-9817-4E97-955D-6EEC5BB14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641885"/>
              </p:ext>
            </p:extLst>
          </p:nvPr>
        </p:nvGraphicFramePr>
        <p:xfrm>
          <a:off x="3785872" y="581876"/>
          <a:ext cx="2921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提出期限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12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日（木）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44616E2F-7B06-40C2-972C-C2EB87D3DC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153975"/>
              </p:ext>
            </p:extLst>
          </p:nvPr>
        </p:nvGraphicFramePr>
        <p:xfrm>
          <a:off x="221914" y="8761726"/>
          <a:ext cx="6407485" cy="899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686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5257799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8997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提出方法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期日までに電子メールまたは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にてお送りください。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spcBef>
                          <a:spcPts val="40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株式会社アクティオ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担当：難波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03-6854-2024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電子メール 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: nanba-sota@aktio.co.jp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F96B276D-AAEA-45E2-B1F0-B480C588A0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558095"/>
              </p:ext>
            </p:extLst>
          </p:nvPr>
        </p:nvGraphicFramePr>
        <p:xfrm>
          <a:off x="340995" y="1086467"/>
          <a:ext cx="6365877" cy="1780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760">
                  <a:extLst>
                    <a:ext uri="{9D8B030D-6E8A-4147-A177-3AD203B41FA5}">
                      <a16:colId xmlns:a16="http://schemas.microsoft.com/office/drawing/2014/main" val="2543251354"/>
                    </a:ext>
                  </a:extLst>
                </a:gridCol>
                <a:gridCol w="910124">
                  <a:extLst>
                    <a:ext uri="{9D8B030D-6E8A-4147-A177-3AD203B41FA5}">
                      <a16:colId xmlns:a16="http://schemas.microsoft.com/office/drawing/2014/main" val="2263179095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4271937695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071034422"/>
                    </a:ext>
                  </a:extLst>
                </a:gridCol>
                <a:gridCol w="820570">
                  <a:extLst>
                    <a:ext uri="{9D8B030D-6E8A-4147-A177-3AD203B41FA5}">
                      <a16:colId xmlns:a16="http://schemas.microsoft.com/office/drawing/2014/main" val="3687348748"/>
                    </a:ext>
                  </a:extLst>
                </a:gridCol>
                <a:gridCol w="1992948">
                  <a:extLst>
                    <a:ext uri="{9D8B030D-6E8A-4147-A177-3AD203B41FA5}">
                      <a16:colId xmlns:a16="http://schemas.microsoft.com/office/drawing/2014/main" val="34804705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受付番号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（ブース）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出展社名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174573"/>
                  </a:ext>
                </a:extLst>
              </a:tr>
              <a:tr h="41811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住所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〒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5844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部署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担当者名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74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電話番号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(FAX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番号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メール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567764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3450761-6F7A-4D57-A1F8-AF3A9C524AE9}"/>
              </a:ext>
            </a:extLst>
          </p:cNvPr>
          <p:cNvSpPr txBox="1"/>
          <p:nvPr/>
        </p:nvSpPr>
        <p:spPr>
          <a:xfrm>
            <a:off x="100648" y="797936"/>
            <a:ext cx="1365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１　出展社情報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813ECCB-57A5-4D38-8116-C3201FA60B23}"/>
              </a:ext>
            </a:extLst>
          </p:cNvPr>
          <p:cNvSpPr txBox="1"/>
          <p:nvPr/>
        </p:nvSpPr>
        <p:spPr>
          <a:xfrm>
            <a:off x="188260" y="3032618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２　注文内容</a:t>
            </a:r>
          </a:p>
        </p:txBody>
      </p:sp>
    </p:spTree>
    <p:extLst>
      <p:ext uri="{BB962C8B-B14F-4D97-AF65-F5344CB8AC3E}">
        <p14:creationId xmlns:p14="http://schemas.microsoft.com/office/powerpoint/2010/main" val="292722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84155A-21A8-48B0-86AB-78186FB78BF2}"/>
              </a:ext>
            </a:extLst>
          </p:cNvPr>
          <p:cNvSpPr txBox="1"/>
          <p:nvPr/>
        </p:nvSpPr>
        <p:spPr>
          <a:xfrm>
            <a:off x="188260" y="109816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各種申込みの期限等一覧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7BFA2CB-2E92-47CA-AD4A-8A01DCB63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39238" y="196028"/>
            <a:ext cx="354585" cy="276999"/>
          </a:xfrm>
        </p:spPr>
        <p:txBody>
          <a:bodyPr/>
          <a:lstStyle/>
          <a:p>
            <a:fld id="{663423E7-E2F5-4AEC-B6B5-2F805007FDB7}" type="slidenum">
              <a:rPr kumimoji="1" lang="ja-JP" altLang="en-US" sz="1200" smtClean="0">
                <a:solidFill>
                  <a:schemeClr val="tx1"/>
                </a:solidFill>
              </a:rPr>
              <a:t>1</a:t>
            </a:fld>
            <a:endParaRPr kumimoji="1" lang="ja-JP" altLang="en-US" sz="1200">
              <a:solidFill>
                <a:schemeClr val="tx1"/>
              </a:solidFill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9A6A3ED3-1B2D-475C-B9EA-EEBE42E34A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593057"/>
              </p:ext>
            </p:extLst>
          </p:nvPr>
        </p:nvGraphicFramePr>
        <p:xfrm>
          <a:off x="359260" y="6672331"/>
          <a:ext cx="6139479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9659">
                  <a:extLst>
                    <a:ext uri="{9D8B030D-6E8A-4147-A177-3AD203B41FA5}">
                      <a16:colId xmlns:a16="http://schemas.microsoft.com/office/drawing/2014/main" val="424088376"/>
                    </a:ext>
                  </a:extLst>
                </a:gridCol>
                <a:gridCol w="3959820">
                  <a:extLst>
                    <a:ext uri="{9D8B030D-6E8A-4147-A177-3AD203B41FA5}">
                      <a16:colId xmlns:a16="http://schemas.microsoft.com/office/drawing/2014/main" val="2364758003"/>
                    </a:ext>
                  </a:extLst>
                </a:gridCol>
              </a:tblGrid>
              <a:tr h="21580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区分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お問い合わせ先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691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・展示実演会全般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・出展料及び出展申込み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・搬入・搬出及び車両の駐車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・木材の調達及び処分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・最新の林業機械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一般社団法人林業機械化協会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担当：和佐、寺澤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〒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112-0004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 東京都文京区後楽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1-7-12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 林友ビル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2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階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TEL</a:t>
                      </a:r>
                      <a:r>
                        <a:rPr kumimoji="1" lang="zh-TW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：</a:t>
                      </a:r>
                      <a:r>
                        <a:rPr kumimoji="1" lang="en-US" altLang="zh-TW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03-5840-6217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 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/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 </a:t>
                      </a:r>
                      <a:r>
                        <a:rPr kumimoji="1" lang="en-US" altLang="zh-TW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zh-TW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：</a:t>
                      </a:r>
                      <a:r>
                        <a:rPr kumimoji="1" lang="en-US" altLang="zh-TW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03-5840-6218</a:t>
                      </a: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メールアドレス：</a:t>
                      </a:r>
                      <a:r>
                        <a:rPr kumimoji="1" lang="en-US" altLang="zh-TW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tenji@rinkikyo.or.jp</a:t>
                      </a: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受付時間：平日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10:00-18:00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182964"/>
                  </a:ext>
                </a:extLst>
              </a:tr>
              <a:tr h="2158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・建築物・工作物の設営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・火気使用・危険物の持込み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・追加備品、軽油灯油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株式会社アクティオ　　担当：難波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r>
                        <a:rPr kumimoji="1" lang="zh-TW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〒</a:t>
                      </a:r>
                      <a:r>
                        <a:rPr kumimoji="1" lang="en-US" altLang="zh-TW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103-0027 </a:t>
                      </a:r>
                      <a:r>
                        <a:rPr kumimoji="1" lang="zh-TW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東京都中央区日本橋</a:t>
                      </a:r>
                      <a:r>
                        <a:rPr kumimoji="1" lang="en-US" altLang="zh-TW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3-12-2 </a:t>
                      </a:r>
                      <a:r>
                        <a:rPr kumimoji="1" lang="zh-TW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朝日ビルヂング</a:t>
                      </a:r>
                      <a:r>
                        <a:rPr kumimoji="1" lang="en-US" altLang="zh-TW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8F</a:t>
                      </a:r>
                    </a:p>
                    <a:p>
                      <a:r>
                        <a:rPr kumimoji="1" lang="en-US" altLang="zh-TW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TEL</a:t>
                      </a:r>
                      <a:r>
                        <a:rPr kumimoji="1" lang="zh-TW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：</a:t>
                      </a:r>
                      <a:r>
                        <a:rPr kumimoji="1" lang="en-US" altLang="zh-TW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03-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6854-2020</a:t>
                      </a:r>
                      <a:r>
                        <a:rPr kumimoji="1" lang="en-US" altLang="zh-TW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 / FAX</a:t>
                      </a:r>
                      <a:r>
                        <a:rPr kumimoji="1" lang="zh-TW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：</a:t>
                      </a:r>
                      <a:r>
                        <a:rPr kumimoji="1" lang="en-US" altLang="zh-TW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03-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6854-2024</a:t>
                      </a:r>
                      <a:endParaRPr kumimoji="1" lang="en-US" altLang="zh-TW" sz="120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電子メール 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: nanba-sota@aktio.co.jp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受付時間：平日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9:00-17:00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331510"/>
                  </a:ext>
                </a:extLst>
              </a:tr>
              <a:tr h="2158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・弁当の注文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  <a:p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未定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  <a:p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115698"/>
                  </a:ext>
                </a:extLst>
              </a:tr>
            </a:tbl>
          </a:graphicData>
        </a:graphic>
      </p:graphicFrame>
      <p:graphicFrame>
        <p:nvGraphicFramePr>
          <p:cNvPr id="5" name="表 2">
            <a:extLst>
              <a:ext uri="{FF2B5EF4-FFF2-40B4-BE49-F238E27FC236}">
                <a16:creationId xmlns:a16="http://schemas.microsoft.com/office/drawing/2014/main" id="{B14C6AB8-B5F5-D8D1-1223-F7865BAEA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543997"/>
              </p:ext>
            </p:extLst>
          </p:nvPr>
        </p:nvGraphicFramePr>
        <p:xfrm>
          <a:off x="359261" y="638727"/>
          <a:ext cx="6139480" cy="5931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469">
                  <a:extLst>
                    <a:ext uri="{9D8B030D-6E8A-4147-A177-3AD203B41FA5}">
                      <a16:colId xmlns:a16="http://schemas.microsoft.com/office/drawing/2014/main" val="1636430150"/>
                    </a:ext>
                  </a:extLst>
                </a:gridCol>
                <a:gridCol w="2407942">
                  <a:extLst>
                    <a:ext uri="{9D8B030D-6E8A-4147-A177-3AD203B41FA5}">
                      <a16:colId xmlns:a16="http://schemas.microsoft.com/office/drawing/2014/main" val="1770348329"/>
                    </a:ext>
                  </a:extLst>
                </a:gridCol>
                <a:gridCol w="749030">
                  <a:extLst>
                    <a:ext uri="{9D8B030D-6E8A-4147-A177-3AD203B41FA5}">
                      <a16:colId xmlns:a16="http://schemas.microsoft.com/office/drawing/2014/main" val="3840326382"/>
                    </a:ext>
                  </a:extLst>
                </a:gridCol>
                <a:gridCol w="1235413">
                  <a:extLst>
                    <a:ext uri="{9D8B030D-6E8A-4147-A177-3AD203B41FA5}">
                      <a16:colId xmlns:a16="http://schemas.microsoft.com/office/drawing/2014/main" val="2348040520"/>
                    </a:ext>
                  </a:extLst>
                </a:gridCol>
                <a:gridCol w="603115">
                  <a:extLst>
                    <a:ext uri="{9D8B030D-6E8A-4147-A177-3AD203B41FA5}">
                      <a16:colId xmlns:a16="http://schemas.microsoft.com/office/drawing/2014/main" val="589805525"/>
                    </a:ext>
                  </a:extLst>
                </a:gridCol>
                <a:gridCol w="720511">
                  <a:extLst>
                    <a:ext uri="{9D8B030D-6E8A-4147-A177-3AD203B41FA5}">
                      <a16:colId xmlns:a16="http://schemas.microsoft.com/office/drawing/2014/main" val="3491933049"/>
                    </a:ext>
                  </a:extLst>
                </a:gridCol>
              </a:tblGrid>
              <a:tr h="4446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掲載頁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提出書類名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提出期限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提出先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申込書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頁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備考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462966"/>
                  </a:ext>
                </a:extLst>
              </a:tr>
              <a:tr h="4446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14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/>
                          <a:cs typeface="+mn-cs"/>
                        </a:rPr>
                        <a:t>出展申込書 ①～③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5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12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日（金）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林業機械化協会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32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全社提出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907599"/>
                  </a:ext>
                </a:extLst>
              </a:tr>
              <a:tr h="4446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20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最新の林業機械掲載申込書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5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12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日（金）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b="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林業機械化協会</a:t>
                      </a:r>
                      <a:endParaRPr kumimoji="1" lang="ja-JP" altLang="en-US" sz="1200" b="0" dirty="0"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35</a:t>
                      </a:r>
                      <a:endParaRPr kumimoji="1" lang="ja-JP" altLang="en-US" sz="1200" b="0" dirty="0"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289693"/>
                  </a:ext>
                </a:extLst>
              </a:tr>
              <a:tr h="4446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27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木材調達・処分申込書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6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30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日（金）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林業機械化協会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/>
                        <a:cs typeface="+mn-cs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/>
                          <a:cs typeface="+mn-cs"/>
                        </a:rPr>
                        <a:t>36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/>
                        <a:cs typeface="+mn-cs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094791"/>
                  </a:ext>
                </a:extLst>
              </a:tr>
              <a:tr h="4446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20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最新の林業機械原稿の提出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7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13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日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  (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木）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b="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林業機械化協会</a:t>
                      </a:r>
                      <a:endParaRPr kumimoji="1" lang="ja-JP" altLang="en-US" sz="1200" b="0" dirty="0"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---</a:t>
                      </a:r>
                      <a:endParaRPr kumimoji="1" lang="ja-JP" altLang="en-US" sz="1200" b="0" dirty="0"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102701"/>
                  </a:ext>
                </a:extLst>
              </a:tr>
              <a:tr h="4446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21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建築物・工作物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(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特記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)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設営申請書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7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13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日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（木）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/>
                          <a:cs typeface="+mn-cs"/>
                        </a:rPr>
                        <a:t>アクティオ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/>
                        <a:cs typeface="+mn-cs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/>
                          <a:cs typeface="+mn-cs"/>
                        </a:rPr>
                        <a:t>41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/>
                        <a:cs typeface="+mn-cs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599347"/>
                  </a:ext>
                </a:extLst>
              </a:tr>
              <a:tr h="4446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19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追加備品申込書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10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日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（木）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/>
                          <a:cs typeface="+mn-cs"/>
                        </a:rPr>
                        <a:t>アクティオ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/>
                        <a:cs typeface="+mn-cs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/>
                          <a:cs typeface="+mn-cs"/>
                        </a:rPr>
                        <a:t>37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/>
                        <a:cs typeface="+mn-cs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912078"/>
                  </a:ext>
                </a:extLst>
              </a:tr>
              <a:tr h="4446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21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/>
                          <a:cs typeface="+mn-cs"/>
                        </a:rPr>
                        <a:t>建築物・工作物設営申請書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10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日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（木）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アクティオ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38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小規模を除く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498876"/>
                  </a:ext>
                </a:extLst>
              </a:tr>
              <a:tr h="4446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27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>
                          <a:ea typeface="A-OTF UD新ゴ Pro M" panose="020B0500000000000000"/>
                        </a:rPr>
                        <a:t>木材納品場所申込書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10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日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（木）</a:t>
                      </a:r>
                      <a:endParaRPr lang="ja-JP" altLang="en-US" sz="1200" dirty="0"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>
                          <a:ea typeface="A-OTF UD新ゴ Pro M" panose="020B0500000000000000"/>
                        </a:rPr>
                        <a:t>林業機械化協会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/>
                          <a:cs typeface="+mn-cs"/>
                        </a:rPr>
                        <a:t>42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/>
                        <a:cs typeface="+mn-cs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sz="1200" dirty="0"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807909"/>
                  </a:ext>
                </a:extLst>
              </a:tr>
              <a:tr h="4446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15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/>
                          <a:cs typeface="+mn-cs"/>
                        </a:rPr>
                        <a:t>リーフレット原稿の提出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10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日（木）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林業機械化協会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---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全社提出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394897"/>
                  </a:ext>
                </a:extLst>
              </a:tr>
              <a:tr h="4446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28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搬入・搬出車両証等申込書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31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日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  (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木）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林業機械化協会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/>
                        <a:cs typeface="+mn-cs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/>
                          <a:cs typeface="+mn-cs"/>
                        </a:rPr>
                        <a:t>43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/>
                        <a:cs typeface="+mn-cs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0" dirty="0">
                        <a:solidFill>
                          <a:schemeClr val="bg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6152"/>
                  </a:ext>
                </a:extLst>
              </a:tr>
              <a:tr h="4446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31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弁当注文書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未定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44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918834"/>
                  </a:ext>
                </a:extLst>
              </a:tr>
              <a:tr h="4446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19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軽油・灯油申込書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10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12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日（木）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アクティオ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latin typeface="A-OTF UD新ゴ Pro M" panose="020B0500000000000000" pitchFamily="34" charset="-128"/>
                          <a:ea typeface="A-OTF UD新ゴ Pro M" panose="020B0500000000000000"/>
                        </a:rPr>
                        <a:t>45</a:t>
                      </a:r>
                      <a:endParaRPr kumimoji="1" lang="ja-JP" altLang="en-US" sz="1200" b="0" dirty="0"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A-OTF UD新ゴ Pro M" panose="020B0500000000000000" pitchFamily="34" charset="-128"/>
                        <a:ea typeface="A-OTF UD新ゴ Pro M" panose="020B050000000000000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611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49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84155A-21A8-48B0-86AB-78186FB78BF2}"/>
              </a:ext>
            </a:extLst>
          </p:cNvPr>
          <p:cNvSpPr txBox="1"/>
          <p:nvPr/>
        </p:nvSpPr>
        <p:spPr>
          <a:xfrm>
            <a:off x="188260" y="109816"/>
            <a:ext cx="1635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出展申込書 ①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ADF0D103-1D59-4CBB-9B42-226FF6662BD6}"/>
              </a:ext>
            </a:extLst>
          </p:cNvPr>
          <p:cNvGraphicFramePr>
            <a:graphicFrameLocks noGrp="1"/>
          </p:cNvGraphicFramePr>
          <p:nvPr/>
        </p:nvGraphicFramePr>
        <p:xfrm>
          <a:off x="340995" y="3129090"/>
          <a:ext cx="6367781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760">
                  <a:extLst>
                    <a:ext uri="{9D8B030D-6E8A-4147-A177-3AD203B41FA5}">
                      <a16:colId xmlns:a16="http://schemas.microsoft.com/office/drawing/2014/main" val="2543251354"/>
                    </a:ext>
                  </a:extLst>
                </a:gridCol>
                <a:gridCol w="2436495">
                  <a:extLst>
                    <a:ext uri="{9D8B030D-6E8A-4147-A177-3AD203B41FA5}">
                      <a16:colId xmlns:a16="http://schemas.microsoft.com/office/drawing/2014/main" val="226317909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3687348748"/>
                    </a:ext>
                  </a:extLst>
                </a:gridCol>
                <a:gridCol w="2003426">
                  <a:extLst>
                    <a:ext uri="{9D8B030D-6E8A-4147-A177-3AD203B41FA5}">
                      <a16:colId xmlns:a16="http://schemas.microsoft.com/office/drawing/2014/main" val="3480470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社名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521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住所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58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部署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担当者名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7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TEL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メール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567764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8EBE06-4F56-4B96-85C3-298619496655}"/>
              </a:ext>
            </a:extLst>
          </p:cNvPr>
          <p:cNvSpPr txBox="1"/>
          <p:nvPr/>
        </p:nvSpPr>
        <p:spPr>
          <a:xfrm>
            <a:off x="101599" y="2867055"/>
            <a:ext cx="1877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２　請求先が異なる場合</a:t>
            </a:r>
          </a:p>
        </p:txBody>
      </p:sp>
      <p:graphicFrame>
        <p:nvGraphicFramePr>
          <p:cNvPr id="13" name="表 7">
            <a:extLst>
              <a:ext uri="{FF2B5EF4-FFF2-40B4-BE49-F238E27FC236}">
                <a16:creationId xmlns:a16="http://schemas.microsoft.com/office/drawing/2014/main" id="{8BEBD793-A929-466D-AC50-98A99EED4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111733"/>
              </p:ext>
            </p:extLst>
          </p:nvPr>
        </p:nvGraphicFramePr>
        <p:xfrm>
          <a:off x="3785872" y="581876"/>
          <a:ext cx="2921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提出期限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5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12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日（金）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8FF31ABD-A2E8-4968-A074-B6DC3B7D0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261962"/>
              </p:ext>
            </p:extLst>
          </p:nvPr>
        </p:nvGraphicFramePr>
        <p:xfrm>
          <a:off x="324786" y="8887012"/>
          <a:ext cx="6378911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486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5247425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提出方法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期日までに電子メールまたは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にてお送りください。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zh-TW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一般社団法人林業機械化協会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担当：和佐、寺澤</a:t>
                      </a: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03-5840-6218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電子メール：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tenji@rinkikyo.or.jp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F612BB7E-B0CE-4689-94D8-B123B085A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63" y="4749455"/>
            <a:ext cx="618630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r>
              <a:rPr lang="ja-JP" altLang="en-US" sz="1200" dirty="0">
                <a:solidFill>
                  <a:srgbClr val="000000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ＭＳ 明朝" panose="02020609040205080304" pitchFamily="17" charset="-128"/>
              </a:rPr>
              <a:t>３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-OTF UD新ゴ Pro M" panose="020B0500000000000000" pitchFamily="34" charset="-128"/>
                <a:ea typeface="A-OTF UD新ゴ Pro M" panose="020B0500000000000000" pitchFamily="34" charset="-128"/>
                <a:cs typeface="ＭＳ 明朝" panose="02020609040205080304" pitchFamily="17" charset="-128"/>
              </a:rPr>
              <a:t>　出展内容</a:t>
            </a:r>
            <a:r>
              <a:rPr lang="ja-JP" altLang="en-US" sz="1200" dirty="0">
                <a:solidFill>
                  <a:srgbClr val="000000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ＭＳ 明朝" panose="02020609040205080304" pitchFamily="17" charset="-128"/>
              </a:rPr>
              <a:t>（該当する項目に〇を記入するとともに、必要に応じて数字等を記入）</a:t>
            </a:r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7B929106-6011-4963-B1DE-6F5DB2B57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899463"/>
              </p:ext>
            </p:extLst>
          </p:nvPr>
        </p:nvGraphicFramePr>
        <p:xfrm>
          <a:off x="324786" y="5076007"/>
          <a:ext cx="6382086" cy="3722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1086">
                  <a:extLst>
                    <a:ext uri="{9D8B030D-6E8A-4147-A177-3AD203B41FA5}">
                      <a16:colId xmlns:a16="http://schemas.microsoft.com/office/drawing/2014/main" val="538338101"/>
                    </a:ext>
                  </a:extLst>
                </a:gridCol>
                <a:gridCol w="3381375">
                  <a:extLst>
                    <a:ext uri="{9D8B030D-6E8A-4147-A177-3AD203B41FA5}">
                      <a16:colId xmlns:a16="http://schemas.microsoft.com/office/drawing/2014/main" val="2328965506"/>
                    </a:ext>
                  </a:extLst>
                </a:gridCol>
                <a:gridCol w="2079625">
                  <a:extLst>
                    <a:ext uri="{9D8B030D-6E8A-4147-A177-3AD203B41FA5}">
                      <a16:colId xmlns:a16="http://schemas.microsoft.com/office/drawing/2014/main" val="2902487589"/>
                    </a:ext>
                  </a:extLst>
                </a:gridCol>
              </a:tblGrid>
              <a:tr h="5255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該当する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項目に〇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区画規模等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希望するテント数</a:t>
                      </a: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ＭＳ 明朝" panose="02020609040205080304" pitchFamily="17" charset="-128"/>
                      </a:endParaRPr>
                    </a:p>
                    <a:p>
                      <a:pPr algn="ctr"/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、面積等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362864"/>
                  </a:ext>
                </a:extLst>
              </a:tr>
              <a:tr h="471094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①小規模（</a:t>
                      </a:r>
                      <a:r>
                        <a:rPr kumimoji="0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1</a:t>
                      </a: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テント 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5.4</a:t>
                      </a:r>
                      <a:r>
                        <a:rPr lang="ja-JP" altLang="ja-JP" sz="1200" kern="100" dirty="0">
                          <a:solidFill>
                            <a:srgbClr val="000000"/>
                          </a:solidFill>
                          <a:effectLst/>
                          <a:ea typeface="A-OTF UD新ゴ Pro M" panose="020B0500000000000000"/>
                        </a:rPr>
                        <a:t>ｍ×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3.6</a:t>
                      </a:r>
                      <a:r>
                        <a:rPr lang="ja-JP" altLang="ja-JP" sz="1200" kern="100" dirty="0">
                          <a:solidFill>
                            <a:srgbClr val="000000"/>
                          </a:solidFill>
                          <a:effectLst/>
                          <a:ea typeface="A-OTF UD新ゴ Pro M" panose="020B0500000000000000"/>
                        </a:rPr>
                        <a:t>ｍ</a:t>
                      </a: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）を希望</a:t>
                      </a: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テント数：　　　　　張</a:t>
                      </a:r>
                      <a:endParaRPr kumimoji="0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626214"/>
                  </a:ext>
                </a:extLst>
              </a:tr>
              <a:tr h="81800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➁中規模（</a:t>
                      </a:r>
                      <a:r>
                        <a:rPr kumimoji="0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200</a:t>
                      </a: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㎡以下）を希望</a:t>
                      </a: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縦の長さ：　　　　　ｍ</a:t>
                      </a:r>
                      <a:endParaRPr kumimoji="0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横の長さ：　　　　　ｍ</a:t>
                      </a:r>
                      <a:endParaRPr kumimoji="0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面　　積：　　　　　㎡</a:t>
                      </a:r>
                      <a:endParaRPr kumimoji="0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85442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③</a:t>
                      </a: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大</a:t>
                      </a: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規模（</a:t>
                      </a:r>
                      <a:r>
                        <a:rPr kumimoji="0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200</a:t>
                      </a: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㎡超）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を希望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縦の長さ：　　　　　ｍ</a:t>
                      </a:r>
                      <a:endParaRPr kumimoji="0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横の長さ：　　　　　ｍ</a:t>
                      </a:r>
                      <a:endParaRPr kumimoji="0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面　　積：　　　　　㎡</a:t>
                      </a:r>
                      <a:endParaRPr kumimoji="0" lang="en-US" altLang="ja-JP" sz="1200" b="0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319409"/>
                  </a:ext>
                </a:extLst>
              </a:tr>
              <a:tr h="574652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④造林等林業機械区画を希望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区  画  数：　　　　区画</a:t>
                      </a:r>
                      <a:endParaRPr kumimoji="1" lang="en-US" altLang="ja-JP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499926"/>
                  </a:ext>
                </a:extLst>
              </a:tr>
              <a:tr h="511023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⑤ドローン飛行場の使用を希望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大型スクリーンの使用</a:t>
                      </a: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    有　・　無</a:t>
                      </a: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895364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656FD780-B14B-4A19-8426-DAED469F3993}"/>
              </a:ext>
            </a:extLst>
          </p:cNvPr>
          <p:cNvGraphicFramePr>
            <a:graphicFrameLocks noGrp="1"/>
          </p:cNvGraphicFramePr>
          <p:nvPr/>
        </p:nvGraphicFramePr>
        <p:xfrm>
          <a:off x="341946" y="1084650"/>
          <a:ext cx="6365877" cy="1780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760">
                  <a:extLst>
                    <a:ext uri="{9D8B030D-6E8A-4147-A177-3AD203B41FA5}">
                      <a16:colId xmlns:a16="http://schemas.microsoft.com/office/drawing/2014/main" val="2543251354"/>
                    </a:ext>
                  </a:extLst>
                </a:gridCol>
                <a:gridCol w="910124">
                  <a:extLst>
                    <a:ext uri="{9D8B030D-6E8A-4147-A177-3AD203B41FA5}">
                      <a16:colId xmlns:a16="http://schemas.microsoft.com/office/drawing/2014/main" val="2263179095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4271937695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071034422"/>
                    </a:ext>
                  </a:extLst>
                </a:gridCol>
                <a:gridCol w="820570">
                  <a:extLst>
                    <a:ext uri="{9D8B030D-6E8A-4147-A177-3AD203B41FA5}">
                      <a16:colId xmlns:a16="http://schemas.microsoft.com/office/drawing/2014/main" val="3687348748"/>
                    </a:ext>
                  </a:extLst>
                </a:gridCol>
                <a:gridCol w="1992948">
                  <a:extLst>
                    <a:ext uri="{9D8B030D-6E8A-4147-A177-3AD203B41FA5}">
                      <a16:colId xmlns:a16="http://schemas.microsoft.com/office/drawing/2014/main" val="34804705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受付番号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（ブース）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出展社名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174573"/>
                  </a:ext>
                </a:extLst>
              </a:tr>
              <a:tr h="41811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住所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〒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5844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部署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担当者名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74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電話番号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(FAX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番号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メール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567764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EFA9FC3-0E49-4D9A-8F3B-8FE7403CDDDC}"/>
              </a:ext>
            </a:extLst>
          </p:cNvPr>
          <p:cNvSpPr txBox="1"/>
          <p:nvPr/>
        </p:nvSpPr>
        <p:spPr>
          <a:xfrm>
            <a:off x="101599" y="796119"/>
            <a:ext cx="1365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１　出展社情報</a:t>
            </a:r>
          </a:p>
        </p:txBody>
      </p:sp>
      <p:sp>
        <p:nvSpPr>
          <p:cNvPr id="14" name="スライド番号プレースホルダー 1">
            <a:extLst>
              <a:ext uri="{FF2B5EF4-FFF2-40B4-BE49-F238E27FC236}">
                <a16:creationId xmlns:a16="http://schemas.microsoft.com/office/drawing/2014/main" id="{07F7C38D-1744-40CC-BC28-771C8C673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39239" y="196028"/>
            <a:ext cx="354584" cy="276999"/>
          </a:xfrm>
        </p:spPr>
        <p:txBody>
          <a:bodyPr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3</a:t>
            </a:r>
            <a:fld id="{663423E7-E2F5-4AEC-B6B5-2F805007FDB7}" type="slidenum">
              <a:rPr kumimoji="1" lang="ja-JP" altLang="en-US" sz="1200" smtClean="0">
                <a:solidFill>
                  <a:schemeClr val="tx1"/>
                </a:solidFill>
              </a:rPr>
              <a:t>2</a:t>
            </a:fld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106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84155A-21A8-48B0-86AB-78186FB78BF2}"/>
              </a:ext>
            </a:extLst>
          </p:cNvPr>
          <p:cNvSpPr txBox="1"/>
          <p:nvPr/>
        </p:nvSpPr>
        <p:spPr>
          <a:xfrm>
            <a:off x="188260" y="109816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出展申込書 ➁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7B1FDF7-C12A-4138-A80D-1E7068C67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39239" y="196028"/>
            <a:ext cx="354584" cy="276999"/>
          </a:xfrm>
        </p:spPr>
        <p:txBody>
          <a:bodyPr/>
          <a:lstStyle/>
          <a:p>
            <a:fld id="{663423E7-E2F5-4AEC-B6B5-2F805007FDB7}" type="slidenum">
              <a:rPr kumimoji="1" lang="ja-JP" altLang="en-US" sz="1200" smtClean="0">
                <a:solidFill>
                  <a:schemeClr val="tx1"/>
                </a:solidFill>
              </a:rPr>
              <a:t>3</a:t>
            </a:fld>
            <a:r>
              <a:rPr kumimoji="1" lang="en-US" altLang="ja-JP" sz="1200" dirty="0">
                <a:solidFill>
                  <a:schemeClr val="tx1"/>
                </a:solidFill>
              </a:rPr>
              <a:t>3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F612BB7E-B0CE-4689-94D8-B123B085A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21" y="820104"/>
            <a:ext cx="233910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r>
              <a:rPr lang="ja-JP" altLang="en-US" sz="1200" dirty="0">
                <a:solidFill>
                  <a:srgbClr val="000000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ＭＳ 明朝" panose="02020609040205080304" pitchFamily="17" charset="-128"/>
              </a:rPr>
              <a:t>４ー１　展示・実演のイメージ</a:t>
            </a:r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7B929106-6011-4963-B1DE-6F5DB2B57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245017"/>
              </p:ext>
            </p:extLst>
          </p:nvPr>
        </p:nvGraphicFramePr>
        <p:xfrm>
          <a:off x="317164" y="1151098"/>
          <a:ext cx="6378911" cy="3965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1886">
                  <a:extLst>
                    <a:ext uri="{9D8B030D-6E8A-4147-A177-3AD203B41FA5}">
                      <a16:colId xmlns:a16="http://schemas.microsoft.com/office/drawing/2014/main" val="2328965506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947129769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204352244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4113868667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3063427322"/>
                    </a:ext>
                  </a:extLst>
                </a:gridCol>
              </a:tblGrid>
              <a:tr h="290181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展示・実演イメージ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該当する項目に〇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bg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bg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bg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362864"/>
                  </a:ext>
                </a:extLst>
              </a:tr>
              <a:tr h="2901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展示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実演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bg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bg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932482"/>
                  </a:ext>
                </a:extLst>
              </a:tr>
              <a:tr h="2901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生産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造林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その他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802353"/>
                  </a:ext>
                </a:extLst>
              </a:tr>
              <a:tr h="290181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① 大型の高性能林業機械等</a:t>
                      </a: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522566"/>
                  </a:ext>
                </a:extLst>
              </a:tr>
              <a:tr h="290181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➁ 各種アタッチメント等</a:t>
                      </a: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85442"/>
                  </a:ext>
                </a:extLst>
              </a:tr>
              <a:tr h="290181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③ チッパー等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465261"/>
                  </a:ext>
                </a:extLst>
              </a:tr>
              <a:tr h="290181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④ 小型の林業機械、機具・装置</a:t>
                      </a: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780146"/>
                  </a:ext>
                </a:extLst>
              </a:tr>
              <a:tr h="29018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⑤ ドローン等</a:t>
                      </a: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830405"/>
                  </a:ext>
                </a:extLst>
              </a:tr>
              <a:tr h="29018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⑥ 防護衣等の装備</a:t>
                      </a: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574321"/>
                  </a:ext>
                </a:extLst>
              </a:tr>
              <a:tr h="29018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⑦ 映像、機械の操作シュミレーション等</a:t>
                      </a: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363488"/>
                  </a:ext>
                </a:extLst>
              </a:tr>
              <a:tr h="1063997">
                <a:tc>
                  <a:txBody>
                    <a:bodyPr/>
                    <a:lstStyle/>
                    <a:p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⑧ その他</a:t>
                      </a: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ＭＳ 明朝" panose="02020609040205080304" pitchFamily="17" charset="-128"/>
                      </a:endParaRPr>
                    </a:p>
                    <a:p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ＭＳ 明朝" panose="02020609040205080304" pitchFamily="17" charset="-128"/>
                      </a:endParaRPr>
                    </a:p>
                    <a:p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ＭＳ 明朝" panose="02020609040205080304" pitchFamily="17" charset="-128"/>
                      </a:endParaRPr>
                    </a:p>
                    <a:p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ＭＳ 明朝" panose="02020609040205080304" pitchFamily="17" charset="-128"/>
                      </a:endParaRPr>
                    </a:p>
                    <a:p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　　　　　　　　　　　　　　　　　　　　</a:t>
                      </a:r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931353"/>
                  </a:ext>
                </a:extLst>
              </a:tr>
            </a:tbl>
          </a:graphicData>
        </a:graphic>
      </p:graphicFrame>
      <p:sp>
        <p:nvSpPr>
          <p:cNvPr id="23" name="Rectangle 1">
            <a:extLst>
              <a:ext uri="{FF2B5EF4-FFF2-40B4-BE49-F238E27FC236}">
                <a16:creationId xmlns:a16="http://schemas.microsoft.com/office/drawing/2014/main" id="{32BA3D5B-70F4-4138-915E-C33F290CC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21" y="5216404"/>
            <a:ext cx="634305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r>
              <a:rPr lang="ja-JP" altLang="en-US" sz="1200" dirty="0">
                <a:latin typeface="A-OTF UD新ゴ Pro M" panose="020B0500000000000000" pitchFamily="34" charset="-128"/>
                <a:ea typeface="A-OTF UD新ゴ Pro M" panose="020B0500000000000000" pitchFamily="34" charset="-128"/>
                <a:cs typeface="ＭＳ 明朝" panose="02020609040205080304" pitchFamily="17" charset="-128"/>
              </a:rPr>
              <a:t>４－２　実演等の内容（選択肢がない場合は、⑨その他に具体的内容を記載して下さい）</a:t>
            </a:r>
          </a:p>
        </p:txBody>
      </p:sp>
      <p:graphicFrame>
        <p:nvGraphicFramePr>
          <p:cNvPr id="24" name="表 9">
            <a:extLst>
              <a:ext uri="{FF2B5EF4-FFF2-40B4-BE49-F238E27FC236}">
                <a16:creationId xmlns:a16="http://schemas.microsoft.com/office/drawing/2014/main" id="{9F1FAAB7-ED2F-42E9-AB28-4BA6A274B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314443"/>
              </p:ext>
            </p:extLst>
          </p:nvPr>
        </p:nvGraphicFramePr>
        <p:xfrm>
          <a:off x="326689" y="5530687"/>
          <a:ext cx="6372001" cy="4179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8686">
                  <a:extLst>
                    <a:ext uri="{9D8B030D-6E8A-4147-A177-3AD203B41FA5}">
                      <a16:colId xmlns:a16="http://schemas.microsoft.com/office/drawing/2014/main" val="2328965506"/>
                    </a:ext>
                  </a:extLst>
                </a:gridCol>
                <a:gridCol w="2804875">
                  <a:extLst>
                    <a:ext uri="{9D8B030D-6E8A-4147-A177-3AD203B41FA5}">
                      <a16:colId xmlns:a16="http://schemas.microsoft.com/office/drawing/2014/main" val="1072751923"/>
                    </a:ext>
                  </a:extLst>
                </a:gridCol>
                <a:gridCol w="888440">
                  <a:extLst>
                    <a:ext uri="{9D8B030D-6E8A-4147-A177-3AD203B41FA5}">
                      <a16:colId xmlns:a16="http://schemas.microsoft.com/office/drawing/2014/main" val="333736563"/>
                    </a:ext>
                  </a:extLst>
                </a:gridCol>
              </a:tblGrid>
              <a:tr h="46787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実演等で実施する内容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該当する項目に〇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362864"/>
                  </a:ext>
                </a:extLst>
              </a:tr>
              <a:tr h="280723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① 重機の走行（フォワーダ、不整地走行車等を含む）</a:t>
                      </a: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522566"/>
                  </a:ext>
                </a:extLst>
              </a:tr>
              <a:tr h="280723"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② グラップル、ショベル等アタッチメントの動作（地面は痛めない）</a:t>
                      </a: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枝払、玉切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071984"/>
                  </a:ext>
                </a:extLst>
              </a:tr>
              <a:tr h="2807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丸太の移動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29495"/>
                  </a:ext>
                </a:extLst>
              </a:tr>
              <a:tr h="280723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チップ化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369660"/>
                  </a:ext>
                </a:extLst>
              </a:tr>
              <a:tr h="280723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③ 地面の掘削（木材を埋め込んで立木を作る場合を含む）</a:t>
                      </a:r>
                      <a:endParaRPr kumimoji="0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15015"/>
                  </a:ext>
                </a:extLst>
              </a:tr>
              <a:tr h="280723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④ 集材機、タワーヤーダ等の木材運搬</a:t>
                      </a:r>
                      <a:endParaRPr kumimoji="0" lang="ja-JP" altLang="en-US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780146"/>
                  </a:ext>
                </a:extLst>
              </a:tr>
              <a:tr h="280723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⑤ チェーンソー等による切断等（チェーンソーアート等を含む）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363488"/>
                  </a:ext>
                </a:extLst>
              </a:tr>
              <a:tr h="280723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⑥ 乗用刈払機等の走行</a:t>
                      </a:r>
                      <a:endParaRPr kumimoji="0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931353"/>
                  </a:ext>
                </a:extLst>
              </a:tr>
              <a:tr h="280723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⑦ コンテナ苗等の植栽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273352"/>
                  </a:ext>
                </a:extLst>
              </a:tr>
              <a:tr h="280723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⑧ ドローンの飛行</a:t>
                      </a:r>
                      <a:endParaRPr kumimoji="0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104603"/>
                  </a:ext>
                </a:extLst>
              </a:tr>
              <a:tr h="904186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⑨ その他</a:t>
                      </a: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ＭＳ 明朝" panose="02020609040205080304" pitchFamily="17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ＭＳ 明朝" panose="02020609040205080304" pitchFamily="17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ＭＳ 明朝" panose="02020609040205080304" pitchFamily="17" charset="-128"/>
                        </a:rPr>
          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          </a:r>
                      <a:endParaRPr kumimoji="0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ＭＳ 明朝" panose="02020609040205080304" pitchFamily="17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059479"/>
                  </a:ext>
                </a:extLst>
              </a:tr>
            </a:tbl>
          </a:graphicData>
        </a:graphic>
      </p:graphicFrame>
      <p:graphicFrame>
        <p:nvGraphicFramePr>
          <p:cNvPr id="10" name="表 7">
            <a:extLst>
              <a:ext uri="{FF2B5EF4-FFF2-40B4-BE49-F238E27FC236}">
                <a16:creationId xmlns:a16="http://schemas.microsoft.com/office/drawing/2014/main" id="{8C8F3544-7287-49B6-8765-CE56541D7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772162"/>
              </p:ext>
            </p:extLst>
          </p:nvPr>
        </p:nvGraphicFramePr>
        <p:xfrm>
          <a:off x="3784600" y="600192"/>
          <a:ext cx="2921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提出期限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5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２日（金）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sp>
        <p:nvSpPr>
          <p:cNvPr id="15" name="大かっこ 14">
            <a:extLst>
              <a:ext uri="{FF2B5EF4-FFF2-40B4-BE49-F238E27FC236}">
                <a16:creationId xmlns:a16="http://schemas.microsoft.com/office/drawing/2014/main" id="{03E1A5EF-7B89-4056-8D57-474F64BF090B}"/>
              </a:ext>
            </a:extLst>
          </p:cNvPr>
          <p:cNvSpPr/>
          <p:nvPr/>
        </p:nvSpPr>
        <p:spPr>
          <a:xfrm>
            <a:off x="454058" y="9168060"/>
            <a:ext cx="5280820" cy="484955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大かっこ 2">
            <a:extLst>
              <a:ext uri="{FF2B5EF4-FFF2-40B4-BE49-F238E27FC236}">
                <a16:creationId xmlns:a16="http://schemas.microsoft.com/office/drawing/2014/main" id="{B54108D7-728E-839F-1A4B-69A43E5D50CA}"/>
              </a:ext>
            </a:extLst>
          </p:cNvPr>
          <p:cNvSpPr/>
          <p:nvPr/>
        </p:nvSpPr>
        <p:spPr>
          <a:xfrm>
            <a:off x="433038" y="4356913"/>
            <a:ext cx="3330542" cy="632184"/>
          </a:xfrm>
          <a:prstGeom prst="bracketPair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89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84155A-21A8-48B0-86AB-78186FB78BF2}"/>
              </a:ext>
            </a:extLst>
          </p:cNvPr>
          <p:cNvSpPr txBox="1"/>
          <p:nvPr/>
        </p:nvSpPr>
        <p:spPr>
          <a:xfrm>
            <a:off x="188260" y="109816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出展申込書 ③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7B1FDF7-C12A-4138-A80D-1E7068C67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39238" y="196028"/>
            <a:ext cx="354585" cy="276999"/>
          </a:xfrm>
        </p:spPr>
        <p:txBody>
          <a:bodyPr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3</a:t>
            </a:r>
            <a:fld id="{663423E7-E2F5-4AEC-B6B5-2F805007FDB7}" type="slidenum">
              <a:rPr kumimoji="1" lang="ja-JP" altLang="en-US" sz="1200" smtClean="0">
                <a:solidFill>
                  <a:schemeClr val="tx1"/>
                </a:solidFill>
              </a:rPr>
              <a:t>4</a:t>
            </a:fld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2F0535BA-42FB-4146-9A26-CF718434E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24" y="1009975"/>
            <a:ext cx="6378912" cy="634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ＭＳ 明朝" panose="02020609040205080304" pitchFamily="17" charset="-128"/>
            </a:endParaRPr>
          </a:p>
          <a:p>
            <a:pPr lvl="0" defTabSz="914400">
              <a:spcBef>
                <a:spcPts val="600"/>
              </a:spcBef>
            </a:pPr>
            <a:r>
              <a:rPr lang="ja-JP" altLang="en-US" sz="1200" dirty="0">
                <a:solidFill>
                  <a:srgbClr val="000000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ＭＳ 明朝" panose="02020609040205080304" pitchFamily="17" charset="-128"/>
              </a:rPr>
              <a:t>６　ポスター等の希望調査</a:t>
            </a: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ＭＳ 明朝" panose="02020609040205080304" pitchFamily="17" charset="-128"/>
            </a:endParaRPr>
          </a:p>
          <a:p>
            <a:pPr marL="171450" indent="-171450" defTabSz="9144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rgbClr val="000000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Times New Roman" panose="02020603050405020304" pitchFamily="18" charset="0"/>
              </a:rPr>
              <a:t>運営事務局が作成するポスターをご希望される方はご記入下さい。なお、チラシ（</a:t>
            </a:r>
            <a:r>
              <a:rPr lang="en-US" altLang="ja-JP" sz="1200" dirty="0">
                <a:solidFill>
                  <a:srgbClr val="000000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Times New Roman" panose="02020603050405020304" pitchFamily="18" charset="0"/>
              </a:rPr>
              <a:t>PDF</a:t>
            </a:r>
            <a:r>
              <a:rPr lang="ja-JP" altLang="en-US" sz="1200" dirty="0">
                <a:solidFill>
                  <a:srgbClr val="000000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Times New Roman" panose="02020603050405020304" pitchFamily="18" charset="0"/>
              </a:rPr>
              <a:t>版）は、作成でき次第、担当者にメールで送付します。</a:t>
            </a: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defTabSz="914400">
              <a:spcBef>
                <a:spcPts val="600"/>
              </a:spcBef>
            </a:pPr>
            <a:r>
              <a:rPr lang="ja-JP" altLang="en-US" sz="1200" dirty="0">
                <a:solidFill>
                  <a:srgbClr val="000000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Times New Roman" panose="02020603050405020304" pitchFamily="18" charset="0"/>
              </a:rPr>
              <a:t>７　みどりの大使の希望調査</a:t>
            </a: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rgbClr val="000000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Times New Roman" panose="02020603050405020304" pitchFamily="18" charset="0"/>
              </a:rPr>
              <a:t>みどりの大使の訪問を希望される方は、「〇」をご記入ください。</a:t>
            </a: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defTabSz="914400">
              <a:spcBef>
                <a:spcPts val="600"/>
              </a:spcBef>
            </a:pP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defTabSz="914400">
              <a:spcBef>
                <a:spcPts val="600"/>
              </a:spcBef>
            </a:pP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defTabSz="914400">
              <a:spcBef>
                <a:spcPts val="600"/>
              </a:spcBef>
            </a:pPr>
            <a:r>
              <a:rPr lang="ja-JP" altLang="en-US" sz="1200" dirty="0">
                <a:solidFill>
                  <a:srgbClr val="000000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Times New Roman" panose="02020603050405020304" pitchFamily="18" charset="0"/>
              </a:rPr>
              <a:t>８　会場設営時、資材等の搬入時の責任者</a:t>
            </a: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rgbClr val="000000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  <a:cs typeface="Times New Roman" panose="02020603050405020304" pitchFamily="18" charset="0"/>
              </a:rPr>
              <a:t>開催準備から撤去までの間、運営事務局との連絡・調整を行う責任者を定めてください。責任者が変更となった場合は遅延なく運営事務局に報告ください。</a:t>
            </a: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buFont typeface="Arial" panose="020B0604020202020204" pitchFamily="34" charset="0"/>
              <a:buChar char="•"/>
            </a:pPr>
            <a:endParaRPr lang="en-US" altLang="ja-JP" sz="12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buFont typeface="Arial" panose="020B0604020202020204" pitchFamily="34" charset="0"/>
              <a:buChar char="•"/>
            </a:pPr>
            <a:endParaRPr lang="en-US" altLang="ja-JP" sz="1100" dirty="0">
              <a:solidFill>
                <a:srgbClr val="000000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  <a:cs typeface="Times New Roman" panose="02020603050405020304" pitchFamily="18" charset="0"/>
            </a:endParaRPr>
          </a:p>
          <a:p>
            <a:pPr marL="171450" indent="-171450" defTabSz="914400">
              <a:buFont typeface="Arial" panose="020B0604020202020204" pitchFamily="34" charset="0"/>
              <a:buChar char="•"/>
            </a:pPr>
            <a:endParaRPr lang="ja-JP" altLang="en-US" sz="600" dirty="0">
              <a:latin typeface="A-OTF UD新ゴ Pro M" panose="020B0500000000000000" pitchFamily="34" charset="-128"/>
              <a:ea typeface="A-OTF UD新ゴ Pro M" panose="020B0500000000000000" pitchFamily="34" charset="-128"/>
            </a:endParaRPr>
          </a:p>
        </p:txBody>
      </p:sp>
      <p:graphicFrame>
        <p:nvGraphicFramePr>
          <p:cNvPr id="3" name="表 4">
            <a:extLst>
              <a:ext uri="{FF2B5EF4-FFF2-40B4-BE49-F238E27FC236}">
                <a16:creationId xmlns:a16="http://schemas.microsoft.com/office/drawing/2014/main" id="{A7EA6B28-AE06-43DC-A132-75CA9F4E4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993399"/>
              </p:ext>
            </p:extLst>
          </p:nvPr>
        </p:nvGraphicFramePr>
        <p:xfrm>
          <a:off x="557785" y="2071313"/>
          <a:ext cx="3980470" cy="730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3455">
                  <a:extLst>
                    <a:ext uri="{9D8B030D-6E8A-4147-A177-3AD203B41FA5}">
                      <a16:colId xmlns:a16="http://schemas.microsoft.com/office/drawing/2014/main" val="637613181"/>
                    </a:ext>
                  </a:extLst>
                </a:gridCol>
                <a:gridCol w="2427015">
                  <a:extLst>
                    <a:ext uri="{9D8B030D-6E8A-4147-A177-3AD203B41FA5}">
                      <a16:colId xmlns:a16="http://schemas.microsoft.com/office/drawing/2014/main" val="41917158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区分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希望数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596611"/>
                  </a:ext>
                </a:extLst>
              </a:tr>
              <a:tr h="456494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ポスター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部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624255"/>
                  </a:ext>
                </a:extLst>
              </a:tr>
            </a:tbl>
          </a:graphicData>
        </a:graphic>
      </p:graphicFrame>
      <p:graphicFrame>
        <p:nvGraphicFramePr>
          <p:cNvPr id="12" name="表 7">
            <a:extLst>
              <a:ext uri="{FF2B5EF4-FFF2-40B4-BE49-F238E27FC236}">
                <a16:creationId xmlns:a16="http://schemas.microsoft.com/office/drawing/2014/main" id="{03562A8E-4A1B-4ADF-8446-062D6F11F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130012"/>
              </p:ext>
            </p:extLst>
          </p:nvPr>
        </p:nvGraphicFramePr>
        <p:xfrm>
          <a:off x="3785872" y="581876"/>
          <a:ext cx="2921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提出期限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5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２日（金）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9CE6AF14-0743-474E-95F7-14FAD0457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107176"/>
              </p:ext>
            </p:extLst>
          </p:nvPr>
        </p:nvGraphicFramePr>
        <p:xfrm>
          <a:off x="344170" y="8883148"/>
          <a:ext cx="6378911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486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5247425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提出方法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期日までに電子メールまたは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にてお送りください。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zh-TW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一般社団法人林業機械化協会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担当：和佐、寺澤</a:t>
                      </a: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03-5840-6218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電子メール：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tenji@rinkikyo.or.jp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graphicFrame>
        <p:nvGraphicFramePr>
          <p:cNvPr id="9" name="表 4">
            <a:extLst>
              <a:ext uri="{FF2B5EF4-FFF2-40B4-BE49-F238E27FC236}">
                <a16:creationId xmlns:a16="http://schemas.microsoft.com/office/drawing/2014/main" id="{0C6B561E-43E0-451E-BC99-E6F9FB56D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685409"/>
              </p:ext>
            </p:extLst>
          </p:nvPr>
        </p:nvGraphicFramePr>
        <p:xfrm>
          <a:off x="553456" y="5297210"/>
          <a:ext cx="3976141" cy="1152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126">
                  <a:extLst>
                    <a:ext uri="{9D8B030D-6E8A-4147-A177-3AD203B41FA5}">
                      <a16:colId xmlns:a16="http://schemas.microsoft.com/office/drawing/2014/main" val="637613181"/>
                    </a:ext>
                  </a:extLst>
                </a:gridCol>
                <a:gridCol w="2427015">
                  <a:extLst>
                    <a:ext uri="{9D8B030D-6E8A-4147-A177-3AD203B41FA5}">
                      <a16:colId xmlns:a16="http://schemas.microsoft.com/office/drawing/2014/main" val="41917158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責任者名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連絡の取れる連絡先（携帯等）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596611"/>
                  </a:ext>
                </a:extLst>
              </a:tr>
              <a:tr h="435807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624255"/>
                  </a:ext>
                </a:extLst>
              </a:tr>
              <a:tr h="442757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128490"/>
                  </a:ext>
                </a:extLst>
              </a:tr>
            </a:tbl>
          </a:graphicData>
        </a:graphic>
      </p:graphicFrame>
      <p:graphicFrame>
        <p:nvGraphicFramePr>
          <p:cNvPr id="6" name="表 4">
            <a:extLst>
              <a:ext uri="{FF2B5EF4-FFF2-40B4-BE49-F238E27FC236}">
                <a16:creationId xmlns:a16="http://schemas.microsoft.com/office/drawing/2014/main" id="{26AE8E50-D575-39FA-5748-CD70D6E17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783010"/>
              </p:ext>
            </p:extLst>
          </p:nvPr>
        </p:nvGraphicFramePr>
        <p:xfrm>
          <a:off x="549127" y="3635218"/>
          <a:ext cx="3980470" cy="456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3129">
                  <a:extLst>
                    <a:ext uri="{9D8B030D-6E8A-4147-A177-3AD203B41FA5}">
                      <a16:colId xmlns:a16="http://schemas.microsoft.com/office/drawing/2014/main" val="637613181"/>
                    </a:ext>
                  </a:extLst>
                </a:gridCol>
                <a:gridCol w="1087341">
                  <a:extLst>
                    <a:ext uri="{9D8B030D-6E8A-4147-A177-3AD203B41FA5}">
                      <a16:colId xmlns:a16="http://schemas.microsoft.com/office/drawing/2014/main" val="4191715811"/>
                    </a:ext>
                  </a:extLst>
                </a:gridCol>
              </a:tblGrid>
              <a:tr h="456494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みどりの大使の訪問を希望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部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624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209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449FF66F-E9A4-4A07-8DF2-90EC7C5D9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182093"/>
              </p:ext>
            </p:extLst>
          </p:nvPr>
        </p:nvGraphicFramePr>
        <p:xfrm>
          <a:off x="338772" y="3165960"/>
          <a:ext cx="6367781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760">
                  <a:extLst>
                    <a:ext uri="{9D8B030D-6E8A-4147-A177-3AD203B41FA5}">
                      <a16:colId xmlns:a16="http://schemas.microsoft.com/office/drawing/2014/main" val="2543251354"/>
                    </a:ext>
                  </a:extLst>
                </a:gridCol>
                <a:gridCol w="2436495">
                  <a:extLst>
                    <a:ext uri="{9D8B030D-6E8A-4147-A177-3AD203B41FA5}">
                      <a16:colId xmlns:a16="http://schemas.microsoft.com/office/drawing/2014/main" val="226317909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3687348748"/>
                    </a:ext>
                  </a:extLst>
                </a:gridCol>
                <a:gridCol w="2003426">
                  <a:extLst>
                    <a:ext uri="{9D8B030D-6E8A-4147-A177-3AD203B41FA5}">
                      <a16:colId xmlns:a16="http://schemas.microsoft.com/office/drawing/2014/main" val="3480470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社名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521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住所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58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部署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担当者名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7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TEL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メール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567764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84155A-21A8-48B0-86AB-78186FB78BF2}"/>
              </a:ext>
            </a:extLst>
          </p:cNvPr>
          <p:cNvSpPr txBox="1"/>
          <p:nvPr/>
        </p:nvSpPr>
        <p:spPr>
          <a:xfrm>
            <a:off x="188260" y="109816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最新の林業機械掲載申込書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7B1FDF7-C12A-4138-A80D-1E7068C67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39240" y="196028"/>
            <a:ext cx="354584" cy="276999"/>
          </a:xfrm>
        </p:spPr>
        <p:txBody>
          <a:bodyPr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3</a:t>
            </a:r>
            <a:fld id="{663423E7-E2F5-4AEC-B6B5-2F805007FDB7}" type="slidenum">
              <a:rPr kumimoji="1" lang="ja-JP" altLang="en-US" sz="1200" smtClean="0">
                <a:solidFill>
                  <a:schemeClr val="tx1"/>
                </a:solidFill>
              </a:rPr>
              <a:t>5</a:t>
            </a:fld>
            <a:endParaRPr kumimoji="1" lang="ja-JP" alt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1" name="表 7">
            <a:extLst>
              <a:ext uri="{FF2B5EF4-FFF2-40B4-BE49-F238E27FC236}">
                <a16:creationId xmlns:a16="http://schemas.microsoft.com/office/drawing/2014/main" id="{01025C45-9128-40DE-802B-CEBE225E4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255450"/>
              </p:ext>
            </p:extLst>
          </p:nvPr>
        </p:nvGraphicFramePr>
        <p:xfrm>
          <a:off x="3785872" y="581876"/>
          <a:ext cx="2921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提出期限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5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２日（金）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ED4ED8-46D3-4D55-8579-6EDCC739E06A}"/>
              </a:ext>
            </a:extLst>
          </p:cNvPr>
          <p:cNvSpPr txBox="1"/>
          <p:nvPr/>
        </p:nvSpPr>
        <p:spPr>
          <a:xfrm>
            <a:off x="99376" y="2903925"/>
            <a:ext cx="1877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２　請求先が異なる場合</a:t>
            </a:r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1D527DC4-8276-4FBC-A2B9-B3B4C40AB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182208"/>
              </p:ext>
            </p:extLst>
          </p:nvPr>
        </p:nvGraphicFramePr>
        <p:xfrm>
          <a:off x="339723" y="1084650"/>
          <a:ext cx="6365877" cy="1780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760">
                  <a:extLst>
                    <a:ext uri="{9D8B030D-6E8A-4147-A177-3AD203B41FA5}">
                      <a16:colId xmlns:a16="http://schemas.microsoft.com/office/drawing/2014/main" val="2543251354"/>
                    </a:ext>
                  </a:extLst>
                </a:gridCol>
                <a:gridCol w="910124">
                  <a:extLst>
                    <a:ext uri="{9D8B030D-6E8A-4147-A177-3AD203B41FA5}">
                      <a16:colId xmlns:a16="http://schemas.microsoft.com/office/drawing/2014/main" val="2263179095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4271937695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071034422"/>
                    </a:ext>
                  </a:extLst>
                </a:gridCol>
                <a:gridCol w="820570">
                  <a:extLst>
                    <a:ext uri="{9D8B030D-6E8A-4147-A177-3AD203B41FA5}">
                      <a16:colId xmlns:a16="http://schemas.microsoft.com/office/drawing/2014/main" val="3687348748"/>
                    </a:ext>
                  </a:extLst>
                </a:gridCol>
                <a:gridCol w="1992948">
                  <a:extLst>
                    <a:ext uri="{9D8B030D-6E8A-4147-A177-3AD203B41FA5}">
                      <a16:colId xmlns:a16="http://schemas.microsoft.com/office/drawing/2014/main" val="34804705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受付番号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（ブース）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出展社名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174573"/>
                  </a:ext>
                </a:extLst>
              </a:tr>
              <a:tr h="41811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住所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5844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部署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担当者名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74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電話番号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(FAX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番号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メール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567764"/>
                  </a:ext>
                </a:extLst>
              </a:tr>
            </a:tbl>
          </a:graphicData>
        </a:graphic>
      </p:graphicFrame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882320F-B72F-49C3-BCBC-5D5860141994}"/>
              </a:ext>
            </a:extLst>
          </p:cNvPr>
          <p:cNvSpPr txBox="1"/>
          <p:nvPr/>
        </p:nvSpPr>
        <p:spPr>
          <a:xfrm>
            <a:off x="99376" y="796119"/>
            <a:ext cx="1365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１　出展社情報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3B73EBA-4D61-4091-90A8-A13D96618A2C}"/>
              </a:ext>
            </a:extLst>
          </p:cNvPr>
          <p:cNvSpPr txBox="1"/>
          <p:nvPr/>
        </p:nvSpPr>
        <p:spPr>
          <a:xfrm>
            <a:off x="99377" y="4861666"/>
            <a:ext cx="644953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３　最新の林業機械掲載の内容</a:t>
            </a:r>
            <a:endParaRPr kumimoji="1" lang="en-US" altLang="ja-JP" sz="1200" dirty="0">
              <a:latin typeface="ＭＳ Ｐゴシック" panose="020B0600070205080204" pitchFamily="50" charset="-128"/>
              <a:ea typeface="A-OTF UD新ゴ Pro M" panose="020B0500000000000000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掲載の単位は、説明文</a:t>
            </a:r>
            <a:r>
              <a:rPr kumimoji="1" lang="en-US" altLang="ja-JP" sz="1200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1</a:t>
            </a:r>
            <a:r>
              <a:rPr kumimoji="1" lang="ja-JP" altLang="en-US" sz="1200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ページと写真等</a:t>
            </a:r>
            <a:r>
              <a:rPr kumimoji="1" lang="en-US" altLang="ja-JP" sz="1200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1</a:t>
            </a:r>
            <a:r>
              <a:rPr kumimoji="1" lang="ja-JP" altLang="en-US" sz="1200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ページの組み合わせとなります。</a:t>
            </a:r>
            <a:endParaRPr kumimoji="1" lang="en-US" altLang="ja-JP" sz="1200" dirty="0">
              <a:solidFill>
                <a:schemeClr val="tx1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希望する組数を記入ください。</a:t>
            </a:r>
            <a:endParaRPr kumimoji="1" lang="en-US" altLang="ja-JP" sz="1200" dirty="0">
              <a:solidFill>
                <a:schemeClr val="tx1"/>
              </a:solidFill>
              <a:latin typeface="A-OTF UD新ゴ Pro M" panose="020B0500000000000000" pitchFamily="34" charset="-128"/>
              <a:ea typeface="A-OTF UD新ゴ Pro M" panose="020B0500000000000000" pitchFamily="34" charset="-128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ja-JP" altLang="en-US" sz="12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複数の組（例えば</a:t>
            </a:r>
            <a:r>
              <a:rPr kumimoji="1" lang="en-US" altLang="ja-JP" sz="12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2</a:t>
            </a:r>
            <a:r>
              <a:rPr kumimoji="1" lang="ja-JP" altLang="en-US" sz="12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組）を希望する場合、基本、説明文</a:t>
            </a:r>
            <a:r>
              <a:rPr kumimoji="1" lang="en-US" altLang="ja-JP" sz="12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2</a:t>
            </a:r>
            <a:r>
              <a:rPr kumimoji="1" lang="ja-JP" altLang="en-US" sz="12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ページと写真等</a:t>
            </a:r>
            <a:r>
              <a:rPr kumimoji="1" lang="en-US" altLang="ja-JP" sz="12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2</a:t>
            </a:r>
            <a:r>
              <a:rPr kumimoji="1" lang="ja-JP" altLang="en-US" sz="12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ページとなりますが、説明文</a:t>
            </a:r>
            <a:r>
              <a:rPr kumimoji="1" lang="en-US" altLang="ja-JP" sz="12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1</a:t>
            </a:r>
            <a:r>
              <a:rPr kumimoji="1" lang="ja-JP" altLang="en-US" sz="12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ページと写真等</a:t>
            </a:r>
            <a:r>
              <a:rPr kumimoji="1" lang="en-US" altLang="ja-JP" sz="12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3</a:t>
            </a:r>
            <a:r>
              <a:rPr kumimoji="1" lang="ja-JP" altLang="en-US" sz="12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ページとすることもできますので、運営事務局にご相談ください（偶数ページのみ）。</a:t>
            </a:r>
            <a:r>
              <a:rPr kumimoji="1" lang="ja-JP" altLang="en-US" sz="1200" dirty="0">
                <a:solidFill>
                  <a:schemeClr val="tx1"/>
                </a:solidFill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　</a:t>
            </a:r>
            <a:endParaRPr kumimoji="1" lang="ja-JP" altLang="en-US" sz="1200" dirty="0">
              <a:latin typeface="ＭＳ Ｐゴシック" panose="020B0600070205080204" pitchFamily="50" charset="-128"/>
              <a:ea typeface="A-OTF UD新ゴ Pro M" panose="020B0500000000000000"/>
            </a:endParaRPr>
          </a:p>
        </p:txBody>
      </p:sp>
      <p:graphicFrame>
        <p:nvGraphicFramePr>
          <p:cNvPr id="21" name="表 4">
            <a:extLst>
              <a:ext uri="{FF2B5EF4-FFF2-40B4-BE49-F238E27FC236}">
                <a16:creationId xmlns:a16="http://schemas.microsoft.com/office/drawing/2014/main" id="{2AAA3D05-0B33-4D39-9C81-BE4E695AE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461472"/>
              </p:ext>
            </p:extLst>
          </p:nvPr>
        </p:nvGraphicFramePr>
        <p:xfrm>
          <a:off x="494433" y="6443256"/>
          <a:ext cx="5869134" cy="1774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1838">
                  <a:extLst>
                    <a:ext uri="{9D8B030D-6E8A-4147-A177-3AD203B41FA5}">
                      <a16:colId xmlns:a16="http://schemas.microsoft.com/office/drawing/2014/main" val="637613181"/>
                    </a:ext>
                  </a:extLst>
                </a:gridCol>
                <a:gridCol w="751228">
                  <a:extLst>
                    <a:ext uri="{9D8B030D-6E8A-4147-A177-3AD203B41FA5}">
                      <a16:colId xmlns:a16="http://schemas.microsoft.com/office/drawing/2014/main" val="285847064"/>
                    </a:ext>
                  </a:extLst>
                </a:gridCol>
                <a:gridCol w="1966214">
                  <a:extLst>
                    <a:ext uri="{9D8B030D-6E8A-4147-A177-3AD203B41FA5}">
                      <a16:colId xmlns:a16="http://schemas.microsoft.com/office/drawing/2014/main" val="3752304685"/>
                    </a:ext>
                  </a:extLst>
                </a:gridCol>
                <a:gridCol w="759854">
                  <a:extLst>
                    <a:ext uri="{9D8B030D-6E8A-4147-A177-3AD203B41FA5}">
                      <a16:colId xmlns:a16="http://schemas.microsoft.com/office/drawing/2014/main" val="4191715811"/>
                    </a:ext>
                  </a:extLst>
                </a:gridCol>
              </a:tblGrid>
              <a:tr h="3726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区分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該当する項目に〇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希望数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596611"/>
                  </a:ext>
                </a:extLst>
              </a:tr>
              <a:tr h="485329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説明文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ページと写真等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ページの組み合わせ</a:t>
                      </a:r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624255"/>
                  </a:ext>
                </a:extLst>
              </a:tr>
              <a:tr h="506389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基本以外の組み合わせ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600"/>
                        </a:lnSpc>
                        <a:spcBef>
                          <a:spcPts val="600"/>
                        </a:spcBef>
                      </a:pPr>
                      <a:endParaRPr kumimoji="1" lang="en-US" altLang="ja-JP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lnSpc>
                          <a:spcPts val="600"/>
                        </a:lnSpc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説明文　　　　ページ</a:t>
                      </a:r>
                      <a:endParaRPr kumimoji="1" lang="en-US" altLang="ja-JP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lnSpc>
                          <a:spcPts val="600"/>
                        </a:lnSpc>
                        <a:spcBef>
                          <a:spcPts val="600"/>
                        </a:spcBef>
                      </a:pPr>
                      <a:endParaRPr kumimoji="1" lang="en-US" altLang="ja-JP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lnSpc>
                          <a:spcPts val="600"/>
                        </a:lnSpc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写真等　　　　ページ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組</a:t>
                      </a:r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536326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316F26BF-AB4C-4E13-83B7-1BF4D546EE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107176"/>
              </p:ext>
            </p:extLst>
          </p:nvPr>
        </p:nvGraphicFramePr>
        <p:xfrm>
          <a:off x="344170" y="8883148"/>
          <a:ext cx="6378911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486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5247425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提出方法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期日までに電子メールまたは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にてお送りください。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zh-TW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一般社団法人林業機械化協会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担当：和佐、寺澤</a:t>
                      </a: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03-5840-6218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電子メール：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tenji@rinkikyo.or.jp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496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84155A-21A8-48B0-86AB-78186FB78BF2}"/>
              </a:ext>
            </a:extLst>
          </p:cNvPr>
          <p:cNvSpPr txBox="1"/>
          <p:nvPr/>
        </p:nvSpPr>
        <p:spPr>
          <a:xfrm>
            <a:off x="188260" y="109816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木材調達・処分申込書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CEC8BBD-CEB0-4C86-B1DA-25AA47025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39238" y="196028"/>
            <a:ext cx="354585" cy="276999"/>
          </a:xfrm>
        </p:spPr>
        <p:txBody>
          <a:bodyPr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3</a:t>
            </a:r>
            <a:fld id="{663423E7-E2F5-4AEC-B6B5-2F805007FDB7}" type="slidenum">
              <a:rPr kumimoji="1" lang="ja-JP" altLang="en-US" sz="1200" smtClean="0">
                <a:solidFill>
                  <a:schemeClr val="tx1"/>
                </a:solidFill>
              </a:rPr>
              <a:t>6</a:t>
            </a:fld>
            <a:endParaRPr kumimoji="1" lang="ja-JP" alt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DD0503FA-3C70-4BB5-8FD9-E08478206E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430389"/>
              </p:ext>
            </p:extLst>
          </p:nvPr>
        </p:nvGraphicFramePr>
        <p:xfrm>
          <a:off x="326689" y="3333394"/>
          <a:ext cx="6378911" cy="3633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1421">
                  <a:extLst>
                    <a:ext uri="{9D8B030D-6E8A-4147-A177-3AD203B41FA5}">
                      <a16:colId xmlns:a16="http://schemas.microsoft.com/office/drawing/2014/main" val="424088376"/>
                    </a:ext>
                  </a:extLst>
                </a:gridCol>
                <a:gridCol w="925307">
                  <a:extLst>
                    <a:ext uri="{9D8B030D-6E8A-4147-A177-3AD203B41FA5}">
                      <a16:colId xmlns:a16="http://schemas.microsoft.com/office/drawing/2014/main" val="1348115938"/>
                    </a:ext>
                  </a:extLst>
                </a:gridCol>
                <a:gridCol w="553276">
                  <a:extLst>
                    <a:ext uri="{9D8B030D-6E8A-4147-A177-3AD203B41FA5}">
                      <a16:colId xmlns:a16="http://schemas.microsoft.com/office/drawing/2014/main" val="2958192974"/>
                    </a:ext>
                  </a:extLst>
                </a:gridCol>
                <a:gridCol w="553276">
                  <a:extLst>
                    <a:ext uri="{9D8B030D-6E8A-4147-A177-3AD203B41FA5}">
                      <a16:colId xmlns:a16="http://schemas.microsoft.com/office/drawing/2014/main" val="3224567461"/>
                    </a:ext>
                  </a:extLst>
                </a:gridCol>
                <a:gridCol w="581894">
                  <a:extLst>
                    <a:ext uri="{9D8B030D-6E8A-4147-A177-3AD203B41FA5}">
                      <a16:colId xmlns:a16="http://schemas.microsoft.com/office/drawing/2014/main" val="1776241510"/>
                    </a:ext>
                  </a:extLst>
                </a:gridCol>
                <a:gridCol w="543737">
                  <a:extLst>
                    <a:ext uri="{9D8B030D-6E8A-4147-A177-3AD203B41FA5}">
                      <a16:colId xmlns:a16="http://schemas.microsoft.com/office/drawing/2014/main" val="3880339073"/>
                    </a:ext>
                  </a:extLst>
                </a:gridCol>
              </a:tblGrid>
              <a:tr h="206013"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木材の規格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本数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処分申込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処分時の形状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62251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4m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程度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以下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チップ等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573931"/>
                  </a:ext>
                </a:extLst>
              </a:tr>
              <a:tr h="422388">
                <a:tc gridSpan="6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〇丸太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272058"/>
                  </a:ext>
                </a:extLst>
              </a:tr>
              <a:tr h="42238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① 径級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20cm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程度 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x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 長級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4m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本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18296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➁ 径級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30cm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程度 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x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 長級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4m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本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05183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③ 径級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30cm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程度 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x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 長級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2m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本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01976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④ 径級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30cm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程度 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x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 長級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1m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本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099424"/>
                  </a:ext>
                </a:extLst>
              </a:tr>
              <a:tr h="409575">
                <a:tc gridSpan="6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〇枝付き材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61079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⑤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元口径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20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～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26cm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程度 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x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 長さ</a:t>
                      </a: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8.5m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程度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  <a:cs typeface="+mn-cs"/>
                        </a:rPr>
                        <a:t>本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-OTF UD新ゴ Pro M" panose="020B0500000000000000" pitchFamily="34" charset="-128"/>
                        <a:ea typeface="A-OTF UD新ゴ Pro M" panose="020B0500000000000000" pitchFamily="34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341785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71953AD-9681-4266-B6D5-AC53A651546B}"/>
              </a:ext>
            </a:extLst>
          </p:cNvPr>
          <p:cNvSpPr txBox="1"/>
          <p:nvPr/>
        </p:nvSpPr>
        <p:spPr>
          <a:xfrm>
            <a:off x="404017" y="7155677"/>
            <a:ext cx="60499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（注）</a:t>
            </a:r>
            <a:endParaRPr kumimoji="1" lang="en-US" altLang="ja-JP" sz="1100" dirty="0">
              <a:latin typeface="A-OTF UD新ゴ Pro M" panose="020B0500000000000000" pitchFamily="34" charset="-128"/>
              <a:ea typeface="A-OTF UD新ゴ Pro M" panose="020B0500000000000000" pitchFamily="34" charset="-128"/>
            </a:endParaRPr>
          </a:p>
          <a:p>
            <a:r>
              <a:rPr kumimoji="1" lang="en-US" altLang="ja-JP" sz="11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1  </a:t>
            </a:r>
            <a:r>
              <a:rPr kumimoji="1" lang="ja-JP" altLang="en-US" sz="11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伐根等上記以外の規格をご希望の場合、運営事務局に相談。</a:t>
            </a:r>
            <a:endParaRPr kumimoji="1" lang="en-US" altLang="ja-JP" sz="1100" dirty="0">
              <a:latin typeface="A-OTF UD新ゴ Pro M" panose="020B0500000000000000" pitchFamily="34" charset="-128"/>
              <a:ea typeface="A-OTF UD新ゴ Pro M" panose="020B0500000000000000" pitchFamily="34" charset="-128"/>
            </a:endParaRPr>
          </a:p>
          <a:p>
            <a:r>
              <a:rPr kumimoji="1" lang="en-US" altLang="ja-JP" sz="11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2 </a:t>
            </a:r>
            <a:r>
              <a:rPr kumimoji="1" lang="ja-JP" altLang="en-US" sz="11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「木材納品場所申込書（</a:t>
            </a:r>
            <a:r>
              <a:rPr kumimoji="1" lang="en-US" altLang="ja-JP" sz="11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P42</a:t>
            </a:r>
            <a:r>
              <a:rPr kumimoji="1" lang="ja-JP" altLang="en-US" sz="11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）」にてブース内の木材の配置場所を提出。</a:t>
            </a:r>
            <a:endParaRPr kumimoji="1" lang="en-US" altLang="ja-JP" sz="1100" dirty="0">
              <a:latin typeface="A-OTF UD新ゴ Pro M" panose="020B0500000000000000" pitchFamily="34" charset="-128"/>
              <a:ea typeface="A-OTF UD新ゴ Pro M" panose="020B0500000000000000" pitchFamily="34" charset="-128"/>
            </a:endParaRPr>
          </a:p>
          <a:p>
            <a:r>
              <a:rPr kumimoji="1" lang="en-US" altLang="ja-JP" sz="11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3  </a:t>
            </a:r>
            <a:r>
              <a:rPr kumimoji="1" lang="ja-JP" altLang="en-US" sz="1100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木材処分を申込む場合は、処分申込に「〇」を付け、処分時の形状に割合（％）を記入。</a:t>
            </a:r>
            <a:endParaRPr kumimoji="1" lang="en-US" altLang="ja-JP" sz="1100" dirty="0">
              <a:latin typeface="A-OTF UD新ゴ Pro M" panose="020B0500000000000000" pitchFamily="34" charset="-128"/>
              <a:ea typeface="A-OTF UD新ゴ Pro M" panose="020B0500000000000000" pitchFamily="34" charset="-128"/>
            </a:endParaRPr>
          </a:p>
        </p:txBody>
      </p:sp>
      <p:graphicFrame>
        <p:nvGraphicFramePr>
          <p:cNvPr id="11" name="表 7">
            <a:extLst>
              <a:ext uri="{FF2B5EF4-FFF2-40B4-BE49-F238E27FC236}">
                <a16:creationId xmlns:a16="http://schemas.microsoft.com/office/drawing/2014/main" id="{8011165E-F9B8-4BC4-9CAF-5BA911905D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721459"/>
              </p:ext>
            </p:extLst>
          </p:nvPr>
        </p:nvGraphicFramePr>
        <p:xfrm>
          <a:off x="3785872" y="581876"/>
          <a:ext cx="2921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提出期限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６月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30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日（金）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CF0FDBC4-3DE5-432A-8721-EA773ADFF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820625"/>
              </p:ext>
            </p:extLst>
          </p:nvPr>
        </p:nvGraphicFramePr>
        <p:xfrm>
          <a:off x="339723" y="1084650"/>
          <a:ext cx="6365877" cy="1780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760">
                  <a:extLst>
                    <a:ext uri="{9D8B030D-6E8A-4147-A177-3AD203B41FA5}">
                      <a16:colId xmlns:a16="http://schemas.microsoft.com/office/drawing/2014/main" val="2543251354"/>
                    </a:ext>
                  </a:extLst>
                </a:gridCol>
                <a:gridCol w="910124">
                  <a:extLst>
                    <a:ext uri="{9D8B030D-6E8A-4147-A177-3AD203B41FA5}">
                      <a16:colId xmlns:a16="http://schemas.microsoft.com/office/drawing/2014/main" val="2263179095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4271937695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071034422"/>
                    </a:ext>
                  </a:extLst>
                </a:gridCol>
                <a:gridCol w="820570">
                  <a:extLst>
                    <a:ext uri="{9D8B030D-6E8A-4147-A177-3AD203B41FA5}">
                      <a16:colId xmlns:a16="http://schemas.microsoft.com/office/drawing/2014/main" val="3687348748"/>
                    </a:ext>
                  </a:extLst>
                </a:gridCol>
                <a:gridCol w="1992948">
                  <a:extLst>
                    <a:ext uri="{9D8B030D-6E8A-4147-A177-3AD203B41FA5}">
                      <a16:colId xmlns:a16="http://schemas.microsoft.com/office/drawing/2014/main" val="34804705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受付番号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（ブース）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出展社名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174573"/>
                  </a:ext>
                </a:extLst>
              </a:tr>
              <a:tr h="41811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住所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〒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5844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部署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担当者名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74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電話番号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(FAX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番号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メール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567764"/>
                  </a:ext>
                </a:extLst>
              </a:tr>
            </a:tbl>
          </a:graphicData>
        </a:graphic>
      </p:graphicFrame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4F53489-4E6F-478B-8BF7-0740C02DEBD2}"/>
              </a:ext>
            </a:extLst>
          </p:cNvPr>
          <p:cNvSpPr txBox="1"/>
          <p:nvPr/>
        </p:nvSpPr>
        <p:spPr>
          <a:xfrm>
            <a:off x="99376" y="796119"/>
            <a:ext cx="1365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１　出展社情報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12B5D0D-3C69-4855-8541-048FF2FF2495}"/>
              </a:ext>
            </a:extLst>
          </p:cNvPr>
          <p:cNvSpPr txBox="1"/>
          <p:nvPr/>
        </p:nvSpPr>
        <p:spPr>
          <a:xfrm>
            <a:off x="99376" y="2996769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２　調達・処分の内容</a:t>
            </a: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1EC815C8-AF13-49E4-BB52-D178D0C7A0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107176"/>
              </p:ext>
            </p:extLst>
          </p:nvPr>
        </p:nvGraphicFramePr>
        <p:xfrm>
          <a:off x="344170" y="8883148"/>
          <a:ext cx="6378911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486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5247425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提出方法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期日までに電子メールまたは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にてお送りください。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zh-TW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一般社団法人林業機械化協会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担当：和佐、寺澤</a:t>
                      </a:r>
                    </a:p>
                    <a:p>
                      <a:pPr algn="l">
                        <a:spcBef>
                          <a:spcPts val="0"/>
                        </a:spcBef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03-5840-6218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電子メール：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tenji@rinkikyo.or.jp</a:t>
                      </a:r>
                      <a:endParaRPr kumimoji="1" lang="en-US" altLang="ja-JP" sz="20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C5C7C1F-34F9-9E4F-0E9F-9E42C52DECA2}"/>
              </a:ext>
            </a:extLst>
          </p:cNvPr>
          <p:cNvSpPr/>
          <p:nvPr/>
        </p:nvSpPr>
        <p:spPr>
          <a:xfrm>
            <a:off x="3371532" y="6386236"/>
            <a:ext cx="3334068" cy="769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枝付き材の規格については、供給先と調整中ですので、</a:t>
            </a:r>
            <a:r>
              <a:rPr kumimoji="1" lang="en-US" altLang="ja-JP" sz="1400" dirty="0"/>
              <a:t>6</a:t>
            </a:r>
            <a:r>
              <a:rPr kumimoji="1" lang="ja-JP" altLang="en-US" sz="1400" dirty="0"/>
              <a:t>月の出展社説明会でお知らせします。</a:t>
            </a:r>
          </a:p>
        </p:txBody>
      </p:sp>
    </p:spTree>
    <p:extLst>
      <p:ext uri="{BB962C8B-B14F-4D97-AF65-F5344CB8AC3E}">
        <p14:creationId xmlns:p14="http://schemas.microsoft.com/office/powerpoint/2010/main" val="4063286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84155A-21A8-48B0-86AB-78186FB78BF2}"/>
              </a:ext>
            </a:extLst>
          </p:cNvPr>
          <p:cNvSpPr txBox="1"/>
          <p:nvPr/>
        </p:nvSpPr>
        <p:spPr>
          <a:xfrm>
            <a:off x="188260" y="109816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追加備品申込書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CEC8BBD-CEB0-4C86-B1DA-25AA47025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39238" y="196028"/>
            <a:ext cx="354585" cy="276999"/>
          </a:xfrm>
        </p:spPr>
        <p:txBody>
          <a:bodyPr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3</a:t>
            </a:r>
            <a:fld id="{663423E7-E2F5-4AEC-B6B5-2F805007FDB7}" type="slidenum">
              <a:rPr kumimoji="1" lang="ja-JP" altLang="en-US" sz="1200" smtClean="0">
                <a:solidFill>
                  <a:schemeClr val="tx1"/>
                </a:solidFill>
              </a:rPr>
              <a:t>7</a:t>
            </a:fld>
            <a:endParaRPr kumimoji="1" lang="ja-JP" alt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3" name="表 7">
            <a:extLst>
              <a:ext uri="{FF2B5EF4-FFF2-40B4-BE49-F238E27FC236}">
                <a16:creationId xmlns:a16="http://schemas.microsoft.com/office/drawing/2014/main" id="{12384905-9817-4E97-955D-6EEC5BB14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086997"/>
              </p:ext>
            </p:extLst>
          </p:nvPr>
        </p:nvGraphicFramePr>
        <p:xfrm>
          <a:off x="3785872" y="581876"/>
          <a:ext cx="2921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提出期限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8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日（木）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44616E2F-7B06-40C2-972C-C2EB87D3DC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113044"/>
              </p:ext>
            </p:extLst>
          </p:nvPr>
        </p:nvGraphicFramePr>
        <p:xfrm>
          <a:off x="338516" y="8971019"/>
          <a:ext cx="6372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319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5228681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7205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提出方法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期日までに電子メールまたは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にてお送りください。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株式会社アクティオ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担当：難波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03-6854-2024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電子メール 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: nanba-sota@aktio.co.jp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F96B276D-AAEA-45E2-B1F0-B480C588A02E}"/>
              </a:ext>
            </a:extLst>
          </p:cNvPr>
          <p:cNvGraphicFramePr>
            <a:graphicFrameLocks noGrp="1"/>
          </p:cNvGraphicFramePr>
          <p:nvPr/>
        </p:nvGraphicFramePr>
        <p:xfrm>
          <a:off x="340995" y="1086467"/>
          <a:ext cx="6365877" cy="1780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760">
                  <a:extLst>
                    <a:ext uri="{9D8B030D-6E8A-4147-A177-3AD203B41FA5}">
                      <a16:colId xmlns:a16="http://schemas.microsoft.com/office/drawing/2014/main" val="2543251354"/>
                    </a:ext>
                  </a:extLst>
                </a:gridCol>
                <a:gridCol w="910124">
                  <a:extLst>
                    <a:ext uri="{9D8B030D-6E8A-4147-A177-3AD203B41FA5}">
                      <a16:colId xmlns:a16="http://schemas.microsoft.com/office/drawing/2014/main" val="2263179095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4271937695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071034422"/>
                    </a:ext>
                  </a:extLst>
                </a:gridCol>
                <a:gridCol w="820570">
                  <a:extLst>
                    <a:ext uri="{9D8B030D-6E8A-4147-A177-3AD203B41FA5}">
                      <a16:colId xmlns:a16="http://schemas.microsoft.com/office/drawing/2014/main" val="3687348748"/>
                    </a:ext>
                  </a:extLst>
                </a:gridCol>
                <a:gridCol w="1992948">
                  <a:extLst>
                    <a:ext uri="{9D8B030D-6E8A-4147-A177-3AD203B41FA5}">
                      <a16:colId xmlns:a16="http://schemas.microsoft.com/office/drawing/2014/main" val="34804705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受付番号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（ブース）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出展社名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174573"/>
                  </a:ext>
                </a:extLst>
              </a:tr>
              <a:tr h="41811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住所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〒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5844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部署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担当者名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74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電話番号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(FAX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番号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メール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567764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3450761-6F7A-4D57-A1F8-AF3A9C524AE9}"/>
              </a:ext>
            </a:extLst>
          </p:cNvPr>
          <p:cNvSpPr txBox="1"/>
          <p:nvPr/>
        </p:nvSpPr>
        <p:spPr>
          <a:xfrm>
            <a:off x="100648" y="797936"/>
            <a:ext cx="1365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１　出展社情報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5B5D24D-7575-41F4-A4BC-529EDAC7ACC0}"/>
              </a:ext>
            </a:extLst>
          </p:cNvPr>
          <p:cNvSpPr txBox="1"/>
          <p:nvPr/>
        </p:nvSpPr>
        <p:spPr>
          <a:xfrm>
            <a:off x="188260" y="3000403"/>
            <a:ext cx="1877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２　注文内容（税込み）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1F0EAE11-1239-4FB8-96BC-B9FA6A0956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502108"/>
              </p:ext>
            </p:extLst>
          </p:nvPr>
        </p:nvGraphicFramePr>
        <p:xfrm>
          <a:off x="338516" y="3338822"/>
          <a:ext cx="6372000" cy="48032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817">
                  <a:extLst>
                    <a:ext uri="{9D8B030D-6E8A-4147-A177-3AD203B41FA5}">
                      <a16:colId xmlns:a16="http://schemas.microsoft.com/office/drawing/2014/main" val="2760437045"/>
                    </a:ext>
                  </a:extLst>
                </a:gridCol>
                <a:gridCol w="1256823">
                  <a:extLst>
                    <a:ext uri="{9D8B030D-6E8A-4147-A177-3AD203B41FA5}">
                      <a16:colId xmlns:a16="http://schemas.microsoft.com/office/drawing/2014/main" val="4075412820"/>
                    </a:ext>
                  </a:extLst>
                </a:gridCol>
                <a:gridCol w="850204">
                  <a:extLst>
                    <a:ext uri="{9D8B030D-6E8A-4147-A177-3AD203B41FA5}">
                      <a16:colId xmlns:a16="http://schemas.microsoft.com/office/drawing/2014/main" val="1174943326"/>
                    </a:ext>
                  </a:extLst>
                </a:gridCol>
                <a:gridCol w="761487">
                  <a:extLst>
                    <a:ext uri="{9D8B030D-6E8A-4147-A177-3AD203B41FA5}">
                      <a16:colId xmlns:a16="http://schemas.microsoft.com/office/drawing/2014/main" val="2460768757"/>
                    </a:ext>
                  </a:extLst>
                </a:gridCol>
                <a:gridCol w="347475">
                  <a:extLst>
                    <a:ext uri="{9D8B030D-6E8A-4147-A177-3AD203B41FA5}">
                      <a16:colId xmlns:a16="http://schemas.microsoft.com/office/drawing/2014/main" val="3086458173"/>
                    </a:ext>
                  </a:extLst>
                </a:gridCol>
                <a:gridCol w="1715194">
                  <a:extLst>
                    <a:ext uri="{9D8B030D-6E8A-4147-A177-3AD203B41FA5}">
                      <a16:colId xmlns:a16="http://schemas.microsoft.com/office/drawing/2014/main" val="1670133188"/>
                    </a:ext>
                  </a:extLst>
                </a:gridCol>
              </a:tblGrid>
              <a:tr h="3430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区分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規格</a:t>
                      </a:r>
                      <a:endParaRPr kumimoji="1" lang="en-US" altLang="ja-JP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単価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数量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備考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883740"/>
                  </a:ext>
                </a:extLst>
              </a:tr>
              <a:tr h="34308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テント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5.4m×3.6m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16,500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張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2</a:t>
                      </a:r>
                      <a:r>
                        <a:rPr kumimoji="1" lang="ja-JP" altLang="en-US" sz="1200" dirty="0"/>
                        <a:t>間</a:t>
                      </a:r>
                      <a:r>
                        <a:rPr kumimoji="1" lang="en-US" altLang="ja-JP" sz="1200" dirty="0"/>
                        <a:t>×3</a:t>
                      </a:r>
                      <a:r>
                        <a:rPr kumimoji="1" lang="ja-JP" altLang="en-US" sz="1200" dirty="0"/>
                        <a:t>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047134"/>
                  </a:ext>
                </a:extLst>
              </a:tr>
              <a:tr h="34308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テント側幕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１間</a:t>
                      </a:r>
                      <a:endParaRPr kumimoji="1" lang="en-US" altLang="ja-JP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770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枚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2982995"/>
                  </a:ext>
                </a:extLst>
              </a:tr>
              <a:tr h="343088">
                <a:tc row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テント雨樋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２間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1,320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個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8689633"/>
                  </a:ext>
                </a:extLst>
              </a:tr>
              <a:tr h="343088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３間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1,980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個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894380"/>
                  </a:ext>
                </a:extLst>
              </a:tr>
              <a:tr h="34308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テーブル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180×45×70cm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1,870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7635971"/>
                  </a:ext>
                </a:extLst>
              </a:tr>
              <a:tr h="34308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パイプ椅子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プラスチック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660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脚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1189584"/>
                  </a:ext>
                </a:extLst>
              </a:tr>
              <a:tr h="34308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発電機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3KVA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8,800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燃料別、消火器必要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932148"/>
                  </a:ext>
                </a:extLst>
              </a:tr>
              <a:tr h="34308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ストーブ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だるまストーブ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9,900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燃料別、消火器必要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2636201"/>
                  </a:ext>
                </a:extLst>
              </a:tr>
              <a:tr h="34308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液晶モニタ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42</a:t>
                      </a:r>
                      <a:r>
                        <a:rPr kumimoji="1" lang="ja-JP" altLang="en-US" sz="1200" dirty="0"/>
                        <a:t>インチ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77,000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映像ケーブル別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071951"/>
                  </a:ext>
                </a:extLst>
              </a:tr>
              <a:tr h="34308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モニタスタンド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37,400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2872437"/>
                  </a:ext>
                </a:extLst>
              </a:tr>
              <a:tr h="343088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DVD</a:t>
                      </a:r>
                      <a:r>
                        <a:rPr kumimoji="1" lang="ja-JP" altLang="en-US" sz="1200" dirty="0"/>
                        <a:t>プレイヤー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37,400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映像ケーブル付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809256"/>
                  </a:ext>
                </a:extLst>
              </a:tr>
              <a:tr h="34308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パンフレット卓上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/>
                        <a:t>A4</a:t>
                      </a:r>
                      <a:r>
                        <a:rPr kumimoji="1" lang="ja-JP" altLang="en-US" sz="1200" dirty="0"/>
                        <a:t>・</a:t>
                      </a:r>
                      <a:r>
                        <a:rPr kumimoji="1" lang="en-US" altLang="ja-JP" sz="1200" dirty="0"/>
                        <a:t>5</a:t>
                      </a:r>
                      <a:r>
                        <a:rPr kumimoji="1" lang="ja-JP" altLang="en-US" sz="1200" dirty="0"/>
                        <a:t>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4,400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247332"/>
                  </a:ext>
                </a:extLst>
              </a:tr>
              <a:tr h="34308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消火器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10</a:t>
                      </a:r>
                      <a:r>
                        <a:rPr kumimoji="1" lang="ja-JP" altLang="en-US" sz="1200" dirty="0"/>
                        <a:t>号粉末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6,600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本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スタンド付き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04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899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84155A-21A8-48B0-86AB-78186FB78BF2}"/>
              </a:ext>
            </a:extLst>
          </p:cNvPr>
          <p:cNvSpPr txBox="1"/>
          <p:nvPr/>
        </p:nvSpPr>
        <p:spPr>
          <a:xfrm>
            <a:off x="188260" y="109816"/>
            <a:ext cx="3262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defTabSz="685800">
              <a:defRPr/>
            </a:pPr>
            <a:r>
              <a:rPr kumimoji="1" lang="ja-JP" altLang="en-US" dirty="0">
                <a:latin typeface="A-OTF UD新ゴ Pro M" panose="020B0500000000000000" pitchFamily="34" charset="-128"/>
                <a:ea typeface="A-OTF UD新ゴ Pro M" panose="020B0500000000000000" pitchFamily="34" charset="-128"/>
              </a:rPr>
              <a:t>建築物・⼯作物設営申請書 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FD9EB2-FE56-4A45-8BB1-7F78CA948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39238" y="196028"/>
            <a:ext cx="354585" cy="276999"/>
          </a:xfrm>
        </p:spPr>
        <p:txBody>
          <a:bodyPr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3</a:t>
            </a:r>
            <a:fld id="{663423E7-E2F5-4AEC-B6B5-2F805007FDB7}" type="slidenum">
              <a:rPr kumimoji="1" lang="ja-JP" altLang="en-US" sz="1200" smtClean="0">
                <a:solidFill>
                  <a:schemeClr val="tx1"/>
                </a:solidFill>
              </a:rPr>
              <a:t>8</a:t>
            </a:fld>
            <a:endParaRPr kumimoji="1" lang="ja-JP" alt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1" name="表 7">
            <a:extLst>
              <a:ext uri="{FF2B5EF4-FFF2-40B4-BE49-F238E27FC236}">
                <a16:creationId xmlns:a16="http://schemas.microsoft.com/office/drawing/2014/main" id="{FC224EFC-279E-4C77-91FD-D8B4FA24AE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153493"/>
              </p:ext>
            </p:extLst>
          </p:nvPr>
        </p:nvGraphicFramePr>
        <p:xfrm>
          <a:off x="3860800" y="534251"/>
          <a:ext cx="2921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00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ysClr val="windowText" lastClr="000000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提出期限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8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10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日（木）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515846BA-13A2-6AF8-027B-E89DBBC9ED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71522"/>
              </p:ext>
            </p:extLst>
          </p:nvPr>
        </p:nvGraphicFramePr>
        <p:xfrm>
          <a:off x="338516" y="8971019"/>
          <a:ext cx="6372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319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  <a:gridCol w="5228681">
                  <a:extLst>
                    <a:ext uri="{9D8B030D-6E8A-4147-A177-3AD203B41FA5}">
                      <a16:colId xmlns:a16="http://schemas.microsoft.com/office/drawing/2014/main" val="1506013278"/>
                    </a:ext>
                  </a:extLst>
                </a:gridCol>
              </a:tblGrid>
              <a:tr h="7205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提出方法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期日までに電子メールまたは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にてお送りください。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株式会社アクティオ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担当：難波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03-6854-2024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電子メール 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: nanba-sota@aktio.co.jp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36B2A3E3-65D0-20C7-D72E-019E1960FC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023553"/>
              </p:ext>
            </p:extLst>
          </p:nvPr>
        </p:nvGraphicFramePr>
        <p:xfrm>
          <a:off x="339723" y="1084650"/>
          <a:ext cx="6365877" cy="22373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760">
                  <a:extLst>
                    <a:ext uri="{9D8B030D-6E8A-4147-A177-3AD203B41FA5}">
                      <a16:colId xmlns:a16="http://schemas.microsoft.com/office/drawing/2014/main" val="2543251354"/>
                    </a:ext>
                  </a:extLst>
                </a:gridCol>
                <a:gridCol w="910124">
                  <a:extLst>
                    <a:ext uri="{9D8B030D-6E8A-4147-A177-3AD203B41FA5}">
                      <a16:colId xmlns:a16="http://schemas.microsoft.com/office/drawing/2014/main" val="2263179095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4271937695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071034422"/>
                    </a:ext>
                  </a:extLst>
                </a:gridCol>
                <a:gridCol w="820570">
                  <a:extLst>
                    <a:ext uri="{9D8B030D-6E8A-4147-A177-3AD203B41FA5}">
                      <a16:colId xmlns:a16="http://schemas.microsoft.com/office/drawing/2014/main" val="3687348748"/>
                    </a:ext>
                  </a:extLst>
                </a:gridCol>
                <a:gridCol w="1992948">
                  <a:extLst>
                    <a:ext uri="{9D8B030D-6E8A-4147-A177-3AD203B41FA5}">
                      <a16:colId xmlns:a16="http://schemas.microsoft.com/office/drawing/2014/main" val="34804705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受付番号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（ブース）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出展社名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174573"/>
                  </a:ext>
                </a:extLst>
              </a:tr>
              <a:tr h="41811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住所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5844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部署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担当者名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74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電話番号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(FAX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番号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メール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5677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火元責任者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(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ﾌﾞｰｽ責任者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携帯電話番号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864339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CA4D995-DEC5-25A7-1227-304C9E2A941F}"/>
              </a:ext>
            </a:extLst>
          </p:cNvPr>
          <p:cNvSpPr txBox="1"/>
          <p:nvPr/>
        </p:nvSpPr>
        <p:spPr>
          <a:xfrm>
            <a:off x="99376" y="796119"/>
            <a:ext cx="1365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１　出展社情報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2BFCDBF-9CF8-960F-9D4C-7B23E59F8457}"/>
              </a:ext>
            </a:extLst>
          </p:cNvPr>
          <p:cNvSpPr txBox="1"/>
          <p:nvPr/>
        </p:nvSpPr>
        <p:spPr>
          <a:xfrm>
            <a:off x="188259" y="3397864"/>
            <a:ext cx="2942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２　申請者（現場代理人）情報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781820C6-A658-0BA4-648D-B47882162B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931164"/>
              </p:ext>
            </p:extLst>
          </p:nvPr>
        </p:nvGraphicFramePr>
        <p:xfrm>
          <a:off x="338516" y="3702786"/>
          <a:ext cx="6365877" cy="1789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760">
                  <a:extLst>
                    <a:ext uri="{9D8B030D-6E8A-4147-A177-3AD203B41FA5}">
                      <a16:colId xmlns:a16="http://schemas.microsoft.com/office/drawing/2014/main" val="2543251354"/>
                    </a:ext>
                  </a:extLst>
                </a:gridCol>
                <a:gridCol w="2424599">
                  <a:extLst>
                    <a:ext uri="{9D8B030D-6E8A-4147-A177-3AD203B41FA5}">
                      <a16:colId xmlns:a16="http://schemas.microsoft.com/office/drawing/2014/main" val="2263179095"/>
                    </a:ext>
                  </a:extLst>
                </a:gridCol>
                <a:gridCol w="820570">
                  <a:extLst>
                    <a:ext uri="{9D8B030D-6E8A-4147-A177-3AD203B41FA5}">
                      <a16:colId xmlns:a16="http://schemas.microsoft.com/office/drawing/2014/main" val="3687348748"/>
                    </a:ext>
                  </a:extLst>
                </a:gridCol>
                <a:gridCol w="1992948">
                  <a:extLst>
                    <a:ext uri="{9D8B030D-6E8A-4147-A177-3AD203B41FA5}">
                      <a16:colId xmlns:a16="http://schemas.microsoft.com/office/drawing/2014/main" val="34804705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施工（設計）会社名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174573"/>
                  </a:ext>
                </a:extLst>
              </a:tr>
              <a:tr h="41811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住所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5844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電話番号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(FAX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番号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メール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974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現場担当者名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A-OTF UD新ゴ Pro M" panose="020B0500000000000000"/>
                        </a:rPr>
                        <a:t>携帯電話番号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A-OTF UD新ゴ Pro M" panose="020B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567764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C24D95-121E-F386-448D-2B86240C5C33}"/>
              </a:ext>
            </a:extLst>
          </p:cNvPr>
          <p:cNvSpPr txBox="1"/>
          <p:nvPr/>
        </p:nvSpPr>
        <p:spPr>
          <a:xfrm>
            <a:off x="188259" y="5562557"/>
            <a:ext cx="2942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Ｐゴシック" panose="020B0600070205080204" pitchFamily="50" charset="-128"/>
                <a:ea typeface="A-OTF UD新ゴ Pro M" panose="020B0500000000000000"/>
              </a:rPr>
              <a:t>３　建物・工作物概要</a:t>
            </a:r>
          </a:p>
        </p:txBody>
      </p:sp>
      <p:graphicFrame>
        <p:nvGraphicFramePr>
          <p:cNvPr id="12" name="表 4">
            <a:extLst>
              <a:ext uri="{FF2B5EF4-FFF2-40B4-BE49-F238E27FC236}">
                <a16:creationId xmlns:a16="http://schemas.microsoft.com/office/drawing/2014/main" id="{5646A568-E3C6-CCFC-4E25-3B62C754AC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587418"/>
              </p:ext>
            </p:extLst>
          </p:nvPr>
        </p:nvGraphicFramePr>
        <p:xfrm>
          <a:off x="338516" y="5863471"/>
          <a:ext cx="6365877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1042">
                  <a:extLst>
                    <a:ext uri="{9D8B030D-6E8A-4147-A177-3AD203B41FA5}">
                      <a16:colId xmlns:a16="http://schemas.microsoft.com/office/drawing/2014/main" val="637613181"/>
                    </a:ext>
                  </a:extLst>
                </a:gridCol>
                <a:gridCol w="3012141">
                  <a:extLst>
                    <a:ext uri="{9D8B030D-6E8A-4147-A177-3AD203B41FA5}">
                      <a16:colId xmlns:a16="http://schemas.microsoft.com/office/drawing/2014/main" val="1619322082"/>
                    </a:ext>
                  </a:extLst>
                </a:gridCol>
                <a:gridCol w="1000461">
                  <a:extLst>
                    <a:ext uri="{9D8B030D-6E8A-4147-A177-3AD203B41FA5}">
                      <a16:colId xmlns:a16="http://schemas.microsoft.com/office/drawing/2014/main" val="543093407"/>
                    </a:ext>
                  </a:extLst>
                </a:gridCol>
                <a:gridCol w="852233">
                  <a:extLst>
                    <a:ext uri="{9D8B030D-6E8A-4147-A177-3AD203B41FA5}">
                      <a16:colId xmlns:a16="http://schemas.microsoft.com/office/drawing/2014/main" val="41917158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区分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仕様：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EX: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アルミ製、防火対応テント等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サイズ（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W×D×H)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単位（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m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棟数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面積（㎡）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596611"/>
                  </a:ext>
                </a:extLst>
              </a:tr>
              <a:tr h="456494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テント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仕様：</a:t>
                      </a:r>
                      <a:endParaRPr kumimoji="1" lang="en-US" altLang="ja-JP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W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</a:t>
                      </a:r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×D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（柱芯）</a:t>
                      </a:r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×H</a:t>
                      </a:r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単棟・連棟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731457"/>
                  </a:ext>
                </a:extLst>
              </a:tr>
              <a:tr h="456494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ユニットハウス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仕様：</a:t>
                      </a:r>
                      <a:endParaRPr kumimoji="1" lang="en-US" altLang="ja-JP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W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</a:t>
                      </a:r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×D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（柱芯）</a:t>
                      </a:r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×H</a:t>
                      </a:r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W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</a:t>
                      </a:r>
                      <a:r>
                        <a:rPr kumimoji="1" lang="en-US" altLang="ja-JP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×D</a:t>
                      </a: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　　　（外壁中心）基礎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単棟・連棟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624255"/>
                  </a:ext>
                </a:extLst>
              </a:tr>
              <a:tr h="442757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ゲート・看板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仕様：</a:t>
                      </a:r>
                      <a:endParaRPr kumimoji="1" lang="en-US" altLang="ja-JP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高さ：　　ｍ</a:t>
                      </a:r>
                      <a:endParaRPr kumimoji="1" lang="en-US" altLang="ja-JP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単棟・連棟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200" dirty="0"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128490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362A528B-3EE5-B379-5FA5-95CFE53F24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609786"/>
              </p:ext>
            </p:extLst>
          </p:nvPr>
        </p:nvGraphicFramePr>
        <p:xfrm>
          <a:off x="338516" y="7995123"/>
          <a:ext cx="6372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2000">
                  <a:extLst>
                    <a:ext uri="{9D8B030D-6E8A-4147-A177-3AD203B41FA5}">
                      <a16:colId xmlns:a16="http://schemas.microsoft.com/office/drawing/2014/main" val="1346885655"/>
                    </a:ext>
                  </a:extLst>
                </a:gridCol>
              </a:tblGrid>
              <a:tr h="30443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A-OTF UD新ゴ Pro M" panose="020B0500000000000000" pitchFamily="34" charset="-128"/>
                          <a:ea typeface="A-OTF UD新ゴ Pro M" panose="020B0500000000000000" pitchFamily="34" charset="-128"/>
                        </a:rPr>
                        <a:t>ご要望事項があればお知らせください。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31648"/>
                  </a:ext>
                </a:extLst>
              </a:tr>
              <a:tr h="518523"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solidFill>
                          <a:schemeClr val="tx1"/>
                        </a:solidFill>
                        <a:latin typeface="A-OTF UD新ゴ Pro M" panose="020B0500000000000000" pitchFamily="34" charset="-128"/>
                        <a:ea typeface="A-OTF UD新ゴ Pro M" panose="020B05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826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340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30370</TotalTime>
  <Words>2875</Words>
  <Application>Microsoft Office PowerPoint</Application>
  <PresentationFormat>A4 210 x 297 mm</PresentationFormat>
  <Paragraphs>657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5" baseType="lpstr">
      <vt:lpstr>A-OTF UD新ゴ Pro H</vt:lpstr>
      <vt:lpstr>A-OTF UD新ゴ Pro M</vt:lpstr>
      <vt:lpstr>HG丸ｺﾞｼｯｸM-PRO</vt:lpstr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maeda nobutaka</dc:creator>
  <cp:lastModifiedBy>和佐 英仁</cp:lastModifiedBy>
  <cp:revision>578</cp:revision>
  <cp:lastPrinted>2023-04-06T05:35:51Z</cp:lastPrinted>
  <dcterms:created xsi:type="dcterms:W3CDTF">2019-12-31T02:31:38Z</dcterms:created>
  <dcterms:modified xsi:type="dcterms:W3CDTF">2023-04-07T01:55:24Z</dcterms:modified>
</cp:coreProperties>
</file>