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19"/>
  </p:notesMasterIdLst>
  <p:sldIdLst>
    <p:sldId id="324" r:id="rId2"/>
    <p:sldId id="382" r:id="rId3"/>
    <p:sldId id="412" r:id="rId4"/>
    <p:sldId id="367" r:id="rId5"/>
    <p:sldId id="418" r:id="rId6"/>
    <p:sldId id="363" r:id="rId7"/>
    <p:sldId id="309" r:id="rId8"/>
    <p:sldId id="439" r:id="rId9"/>
    <p:sldId id="440" r:id="rId10"/>
    <p:sldId id="441" r:id="rId11"/>
    <p:sldId id="442" r:id="rId12"/>
    <p:sldId id="392" r:id="rId13"/>
    <p:sldId id="384" r:id="rId14"/>
    <p:sldId id="462" r:id="rId15"/>
    <p:sldId id="451" r:id="rId16"/>
    <p:sldId id="453" r:id="rId17"/>
    <p:sldId id="452" r:id="rId18"/>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3E77AB6-A92F-4BCA-95B7-B5A8A18C5130}">
          <p14:sldIdLst>
            <p14:sldId id="324"/>
            <p14:sldId id="382"/>
            <p14:sldId id="412"/>
            <p14:sldId id="367"/>
            <p14:sldId id="418"/>
            <p14:sldId id="363"/>
            <p14:sldId id="309"/>
            <p14:sldId id="439"/>
            <p14:sldId id="440"/>
            <p14:sldId id="441"/>
            <p14:sldId id="442"/>
            <p14:sldId id="392"/>
            <p14:sldId id="384"/>
            <p14:sldId id="462"/>
            <p14:sldId id="451"/>
            <p14:sldId id="453"/>
            <p14:sldId id="452"/>
          </p14:sldIdLst>
        </p14:section>
        <p14:section name="タイトルなしのセクション" id="{14204F4A-E4ED-4A6B-B679-D5BC58EFBE4B}">
          <p14:sldIdLst/>
        </p14:section>
      </p14:sectionLst>
    </p:ext>
    <p:ext uri="{EFAFB233-063F-42B5-8137-9DF3F51BA10A}">
      <p15:sldGuideLst xmlns:p15="http://schemas.microsoft.com/office/powerpoint/2012/main">
        <p15:guide id="1" orient="horz" pos="3165" userDrawn="1">
          <p15:clr>
            <a:srgbClr val="A4A3A4"/>
          </p15:clr>
        </p15:guide>
        <p15:guide id="2" pos="213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和佐 英仁" initials="和佐" lastIdx="1" clrIdx="0">
    <p:extLst>
      <p:ext uri="{19B8F6BF-5375-455C-9EA6-DF929625EA0E}">
        <p15:presenceInfo xmlns:p15="http://schemas.microsoft.com/office/powerpoint/2012/main" userId="e1b7c58169023a4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6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68" autoAdjust="0"/>
    <p:restoredTop sz="94660"/>
  </p:normalViewPr>
  <p:slideViewPr>
    <p:cSldViewPr snapToGrid="0" showGuides="1">
      <p:cViewPr varScale="1">
        <p:scale>
          <a:sx n="76" d="100"/>
          <a:sy n="76" d="100"/>
        </p:scale>
        <p:origin x="1662" y="114"/>
      </p:cViewPr>
      <p:guideLst>
        <p:guide orient="horz" pos="3165"/>
        <p:guide pos="21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0"/>
            <a:ext cx="2945659" cy="498056"/>
          </a:xfrm>
          <a:prstGeom prst="rect">
            <a:avLst/>
          </a:prstGeom>
        </p:spPr>
        <p:txBody>
          <a:bodyPr vert="horz" lIns="91361" tIns="45681" rIns="91361" bIns="4568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9" y="0"/>
            <a:ext cx="2945659" cy="498056"/>
          </a:xfrm>
          <a:prstGeom prst="rect">
            <a:avLst/>
          </a:prstGeom>
        </p:spPr>
        <p:txBody>
          <a:bodyPr vert="horz" lIns="91361" tIns="45681" rIns="91361" bIns="45681" rtlCol="0"/>
          <a:lstStyle>
            <a:lvl1pPr algn="r">
              <a:defRPr sz="1200"/>
            </a:lvl1pPr>
          </a:lstStyle>
          <a:p>
            <a:fld id="{F1B22EE3-B7DD-46E1-ADA2-6B901D8BF0F6}" type="datetimeFigureOut">
              <a:rPr kumimoji="1" lang="ja-JP" altLang="en-US" smtClean="0"/>
              <a:t>2024/3/27</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51213"/>
          </a:xfrm>
          <a:prstGeom prst="rect">
            <a:avLst/>
          </a:prstGeom>
          <a:noFill/>
          <a:ln w="12700">
            <a:solidFill>
              <a:prstClr val="black"/>
            </a:solidFill>
          </a:ln>
        </p:spPr>
        <p:txBody>
          <a:bodyPr vert="horz" lIns="91361" tIns="45681" rIns="91361" bIns="45681" rtlCol="0" anchor="ctr"/>
          <a:lstStyle/>
          <a:p>
            <a:endParaRPr lang="ja-JP" altLang="en-US"/>
          </a:p>
        </p:txBody>
      </p:sp>
      <p:sp>
        <p:nvSpPr>
          <p:cNvPr id="5" name="ノート プレースホルダー 4"/>
          <p:cNvSpPr>
            <a:spLocks noGrp="1"/>
          </p:cNvSpPr>
          <p:nvPr>
            <p:ph type="body" sz="quarter" idx="3"/>
          </p:nvPr>
        </p:nvSpPr>
        <p:spPr>
          <a:xfrm>
            <a:off x="679768" y="4777196"/>
            <a:ext cx="5438140" cy="3908614"/>
          </a:xfrm>
          <a:prstGeom prst="rect">
            <a:avLst/>
          </a:prstGeom>
        </p:spPr>
        <p:txBody>
          <a:bodyPr vert="horz" lIns="91361" tIns="45681" rIns="91361" bIns="4568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8" y="9428590"/>
            <a:ext cx="2945659" cy="498055"/>
          </a:xfrm>
          <a:prstGeom prst="rect">
            <a:avLst/>
          </a:prstGeom>
        </p:spPr>
        <p:txBody>
          <a:bodyPr vert="horz" lIns="91361" tIns="45681" rIns="91361" bIns="4568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9" y="9428590"/>
            <a:ext cx="2945659" cy="498055"/>
          </a:xfrm>
          <a:prstGeom prst="rect">
            <a:avLst/>
          </a:prstGeom>
        </p:spPr>
        <p:txBody>
          <a:bodyPr vert="horz" lIns="91361" tIns="45681" rIns="91361" bIns="45681" rtlCol="0" anchor="b"/>
          <a:lstStyle>
            <a:lvl1pPr algn="r">
              <a:defRPr sz="1200"/>
            </a:lvl1pPr>
          </a:lstStyle>
          <a:p>
            <a:fld id="{9360EF11-6E29-45D7-A42D-8AE7AF47E6A2}" type="slidenum">
              <a:rPr kumimoji="1" lang="ja-JP" altLang="en-US" smtClean="0"/>
              <a:t>‹#›</a:t>
            </a:fld>
            <a:endParaRPr kumimoji="1" lang="ja-JP" altLang="en-US"/>
          </a:p>
        </p:txBody>
      </p:sp>
    </p:spTree>
    <p:extLst>
      <p:ext uri="{BB962C8B-B14F-4D97-AF65-F5344CB8AC3E}">
        <p14:creationId xmlns:p14="http://schemas.microsoft.com/office/powerpoint/2010/main" val="23070088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6FFB7784-2BF1-4EAC-9223-B458392E00B5}" type="datetime1">
              <a:rPr kumimoji="1" lang="ja-JP" altLang="en-US" smtClean="0"/>
              <a:t>2024/3/27</a:t>
            </a:fld>
            <a:endParaRPr kumimoji="1" lang="ja-JP" altLang="en-US"/>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663423E7-E2F5-4AEC-B6B5-2F805007FDB7}" type="slidenum">
              <a:rPr kumimoji="1" lang="ja-JP" altLang="en-US" smtClean="0"/>
              <a:t>‹#›</a:t>
            </a:fld>
            <a:endParaRPr kumimoji="1" lang="ja-JP" altLang="en-US"/>
          </a:p>
        </p:txBody>
      </p:sp>
    </p:spTree>
    <p:extLst>
      <p:ext uri="{BB962C8B-B14F-4D97-AF65-F5344CB8AC3E}">
        <p14:creationId xmlns:p14="http://schemas.microsoft.com/office/powerpoint/2010/main" val="3633211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39EE526D-D990-4E03-AE32-C1A9977DFECE}" type="datetime1">
              <a:rPr kumimoji="1" lang="ja-JP" altLang="en-US" smtClean="0"/>
              <a:t>2024/3/27</a:t>
            </a:fld>
            <a:endParaRPr kumimoji="1" lang="ja-JP" altLang="en-US"/>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663423E7-E2F5-4AEC-B6B5-2F805007FDB7}" type="slidenum">
              <a:rPr kumimoji="1" lang="ja-JP" altLang="en-US" smtClean="0"/>
              <a:t>‹#›</a:t>
            </a:fld>
            <a:endParaRPr kumimoji="1" lang="ja-JP" altLang="en-US"/>
          </a:p>
        </p:txBody>
      </p:sp>
    </p:spTree>
    <p:extLst>
      <p:ext uri="{BB962C8B-B14F-4D97-AF65-F5344CB8AC3E}">
        <p14:creationId xmlns:p14="http://schemas.microsoft.com/office/powerpoint/2010/main" val="3786941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709973D2-76D5-41C3-AA95-E5E90F665DC7}" type="datetime1">
              <a:rPr kumimoji="1" lang="ja-JP" altLang="en-US" smtClean="0"/>
              <a:t>2024/3/27</a:t>
            </a:fld>
            <a:endParaRPr kumimoji="1" lang="ja-JP" altLang="en-US"/>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663423E7-E2F5-4AEC-B6B5-2F805007FDB7}" type="slidenum">
              <a:rPr kumimoji="1" lang="ja-JP" altLang="en-US" smtClean="0"/>
              <a:t>‹#›</a:t>
            </a:fld>
            <a:endParaRPr kumimoji="1" lang="ja-JP" altLang="en-US"/>
          </a:p>
        </p:txBody>
      </p:sp>
    </p:spTree>
    <p:extLst>
      <p:ext uri="{BB962C8B-B14F-4D97-AF65-F5344CB8AC3E}">
        <p14:creationId xmlns:p14="http://schemas.microsoft.com/office/powerpoint/2010/main" val="367480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EC647DAF-87DC-4185-B845-268BE94523F9}" type="datetime1">
              <a:rPr kumimoji="1" lang="ja-JP" altLang="en-US" smtClean="0"/>
              <a:t>2024/3/27</a:t>
            </a:fld>
            <a:endParaRPr kumimoji="1" lang="ja-JP" altLang="en-US"/>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663423E7-E2F5-4AEC-B6B5-2F805007FDB7}" type="slidenum">
              <a:rPr kumimoji="1" lang="ja-JP" altLang="en-US" smtClean="0"/>
              <a:t>‹#›</a:t>
            </a:fld>
            <a:endParaRPr kumimoji="1" lang="ja-JP" altLang="en-US"/>
          </a:p>
        </p:txBody>
      </p:sp>
    </p:spTree>
    <p:extLst>
      <p:ext uri="{BB962C8B-B14F-4D97-AF65-F5344CB8AC3E}">
        <p14:creationId xmlns:p14="http://schemas.microsoft.com/office/powerpoint/2010/main" val="804861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6C154066-B787-4FB5-9C18-C105E2C69A2F}" type="datetime1">
              <a:rPr kumimoji="1" lang="ja-JP" altLang="en-US" smtClean="0"/>
              <a:t>2024/3/27</a:t>
            </a:fld>
            <a:endParaRPr kumimoji="1" lang="ja-JP" altLang="en-US"/>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663423E7-E2F5-4AEC-B6B5-2F805007FDB7}" type="slidenum">
              <a:rPr kumimoji="1" lang="ja-JP" altLang="en-US" smtClean="0"/>
              <a:t>‹#›</a:t>
            </a:fld>
            <a:endParaRPr kumimoji="1" lang="ja-JP" altLang="en-US"/>
          </a:p>
        </p:txBody>
      </p:sp>
    </p:spTree>
    <p:extLst>
      <p:ext uri="{BB962C8B-B14F-4D97-AF65-F5344CB8AC3E}">
        <p14:creationId xmlns:p14="http://schemas.microsoft.com/office/powerpoint/2010/main" val="3969817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EB9B84F2-623E-4778-AF9C-D5683914C42C}" type="datetime1">
              <a:rPr kumimoji="1" lang="ja-JP" altLang="en-US" smtClean="0"/>
              <a:t>2024/3/27</a:t>
            </a:fld>
            <a:endParaRPr kumimoji="1" lang="ja-JP" altLang="en-US"/>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663423E7-E2F5-4AEC-B6B5-2F805007FDB7}" type="slidenum">
              <a:rPr kumimoji="1" lang="ja-JP" altLang="en-US" smtClean="0"/>
              <a:t>‹#›</a:t>
            </a:fld>
            <a:endParaRPr kumimoji="1" lang="ja-JP" altLang="en-US"/>
          </a:p>
        </p:txBody>
      </p:sp>
    </p:spTree>
    <p:extLst>
      <p:ext uri="{BB962C8B-B14F-4D97-AF65-F5344CB8AC3E}">
        <p14:creationId xmlns:p14="http://schemas.microsoft.com/office/powerpoint/2010/main" val="1569013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471488" y="9181397"/>
            <a:ext cx="1543050" cy="527403"/>
          </a:xfrm>
          <a:prstGeom prst="rect">
            <a:avLst/>
          </a:prstGeom>
        </p:spPr>
        <p:txBody>
          <a:bodyPr/>
          <a:lstStyle/>
          <a:p>
            <a:fld id="{76DBE7F8-BD36-4FD8-BCC4-38AD685EB5AC}" type="datetime1">
              <a:rPr kumimoji="1" lang="ja-JP" altLang="en-US" smtClean="0"/>
              <a:t>2024/3/27</a:t>
            </a:fld>
            <a:endParaRPr kumimoji="1" lang="ja-JP" altLang="en-US"/>
          </a:p>
        </p:txBody>
      </p:sp>
      <p:sp>
        <p:nvSpPr>
          <p:cNvPr id="8" name="Footer Placeholder 7"/>
          <p:cNvSpPr>
            <a:spLocks noGrp="1"/>
          </p:cNvSpPr>
          <p:nvPr>
            <p:ph type="ftr" sz="quarter" idx="11"/>
          </p:nvPr>
        </p:nvSpPr>
        <p:spPr>
          <a:xfrm>
            <a:off x="2271713" y="9181397"/>
            <a:ext cx="2314575" cy="527403"/>
          </a:xfrm>
          <a:prstGeom prst="rect">
            <a:avLst/>
          </a:prstGeom>
        </p:spPr>
        <p:txBody>
          <a:bodyPr/>
          <a:lstStyle/>
          <a:p>
            <a:endParaRPr kumimoji="1" lang="ja-JP" altLang="en-US"/>
          </a:p>
        </p:txBody>
      </p:sp>
      <p:sp>
        <p:nvSpPr>
          <p:cNvPr id="9" name="Slide Number Placeholder 8"/>
          <p:cNvSpPr>
            <a:spLocks noGrp="1"/>
          </p:cNvSpPr>
          <p:nvPr>
            <p:ph type="sldNum" sz="quarter" idx="12"/>
          </p:nvPr>
        </p:nvSpPr>
        <p:spPr/>
        <p:txBody>
          <a:bodyPr/>
          <a:lstStyle/>
          <a:p>
            <a:fld id="{663423E7-E2F5-4AEC-B6B5-2F805007FDB7}" type="slidenum">
              <a:rPr kumimoji="1" lang="ja-JP" altLang="en-US" smtClean="0"/>
              <a:t>‹#›</a:t>
            </a:fld>
            <a:endParaRPr kumimoji="1" lang="ja-JP" altLang="en-US"/>
          </a:p>
        </p:txBody>
      </p:sp>
    </p:spTree>
    <p:extLst>
      <p:ext uri="{BB962C8B-B14F-4D97-AF65-F5344CB8AC3E}">
        <p14:creationId xmlns:p14="http://schemas.microsoft.com/office/powerpoint/2010/main" val="3769844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471488" y="9181397"/>
            <a:ext cx="1543050" cy="527403"/>
          </a:xfrm>
          <a:prstGeom prst="rect">
            <a:avLst/>
          </a:prstGeom>
        </p:spPr>
        <p:txBody>
          <a:bodyPr/>
          <a:lstStyle/>
          <a:p>
            <a:fld id="{272F9448-9C07-4F26-81DB-13787E36CDFD}" type="datetime1">
              <a:rPr kumimoji="1" lang="ja-JP" altLang="en-US" smtClean="0"/>
              <a:t>2024/3/27</a:t>
            </a:fld>
            <a:endParaRPr kumimoji="1" lang="ja-JP" altLang="en-US"/>
          </a:p>
        </p:txBody>
      </p:sp>
      <p:sp>
        <p:nvSpPr>
          <p:cNvPr id="4" name="Footer Placeholder 3"/>
          <p:cNvSpPr>
            <a:spLocks noGrp="1"/>
          </p:cNvSpPr>
          <p:nvPr>
            <p:ph type="ftr" sz="quarter" idx="11"/>
          </p:nvPr>
        </p:nvSpPr>
        <p:spPr>
          <a:xfrm>
            <a:off x="2271713" y="9181397"/>
            <a:ext cx="2314575" cy="527403"/>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p:txBody>
          <a:bodyPr/>
          <a:lstStyle/>
          <a:p>
            <a:fld id="{663423E7-E2F5-4AEC-B6B5-2F805007FDB7}" type="slidenum">
              <a:rPr kumimoji="1" lang="ja-JP" altLang="en-US" smtClean="0"/>
              <a:t>‹#›</a:t>
            </a:fld>
            <a:endParaRPr kumimoji="1" lang="ja-JP" altLang="en-US"/>
          </a:p>
        </p:txBody>
      </p:sp>
    </p:spTree>
    <p:extLst>
      <p:ext uri="{BB962C8B-B14F-4D97-AF65-F5344CB8AC3E}">
        <p14:creationId xmlns:p14="http://schemas.microsoft.com/office/powerpoint/2010/main" val="1562008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1488" y="9181397"/>
            <a:ext cx="1543050" cy="527403"/>
          </a:xfrm>
          <a:prstGeom prst="rect">
            <a:avLst/>
          </a:prstGeom>
        </p:spPr>
        <p:txBody>
          <a:bodyPr/>
          <a:lstStyle/>
          <a:p>
            <a:fld id="{7FE64D48-6D31-4C2B-B44E-1E590B82A7B7}" type="datetime1">
              <a:rPr kumimoji="1" lang="ja-JP" altLang="en-US" smtClean="0"/>
              <a:t>2024/3/27</a:t>
            </a:fld>
            <a:endParaRPr kumimoji="1" lang="ja-JP" altLang="en-US"/>
          </a:p>
        </p:txBody>
      </p:sp>
      <p:sp>
        <p:nvSpPr>
          <p:cNvPr id="3" name="Footer Placeholder 2"/>
          <p:cNvSpPr>
            <a:spLocks noGrp="1"/>
          </p:cNvSpPr>
          <p:nvPr>
            <p:ph type="ftr" sz="quarter" idx="11"/>
          </p:nvPr>
        </p:nvSpPr>
        <p:spPr>
          <a:xfrm>
            <a:off x="2271713" y="9181397"/>
            <a:ext cx="2314575" cy="527403"/>
          </a:xfrm>
          <a:prstGeom prst="rect">
            <a:avLst/>
          </a:prstGeom>
        </p:spPr>
        <p:txBody>
          <a:bodyPr/>
          <a:lstStyle/>
          <a:p>
            <a:endParaRPr kumimoji="1" lang="ja-JP" altLang="en-US"/>
          </a:p>
        </p:txBody>
      </p:sp>
      <p:sp>
        <p:nvSpPr>
          <p:cNvPr id="4" name="Slide Number Placeholder 3"/>
          <p:cNvSpPr>
            <a:spLocks noGrp="1"/>
          </p:cNvSpPr>
          <p:nvPr>
            <p:ph type="sldNum" sz="quarter" idx="12"/>
          </p:nvPr>
        </p:nvSpPr>
        <p:spPr/>
        <p:txBody>
          <a:bodyPr/>
          <a:lstStyle/>
          <a:p>
            <a:fld id="{663423E7-E2F5-4AEC-B6B5-2F805007FDB7}" type="slidenum">
              <a:rPr kumimoji="1" lang="ja-JP" altLang="en-US" smtClean="0"/>
              <a:t>‹#›</a:t>
            </a:fld>
            <a:endParaRPr kumimoji="1" lang="ja-JP" altLang="en-US"/>
          </a:p>
        </p:txBody>
      </p:sp>
    </p:spTree>
    <p:extLst>
      <p:ext uri="{BB962C8B-B14F-4D97-AF65-F5344CB8AC3E}">
        <p14:creationId xmlns:p14="http://schemas.microsoft.com/office/powerpoint/2010/main" val="1313462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E89D2040-91DE-4C64-B6DE-72773E1EC4BA}" type="datetime1">
              <a:rPr kumimoji="1" lang="ja-JP" altLang="en-US" smtClean="0"/>
              <a:t>2024/3/27</a:t>
            </a:fld>
            <a:endParaRPr kumimoji="1" lang="ja-JP" altLang="en-US"/>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663423E7-E2F5-4AEC-B6B5-2F805007FDB7}" type="slidenum">
              <a:rPr kumimoji="1" lang="ja-JP" altLang="en-US" smtClean="0"/>
              <a:t>‹#›</a:t>
            </a:fld>
            <a:endParaRPr kumimoji="1" lang="ja-JP" altLang="en-US"/>
          </a:p>
        </p:txBody>
      </p:sp>
    </p:spTree>
    <p:extLst>
      <p:ext uri="{BB962C8B-B14F-4D97-AF65-F5344CB8AC3E}">
        <p14:creationId xmlns:p14="http://schemas.microsoft.com/office/powerpoint/2010/main" val="2117710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0E897C2A-0BA7-4ACC-A99B-CE9C10C014C1}" type="datetime1">
              <a:rPr kumimoji="1" lang="ja-JP" altLang="en-US" smtClean="0"/>
              <a:t>2024/3/27</a:t>
            </a:fld>
            <a:endParaRPr kumimoji="1" lang="ja-JP" altLang="en-US"/>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663423E7-E2F5-4AEC-B6B5-2F805007FDB7}" type="slidenum">
              <a:rPr kumimoji="1" lang="ja-JP" altLang="en-US" smtClean="0"/>
              <a:t>‹#›</a:t>
            </a:fld>
            <a:endParaRPr kumimoji="1" lang="ja-JP" altLang="en-US"/>
          </a:p>
        </p:txBody>
      </p:sp>
    </p:spTree>
    <p:extLst>
      <p:ext uri="{BB962C8B-B14F-4D97-AF65-F5344CB8AC3E}">
        <p14:creationId xmlns:p14="http://schemas.microsoft.com/office/powerpoint/2010/main" val="1045032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6" name="Slide Number Placeholder 5"/>
          <p:cNvSpPr>
            <a:spLocks noGrp="1"/>
          </p:cNvSpPr>
          <p:nvPr>
            <p:ph type="sldNum" sz="quarter" idx="4"/>
          </p:nvPr>
        </p:nvSpPr>
        <p:spPr>
          <a:xfrm>
            <a:off x="6451260" y="219110"/>
            <a:ext cx="330540" cy="230832"/>
          </a:xfrm>
          <a:prstGeom prst="rect">
            <a:avLst/>
          </a:prstGeom>
        </p:spPr>
        <p:txBody>
          <a:bodyPr vert="horz" wrap="none" lIns="91440" tIns="45720" rIns="91440" bIns="45720" rtlCol="0" anchor="ctr">
            <a:spAutoFit/>
          </a:bodyPr>
          <a:lstStyle>
            <a:lvl1pPr algn="ctr">
              <a:defRPr sz="900">
                <a:solidFill>
                  <a:schemeClr val="tx1">
                    <a:tint val="75000"/>
                  </a:schemeClr>
                </a:solidFill>
                <a:latin typeface="A-OTF UD新ゴ Pro M" panose="020B0500000000000000" pitchFamily="34" charset="-128"/>
                <a:ea typeface="A-OTF UD新ゴ Pro M" panose="020B0500000000000000" pitchFamily="34" charset="-128"/>
              </a:defRPr>
            </a:lvl1pPr>
          </a:lstStyle>
          <a:p>
            <a:fld id="{663423E7-E2F5-4AEC-B6B5-2F805007FDB7}" type="slidenum">
              <a:rPr kumimoji="1" lang="ja-JP" altLang="en-US" smtClean="0"/>
              <a:pPr/>
              <a:t>‹#›</a:t>
            </a:fld>
            <a:endParaRPr kumimoji="1" lang="ja-JP" altLang="en-US"/>
          </a:p>
        </p:txBody>
      </p:sp>
      <p:cxnSp>
        <p:nvCxnSpPr>
          <p:cNvPr id="7" name="直線コネクタ 6">
            <a:extLst>
              <a:ext uri="{FF2B5EF4-FFF2-40B4-BE49-F238E27FC236}">
                <a16:creationId xmlns:a16="http://schemas.microsoft.com/office/drawing/2014/main" id="{24B56D73-7D8B-43B1-B6B3-3F702F71E178}"/>
              </a:ext>
            </a:extLst>
          </p:cNvPr>
          <p:cNvCxnSpPr>
            <a:cxnSpLocks/>
          </p:cNvCxnSpPr>
          <p:nvPr userDrawn="1"/>
        </p:nvCxnSpPr>
        <p:spPr>
          <a:xfrm>
            <a:off x="188260" y="441048"/>
            <a:ext cx="66697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989934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A4B0D4E-B0A1-48AB-B5DB-6D0EAC383685}"/>
              </a:ext>
            </a:extLst>
          </p:cNvPr>
          <p:cNvSpPr/>
          <p:nvPr/>
        </p:nvSpPr>
        <p:spPr>
          <a:xfrm>
            <a:off x="648437" y="3157563"/>
            <a:ext cx="5561139" cy="830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algn="ctr"/>
            <a:r>
              <a:rPr kumimoji="1" lang="en-US" altLang="ja-JP" sz="2400" dirty="0">
                <a:solidFill>
                  <a:schemeClr val="tx1"/>
                </a:solidFill>
                <a:latin typeface="HG丸ｺﾞｼｯｸM-PRO" panose="020F0600000000000000" pitchFamily="50" charset="-128"/>
                <a:ea typeface="A-OTF UD新ゴ Pro H" panose="020B0800000000000000" pitchFamily="34" charset="-128"/>
              </a:rPr>
              <a:t>2024</a:t>
            </a:r>
            <a:r>
              <a:rPr kumimoji="1" lang="ja-JP" altLang="en-US" sz="2400" dirty="0">
                <a:solidFill>
                  <a:schemeClr val="tx1"/>
                </a:solidFill>
                <a:latin typeface="HG丸ｺﾞｼｯｸM-PRO" panose="020F0600000000000000" pitchFamily="50" charset="-128"/>
                <a:ea typeface="A-OTF UD新ゴ Pro H" panose="020B0800000000000000" pitchFamily="34" charset="-128"/>
              </a:rPr>
              <a:t>第</a:t>
            </a:r>
            <a:r>
              <a:rPr kumimoji="1" lang="en-US" altLang="ja-JP" sz="2400" dirty="0">
                <a:solidFill>
                  <a:schemeClr val="tx1"/>
                </a:solidFill>
                <a:latin typeface="HG丸ｺﾞｼｯｸM-PRO" panose="020F0600000000000000" pitchFamily="50" charset="-128"/>
                <a:ea typeface="A-OTF UD新ゴ Pro H" panose="020B0800000000000000" pitchFamily="34" charset="-128"/>
              </a:rPr>
              <a:t>47</a:t>
            </a:r>
            <a:r>
              <a:rPr kumimoji="1" lang="ja-JP" altLang="en-US" sz="2400" dirty="0">
                <a:solidFill>
                  <a:schemeClr val="tx1"/>
                </a:solidFill>
                <a:latin typeface="HG丸ｺﾞｼｯｸM-PRO" panose="020F0600000000000000" pitchFamily="50" charset="-128"/>
                <a:ea typeface="A-OTF UD新ゴ Pro H" panose="020B0800000000000000" pitchFamily="34" charset="-128"/>
              </a:rPr>
              <a:t>回全国育樹祭開催記念行事</a:t>
            </a:r>
            <a:endParaRPr kumimoji="1" lang="en-US" altLang="ja-JP" sz="2400" dirty="0">
              <a:solidFill>
                <a:schemeClr val="tx1"/>
              </a:solidFill>
              <a:latin typeface="HG丸ｺﾞｼｯｸM-PRO" panose="020F0600000000000000" pitchFamily="50" charset="-128"/>
              <a:ea typeface="A-OTF UD新ゴ Pro H" panose="020B0800000000000000" pitchFamily="34" charset="-128"/>
            </a:endParaRPr>
          </a:p>
          <a:p>
            <a:pPr algn="ctr"/>
            <a:r>
              <a:rPr kumimoji="1" lang="ja-JP" altLang="en-US" sz="2400" dirty="0">
                <a:solidFill>
                  <a:schemeClr val="tx1"/>
                </a:solidFill>
                <a:latin typeface="HG丸ｺﾞｼｯｸM-PRO" panose="020F0600000000000000" pitchFamily="50" charset="-128"/>
                <a:ea typeface="A-OTF UD新ゴ Pro H" panose="020B0800000000000000" pitchFamily="34" charset="-128"/>
              </a:rPr>
              <a:t>森林・林業・環境機械展示実演会</a:t>
            </a:r>
            <a:endParaRPr kumimoji="1" lang="en-US" altLang="ja-JP" sz="2400" dirty="0">
              <a:solidFill>
                <a:schemeClr val="tx1"/>
              </a:solidFill>
              <a:latin typeface="HG丸ｺﾞｼｯｸM-PRO" panose="020F0600000000000000" pitchFamily="50" charset="-128"/>
              <a:ea typeface="A-OTF UD新ゴ Pro H" panose="020B0800000000000000" pitchFamily="34" charset="-128"/>
            </a:endParaRPr>
          </a:p>
        </p:txBody>
      </p:sp>
      <p:sp>
        <p:nvSpPr>
          <p:cNvPr id="4" name="正方形/長方形 3">
            <a:extLst>
              <a:ext uri="{FF2B5EF4-FFF2-40B4-BE49-F238E27FC236}">
                <a16:creationId xmlns:a16="http://schemas.microsoft.com/office/drawing/2014/main" id="{14FC9AFA-DF55-473A-AEEC-FE6CDD4FD066}"/>
              </a:ext>
            </a:extLst>
          </p:cNvPr>
          <p:cNvSpPr/>
          <p:nvPr/>
        </p:nvSpPr>
        <p:spPr>
          <a:xfrm>
            <a:off x="455269" y="5431236"/>
            <a:ext cx="5947462" cy="646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r>
              <a:rPr kumimoji="1" lang="ja-JP" altLang="en-US" dirty="0">
                <a:solidFill>
                  <a:schemeClr val="tx1"/>
                </a:solidFill>
                <a:latin typeface="A-OTF UD新ゴ Pro M" panose="020B0500000000000000" pitchFamily="34" charset="-128"/>
                <a:ea typeface="A-OTF UD新ゴ Pro M" panose="020B0500000000000000" pitchFamily="34" charset="-128"/>
              </a:rPr>
              <a:t>会期：令和</a:t>
            </a:r>
            <a:r>
              <a:rPr kumimoji="1" lang="en-US" altLang="ja-JP" dirty="0">
                <a:solidFill>
                  <a:schemeClr val="tx1"/>
                </a:solidFill>
                <a:latin typeface="A-OTF UD新ゴ Pro M" panose="020B0500000000000000" pitchFamily="34" charset="-128"/>
                <a:ea typeface="A-OTF UD新ゴ Pro M" panose="020B0500000000000000" pitchFamily="34" charset="-128"/>
              </a:rPr>
              <a:t>6</a:t>
            </a:r>
            <a:r>
              <a:rPr kumimoji="1" lang="ja-JP" altLang="en-US" dirty="0">
                <a:solidFill>
                  <a:schemeClr val="tx1"/>
                </a:solidFill>
                <a:latin typeface="A-OTF UD新ゴ Pro M" panose="020B0500000000000000" pitchFamily="34" charset="-128"/>
                <a:ea typeface="A-OTF UD新ゴ Pro M" panose="020B0500000000000000" pitchFamily="34" charset="-128"/>
              </a:rPr>
              <a:t>年</a:t>
            </a:r>
            <a:r>
              <a:rPr kumimoji="1" lang="en-US" altLang="ja-JP" dirty="0">
                <a:solidFill>
                  <a:schemeClr val="tx1"/>
                </a:solidFill>
                <a:latin typeface="A-OTF UD新ゴ Pro M" panose="020B0500000000000000" pitchFamily="34" charset="-128"/>
                <a:ea typeface="A-OTF UD新ゴ Pro M" panose="020B0500000000000000" pitchFamily="34" charset="-128"/>
              </a:rPr>
              <a:t>10</a:t>
            </a:r>
            <a:r>
              <a:rPr kumimoji="1" lang="ja-JP" altLang="en-US" dirty="0">
                <a:solidFill>
                  <a:schemeClr val="tx1"/>
                </a:solidFill>
                <a:latin typeface="A-OTF UD新ゴ Pro M" panose="020B0500000000000000" pitchFamily="34" charset="-128"/>
                <a:ea typeface="A-OTF UD新ゴ Pro M" panose="020B0500000000000000" pitchFamily="34" charset="-128"/>
              </a:rPr>
              <a:t>月</a:t>
            </a:r>
            <a:r>
              <a:rPr kumimoji="1" lang="en-US" altLang="ja-JP" dirty="0">
                <a:solidFill>
                  <a:schemeClr val="tx1"/>
                </a:solidFill>
                <a:latin typeface="A-OTF UD新ゴ Pro M" panose="020B0500000000000000" pitchFamily="34" charset="-128"/>
                <a:ea typeface="A-OTF UD新ゴ Pro M" panose="020B0500000000000000" pitchFamily="34" charset="-128"/>
              </a:rPr>
              <a:t>20</a:t>
            </a:r>
            <a:r>
              <a:rPr kumimoji="1" lang="ja-JP" altLang="en-US" dirty="0">
                <a:solidFill>
                  <a:schemeClr val="tx1"/>
                </a:solidFill>
                <a:latin typeface="A-OTF UD新ゴ Pro M" panose="020B0500000000000000" pitchFamily="34" charset="-128"/>
                <a:ea typeface="A-OTF UD新ゴ Pro M" panose="020B0500000000000000" pitchFamily="34" charset="-128"/>
              </a:rPr>
              <a:t>日（日）～ </a:t>
            </a:r>
            <a:r>
              <a:rPr kumimoji="1" lang="en-US" altLang="ja-JP" dirty="0">
                <a:solidFill>
                  <a:schemeClr val="tx1"/>
                </a:solidFill>
                <a:latin typeface="A-OTF UD新ゴ Pro M" panose="020B0500000000000000" pitchFamily="34" charset="-128"/>
                <a:ea typeface="A-OTF UD新ゴ Pro M" panose="020B0500000000000000" pitchFamily="34" charset="-128"/>
              </a:rPr>
              <a:t>21</a:t>
            </a:r>
            <a:r>
              <a:rPr kumimoji="1" lang="ja-JP" altLang="en-US" dirty="0">
                <a:solidFill>
                  <a:schemeClr val="tx1"/>
                </a:solidFill>
                <a:latin typeface="A-OTF UD新ゴ Pro M" panose="020B0500000000000000" pitchFamily="34" charset="-128"/>
                <a:ea typeface="A-OTF UD新ゴ Pro M" panose="020B0500000000000000" pitchFamily="34" charset="-128"/>
              </a:rPr>
              <a:t>日（月）</a:t>
            </a:r>
            <a:endParaRPr kumimoji="1" lang="en-US" altLang="ja-JP" dirty="0">
              <a:solidFill>
                <a:schemeClr val="tx1"/>
              </a:solidFill>
              <a:latin typeface="A-OTF UD新ゴ Pro M" panose="020B0500000000000000" pitchFamily="34" charset="-128"/>
              <a:ea typeface="A-OTF UD新ゴ Pro M" panose="020B0500000000000000" pitchFamily="34" charset="-128"/>
            </a:endParaRPr>
          </a:p>
          <a:p>
            <a:r>
              <a:rPr kumimoji="1" lang="ja-JP" altLang="en-US" dirty="0">
                <a:solidFill>
                  <a:schemeClr val="tx1"/>
                </a:solidFill>
                <a:latin typeface="A-OTF UD新ゴ Pro M" panose="020B0500000000000000" pitchFamily="34" charset="-128"/>
                <a:ea typeface="A-OTF UD新ゴ Pro M" panose="020B0500000000000000" pitchFamily="34" charset="-128"/>
              </a:rPr>
              <a:t>会場：福井県　スキージャム勝山</a:t>
            </a:r>
            <a:r>
              <a:rPr kumimoji="1" lang="ja-JP" altLang="en-US" sz="1600" dirty="0">
                <a:solidFill>
                  <a:schemeClr val="tx1"/>
                </a:solidFill>
                <a:latin typeface="A-OTF UD新ゴ Pro M" panose="020B0500000000000000" pitchFamily="34" charset="-128"/>
                <a:ea typeface="A-OTF UD新ゴ Pro M" panose="020B0500000000000000" pitchFamily="34" charset="-128"/>
              </a:rPr>
              <a:t>（</a:t>
            </a:r>
            <a:r>
              <a:rPr kumimoji="1" lang="zh-TW" altLang="en-US" sz="1600" dirty="0">
                <a:solidFill>
                  <a:schemeClr val="tx1"/>
                </a:solidFill>
                <a:latin typeface="A-OTF UD新ゴ Pro M" panose="020B0500000000000000" pitchFamily="34" charset="-128"/>
                <a:ea typeface="A-OTF UD新ゴ Pro M" panose="020B0500000000000000" pitchFamily="34" charset="-128"/>
              </a:rPr>
              <a:t>福井県勝山市</a:t>
            </a:r>
            <a:r>
              <a:rPr kumimoji="1" lang="en-US" altLang="zh-TW" sz="1600" dirty="0">
                <a:solidFill>
                  <a:schemeClr val="tx1"/>
                </a:solidFill>
                <a:latin typeface="A-OTF UD新ゴ Pro M" panose="020B0500000000000000" pitchFamily="34" charset="-128"/>
                <a:ea typeface="A-OTF UD新ゴ Pro M" panose="020B0500000000000000" pitchFamily="34" charset="-128"/>
              </a:rPr>
              <a:t>170-70</a:t>
            </a:r>
            <a:r>
              <a:rPr kumimoji="1" lang="ja-JP" altLang="en-US" sz="1600" dirty="0">
                <a:solidFill>
                  <a:schemeClr val="tx1"/>
                </a:solidFill>
                <a:latin typeface="A-OTF UD新ゴ Pro M" panose="020B0500000000000000" pitchFamily="34" charset="-128"/>
                <a:ea typeface="A-OTF UD新ゴ Pro M" panose="020B0500000000000000" pitchFamily="34" charset="-128"/>
              </a:rPr>
              <a:t>）</a:t>
            </a:r>
            <a:endParaRPr kumimoji="1" lang="ja-JP" altLang="en-US" sz="2000" dirty="0">
              <a:solidFill>
                <a:schemeClr val="tx1"/>
              </a:solidFill>
              <a:latin typeface="A-OTF UD新ゴ Pro M" panose="020B0500000000000000" pitchFamily="34" charset="-128"/>
              <a:ea typeface="A-OTF UD新ゴ Pro M" panose="020B0500000000000000"/>
            </a:endParaRPr>
          </a:p>
        </p:txBody>
      </p:sp>
      <p:sp>
        <p:nvSpPr>
          <p:cNvPr id="5" name="正方形/長方形 4">
            <a:extLst>
              <a:ext uri="{FF2B5EF4-FFF2-40B4-BE49-F238E27FC236}">
                <a16:creationId xmlns:a16="http://schemas.microsoft.com/office/drawing/2014/main" id="{2D1C883F-9CBD-45E8-A5F0-DB4A6C3EB189}"/>
              </a:ext>
            </a:extLst>
          </p:cNvPr>
          <p:cNvSpPr/>
          <p:nvPr/>
        </p:nvSpPr>
        <p:spPr>
          <a:xfrm>
            <a:off x="874460" y="6484514"/>
            <a:ext cx="5109091" cy="1981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algn="ctr">
              <a:lnSpc>
                <a:spcPts val="1100"/>
              </a:lnSpc>
              <a:spcBef>
                <a:spcPts val="600"/>
              </a:spcBef>
            </a:pPr>
            <a:r>
              <a:rPr kumimoji="1" lang="ja-JP" altLang="en-US" sz="1200" dirty="0">
                <a:solidFill>
                  <a:schemeClr val="tx1"/>
                </a:solidFill>
                <a:latin typeface="HG丸ｺﾞｼｯｸM-PRO" panose="020F0600000000000000" pitchFamily="50" charset="-128"/>
                <a:ea typeface="A-OTF UD新ゴ Pro M" panose="020B0500000000000000" pitchFamily="34" charset="-128"/>
              </a:rPr>
              <a:t>主催</a:t>
            </a:r>
            <a:endParaRPr kumimoji="1" lang="en-US" altLang="ja-JP" sz="1200" dirty="0">
              <a:solidFill>
                <a:schemeClr val="tx1"/>
              </a:solidFill>
              <a:latin typeface="HG丸ｺﾞｼｯｸM-PRO" panose="020F0600000000000000" pitchFamily="50" charset="-128"/>
              <a:ea typeface="A-OTF UD新ゴ Pro M" panose="020B0500000000000000" pitchFamily="34" charset="-128"/>
            </a:endParaRPr>
          </a:p>
          <a:p>
            <a:pPr algn="ctr">
              <a:lnSpc>
                <a:spcPts val="1100"/>
              </a:lnSpc>
              <a:spcBef>
                <a:spcPts val="600"/>
              </a:spcBef>
            </a:pPr>
            <a:r>
              <a:rPr kumimoji="1" lang="ja-JP" altLang="en-US" sz="1200" dirty="0">
                <a:solidFill>
                  <a:schemeClr val="tx1"/>
                </a:solidFill>
                <a:latin typeface="HG丸ｺﾞｼｯｸM-PRO" panose="020F0600000000000000" pitchFamily="50" charset="-128"/>
                <a:ea typeface="A-OTF UD新ゴ Pro M" panose="020B0500000000000000" pitchFamily="34" charset="-128"/>
              </a:rPr>
              <a:t>福井県、一般社団法人林業機械化協会</a:t>
            </a:r>
            <a:endParaRPr kumimoji="1" lang="en-US" altLang="ja-JP" sz="1200" dirty="0">
              <a:solidFill>
                <a:schemeClr val="tx1"/>
              </a:solidFill>
              <a:latin typeface="HG丸ｺﾞｼｯｸM-PRO" panose="020F0600000000000000" pitchFamily="50" charset="-128"/>
              <a:ea typeface="A-OTF UD新ゴ Pro M" panose="020B0500000000000000" pitchFamily="34" charset="-128"/>
            </a:endParaRPr>
          </a:p>
          <a:p>
            <a:pPr algn="ctr">
              <a:lnSpc>
                <a:spcPts val="1100"/>
              </a:lnSpc>
              <a:spcBef>
                <a:spcPts val="600"/>
              </a:spcBef>
            </a:pPr>
            <a:r>
              <a:rPr kumimoji="1" lang="ja-JP" altLang="en-US" sz="1200" dirty="0">
                <a:solidFill>
                  <a:schemeClr val="tx1"/>
                </a:solidFill>
                <a:latin typeface="HG丸ｺﾞｼｯｸM-PRO" panose="020F0600000000000000" pitchFamily="50" charset="-128"/>
                <a:ea typeface="A-OTF UD新ゴ Pro M" panose="020B0500000000000000" pitchFamily="34" charset="-128"/>
              </a:rPr>
              <a:t>後援（依頼予定）</a:t>
            </a:r>
            <a:endParaRPr kumimoji="1" lang="en-US" altLang="ja-JP" sz="1200" dirty="0">
              <a:solidFill>
                <a:schemeClr val="tx1"/>
              </a:solidFill>
              <a:latin typeface="HG丸ｺﾞｼｯｸM-PRO" panose="020F0600000000000000" pitchFamily="50" charset="-128"/>
              <a:ea typeface="A-OTF UD新ゴ Pro M" panose="020B0500000000000000" pitchFamily="34" charset="-128"/>
            </a:endParaRPr>
          </a:p>
          <a:p>
            <a:pPr algn="ctr">
              <a:lnSpc>
                <a:spcPts val="1100"/>
              </a:lnSpc>
              <a:spcBef>
                <a:spcPts val="600"/>
              </a:spcBef>
            </a:pPr>
            <a:r>
              <a:rPr kumimoji="1" lang="ja-JP" altLang="en-US" sz="1200" dirty="0">
                <a:solidFill>
                  <a:schemeClr val="tx1"/>
                </a:solidFill>
                <a:latin typeface="HG丸ｺﾞｼｯｸM-PRO" panose="020F0600000000000000" pitchFamily="50" charset="-128"/>
                <a:ea typeface="A-OTF UD新ゴ Pro M" panose="020B0500000000000000" pitchFamily="34" charset="-128"/>
              </a:rPr>
              <a:t>勝山市、近畿中国森林管理局、</a:t>
            </a:r>
            <a:endParaRPr kumimoji="1" lang="en-US" altLang="ja-JP" sz="1200" dirty="0">
              <a:solidFill>
                <a:schemeClr val="tx1"/>
              </a:solidFill>
              <a:latin typeface="HG丸ｺﾞｼｯｸM-PRO" panose="020F0600000000000000" pitchFamily="50" charset="-128"/>
              <a:ea typeface="A-OTF UD新ゴ Pro M" panose="020B0500000000000000" pitchFamily="34" charset="-128"/>
            </a:endParaRPr>
          </a:p>
          <a:p>
            <a:pPr algn="ctr">
              <a:lnSpc>
                <a:spcPts val="1100"/>
              </a:lnSpc>
              <a:spcBef>
                <a:spcPts val="600"/>
              </a:spcBef>
            </a:pPr>
            <a:r>
              <a:rPr kumimoji="1" lang="ja-JP" altLang="en-US" sz="1200" dirty="0">
                <a:solidFill>
                  <a:schemeClr val="tx1"/>
                </a:solidFill>
                <a:latin typeface="HG丸ｺﾞｼｯｸM-PRO" panose="020F0600000000000000" pitchFamily="50" charset="-128"/>
                <a:ea typeface="A-OTF UD新ゴ Pro M" panose="020B0500000000000000" pitchFamily="34" charset="-128"/>
              </a:rPr>
              <a:t>全国森林組合連合会、一般社団法人全国木材組合連合会、</a:t>
            </a:r>
            <a:endParaRPr kumimoji="1" lang="en-US" altLang="ja-JP" sz="1200" dirty="0">
              <a:solidFill>
                <a:schemeClr val="tx1"/>
              </a:solidFill>
              <a:latin typeface="HG丸ｺﾞｼｯｸM-PRO" panose="020F0600000000000000" pitchFamily="50" charset="-128"/>
              <a:ea typeface="A-OTF UD新ゴ Pro M" panose="020B0500000000000000" pitchFamily="34" charset="-128"/>
            </a:endParaRPr>
          </a:p>
          <a:p>
            <a:pPr algn="ctr">
              <a:lnSpc>
                <a:spcPts val="1100"/>
              </a:lnSpc>
              <a:spcBef>
                <a:spcPts val="600"/>
              </a:spcBef>
            </a:pPr>
            <a:r>
              <a:rPr kumimoji="1" lang="ja-JP" altLang="en-US" sz="1200" dirty="0">
                <a:solidFill>
                  <a:schemeClr val="tx1"/>
                </a:solidFill>
                <a:latin typeface="HG丸ｺﾞｼｯｸM-PRO" panose="020F0600000000000000" pitchFamily="50" charset="-128"/>
                <a:ea typeface="A-OTF UD新ゴ Pro M" panose="020B0500000000000000" pitchFamily="34" charset="-128"/>
              </a:rPr>
              <a:t>全国素材生産業協同組合連合会、林業・木材製造業労働災害防止協会、</a:t>
            </a:r>
            <a:endParaRPr kumimoji="1" lang="en-US" altLang="ja-JP" sz="1200" dirty="0">
              <a:solidFill>
                <a:schemeClr val="tx1"/>
              </a:solidFill>
              <a:latin typeface="HG丸ｺﾞｼｯｸM-PRO" panose="020F0600000000000000" pitchFamily="50" charset="-128"/>
              <a:ea typeface="A-OTF UD新ゴ Pro M" panose="020B0500000000000000" pitchFamily="34" charset="-128"/>
            </a:endParaRPr>
          </a:p>
          <a:p>
            <a:pPr algn="ctr">
              <a:lnSpc>
                <a:spcPts val="1100"/>
              </a:lnSpc>
              <a:spcBef>
                <a:spcPts val="600"/>
              </a:spcBef>
            </a:pPr>
            <a:r>
              <a:rPr kumimoji="1" lang="ja-JP" altLang="en-US" sz="1200" dirty="0">
                <a:solidFill>
                  <a:schemeClr val="tx1"/>
                </a:solidFill>
                <a:latin typeface="HG丸ｺﾞｼｯｸM-PRO" panose="020F0600000000000000" pitchFamily="50" charset="-128"/>
                <a:ea typeface="A-OTF UD新ゴ Pro M" panose="020B0500000000000000" pitchFamily="34" charset="-128"/>
              </a:rPr>
              <a:t>森林利用学会、国産材を活用し日本の森林を守る運動推進協議会、</a:t>
            </a:r>
            <a:endParaRPr kumimoji="1" lang="en-US" altLang="ja-JP" sz="1200" dirty="0">
              <a:solidFill>
                <a:schemeClr val="tx1"/>
              </a:solidFill>
              <a:latin typeface="HG丸ｺﾞｼｯｸM-PRO" panose="020F0600000000000000" pitchFamily="50" charset="-128"/>
              <a:ea typeface="A-OTF UD新ゴ Pro M" panose="020B0500000000000000" pitchFamily="34" charset="-128"/>
            </a:endParaRPr>
          </a:p>
          <a:p>
            <a:pPr algn="ctr">
              <a:lnSpc>
                <a:spcPts val="1100"/>
              </a:lnSpc>
              <a:spcBef>
                <a:spcPts val="600"/>
              </a:spcBef>
            </a:pPr>
            <a:r>
              <a:rPr kumimoji="1" lang="ja-JP" altLang="en-US" sz="1200" dirty="0">
                <a:solidFill>
                  <a:schemeClr val="tx1"/>
                </a:solidFill>
                <a:latin typeface="HG丸ｺﾞｼｯｸM-PRO" panose="020F0600000000000000" pitchFamily="50" charset="-128"/>
                <a:ea typeface="A-OTF UD新ゴ Pro M" panose="020B0500000000000000" pitchFamily="34" charset="-128"/>
              </a:rPr>
              <a:t>森林を活かす都市の木造化推進協議会、全国国有林造林生産業協議会、</a:t>
            </a:r>
            <a:endParaRPr kumimoji="1" lang="en-US" altLang="ja-JP" sz="1200" dirty="0">
              <a:solidFill>
                <a:schemeClr val="tx1"/>
              </a:solidFill>
              <a:latin typeface="HG丸ｺﾞｼｯｸM-PRO" panose="020F0600000000000000" pitchFamily="50" charset="-128"/>
              <a:ea typeface="A-OTF UD新ゴ Pro M" panose="020B0500000000000000" pitchFamily="34" charset="-128"/>
            </a:endParaRPr>
          </a:p>
          <a:p>
            <a:pPr algn="ctr">
              <a:lnSpc>
                <a:spcPts val="1100"/>
              </a:lnSpc>
              <a:spcBef>
                <a:spcPts val="600"/>
              </a:spcBef>
            </a:pPr>
            <a:r>
              <a:rPr kumimoji="1" lang="ja-JP" altLang="en-US" sz="1200" dirty="0">
                <a:solidFill>
                  <a:schemeClr val="tx1"/>
                </a:solidFill>
                <a:latin typeface="HG丸ｺﾞｼｯｸM-PRO" panose="020F0600000000000000" pitchFamily="50" charset="-128"/>
                <a:ea typeface="A-OTF UD新ゴ Pro M" panose="020B0500000000000000" pitchFamily="34" charset="-128"/>
              </a:rPr>
              <a:t>その他福井県内林業関係団体</a:t>
            </a:r>
            <a:endParaRPr kumimoji="1" lang="en-US" altLang="ja-JP" sz="1200" dirty="0">
              <a:solidFill>
                <a:schemeClr val="tx1"/>
              </a:solidFill>
              <a:latin typeface="HG丸ｺﾞｼｯｸM-PRO" panose="020F0600000000000000" pitchFamily="50" charset="-128"/>
              <a:ea typeface="A-OTF UD新ゴ Pro M" panose="020B0500000000000000" pitchFamily="34" charset="-128"/>
            </a:endParaRPr>
          </a:p>
        </p:txBody>
      </p:sp>
      <p:sp>
        <p:nvSpPr>
          <p:cNvPr id="8" name="テキスト ボックス 7">
            <a:extLst>
              <a:ext uri="{FF2B5EF4-FFF2-40B4-BE49-F238E27FC236}">
                <a16:creationId xmlns:a16="http://schemas.microsoft.com/office/drawing/2014/main" id="{02E0479D-6E1B-4A5C-83A2-6A2869041E20}"/>
              </a:ext>
            </a:extLst>
          </p:cNvPr>
          <p:cNvSpPr txBox="1"/>
          <p:nvPr/>
        </p:nvSpPr>
        <p:spPr>
          <a:xfrm>
            <a:off x="3149600" y="328963"/>
            <a:ext cx="3544269" cy="400110"/>
          </a:xfrm>
          <a:prstGeom prst="rect">
            <a:avLst/>
          </a:prstGeom>
          <a:noFill/>
        </p:spPr>
        <p:txBody>
          <a:bodyPr wrap="square">
            <a:spAutoFit/>
          </a:bodyPr>
          <a:lstStyle/>
          <a:p>
            <a:pPr defTabSz="457161">
              <a:spcBef>
                <a:spcPts val="599"/>
              </a:spcBef>
              <a:defRPr/>
            </a:pPr>
            <a:r>
              <a:rPr kumimoji="1" lang="ja-JP" altLang="en-US" sz="2000" dirty="0">
                <a:solidFill>
                  <a:prstClr val="black"/>
                </a:solidFill>
                <a:latin typeface="A-OTF UD新ゴ Pro M" panose="020B0500000000000000" pitchFamily="34" charset="-128"/>
                <a:ea typeface="A-OTF UD新ゴ Pro M" panose="020B0500000000000000" pitchFamily="34" charset="-128"/>
              </a:rPr>
              <a:t>公表　令和６年３月２７日</a:t>
            </a:r>
            <a:endParaRPr kumimoji="1" lang="en-US" altLang="ja-JP" sz="2000" dirty="0">
              <a:solidFill>
                <a:prstClr val="black"/>
              </a:solidFill>
              <a:latin typeface="A-OTF UD新ゴ Pro M" panose="020B0500000000000000" pitchFamily="34" charset="-128"/>
              <a:ea typeface="A-OTF UD新ゴ Pro M" panose="020B0500000000000000" pitchFamily="34" charset="-128"/>
            </a:endParaRPr>
          </a:p>
        </p:txBody>
      </p:sp>
      <p:pic>
        <p:nvPicPr>
          <p:cNvPr id="1028" name="Picture 4" descr="第47回全国育樹祭-福井県-公式ホームページ 2024年（令和6年）開催">
            <a:extLst>
              <a:ext uri="{FF2B5EF4-FFF2-40B4-BE49-F238E27FC236}">
                <a16:creationId xmlns:a16="http://schemas.microsoft.com/office/drawing/2014/main" id="{C3285A3B-9892-508F-B5E3-57AA05A9B2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9680" y="1279471"/>
            <a:ext cx="4958640" cy="1267208"/>
          </a:xfrm>
          <a:prstGeom prst="rect">
            <a:avLst/>
          </a:prstGeom>
          <a:noFill/>
          <a:extLst>
            <a:ext uri="{909E8E84-426E-40DD-AFC4-6F175D3DCCD1}">
              <a14:hiddenFill xmlns:a14="http://schemas.microsoft.com/office/drawing/2010/main">
                <a:solidFill>
                  <a:srgbClr val="FFFFFF"/>
                </a:solidFill>
              </a14:hiddenFill>
            </a:ext>
          </a:extLst>
        </p:spPr>
      </p:pic>
      <p:sp>
        <p:nvSpPr>
          <p:cNvPr id="9" name="正方形/長方形 8">
            <a:extLst>
              <a:ext uri="{FF2B5EF4-FFF2-40B4-BE49-F238E27FC236}">
                <a16:creationId xmlns:a16="http://schemas.microsoft.com/office/drawing/2014/main" id="{794B4758-4F3B-6B2C-53EF-4988ABB7EABB}"/>
              </a:ext>
            </a:extLst>
          </p:cNvPr>
          <p:cNvSpPr/>
          <p:nvPr/>
        </p:nvSpPr>
        <p:spPr>
          <a:xfrm>
            <a:off x="874460" y="4151598"/>
            <a:ext cx="4884860" cy="64633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spAutoFit/>
          </a:bodyPr>
          <a:lstStyle/>
          <a:p>
            <a:pPr algn="ctr"/>
            <a:r>
              <a:rPr kumimoji="1" lang="ja-JP" altLang="en-US" sz="3600" dirty="0">
                <a:solidFill>
                  <a:schemeClr val="tx1"/>
                </a:solidFill>
                <a:latin typeface="HG丸ｺﾞｼｯｸM-PRO" panose="020F0600000000000000" pitchFamily="50" charset="-128"/>
                <a:ea typeface="A-OTF UD新ゴ Pro H" panose="020B0800000000000000" pitchFamily="34" charset="-128"/>
              </a:rPr>
              <a:t>出展概要（申込様式）</a:t>
            </a:r>
            <a:endParaRPr kumimoji="1" lang="en-US" altLang="ja-JP" sz="3600" dirty="0">
              <a:solidFill>
                <a:schemeClr val="tx1"/>
              </a:solidFill>
              <a:latin typeface="HG丸ｺﾞｼｯｸM-PRO" panose="020F0600000000000000" pitchFamily="50" charset="-128"/>
              <a:ea typeface="A-OTF UD新ゴ Pro H" panose="020B0800000000000000" pitchFamily="34" charset="-128"/>
            </a:endParaRPr>
          </a:p>
        </p:txBody>
      </p:sp>
    </p:spTree>
    <p:extLst>
      <p:ext uri="{BB962C8B-B14F-4D97-AF65-F5344CB8AC3E}">
        <p14:creationId xmlns:p14="http://schemas.microsoft.com/office/powerpoint/2010/main" val="2169961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F255EC5-0F31-981B-345D-711EE113A2C2}"/>
              </a:ext>
            </a:extLst>
          </p:cNvPr>
          <p:cNvSpPr txBox="1"/>
          <p:nvPr/>
        </p:nvSpPr>
        <p:spPr>
          <a:xfrm>
            <a:off x="101599" y="8680502"/>
            <a:ext cx="6457217" cy="276999"/>
          </a:xfrm>
          <a:prstGeom prst="rect">
            <a:avLst/>
          </a:prstGeom>
          <a:noFill/>
        </p:spPr>
        <p:txBody>
          <a:bodyPr wrap="none" rtlCol="0">
            <a:spAutoFit/>
          </a:bodyPr>
          <a:lstStyle/>
          <a:p>
            <a:r>
              <a:rPr kumimoji="1" lang="en-US" altLang="ja-JP" sz="1200" dirty="0">
                <a:latin typeface="A P-OTF UD新ゴ Pr6N M" panose="020B0500000000000000" pitchFamily="34" charset="-128"/>
                <a:ea typeface="A P-OTF UD新ゴ Pr6N M" panose="020B0500000000000000" pitchFamily="34" charset="-128"/>
              </a:rPr>
              <a:t>※</a:t>
            </a:r>
            <a:r>
              <a:rPr kumimoji="1" lang="ja-JP" altLang="en-US" sz="1200" dirty="0">
                <a:latin typeface="A P-OTF UD新ゴ Pr6N M" panose="020B0500000000000000" pitchFamily="34" charset="-128"/>
                <a:ea typeface="A P-OTF UD新ゴ Pr6N M" panose="020B0500000000000000" pitchFamily="34" charset="-128"/>
              </a:rPr>
              <a:t>木材の申込みがある場合は、木材納品場所申込書（</a:t>
            </a:r>
            <a:r>
              <a:rPr kumimoji="1" lang="en-US" altLang="ja-JP" sz="1200" dirty="0">
                <a:latin typeface="A P-OTF UD新ゴ Pr6N M" panose="020B0500000000000000" pitchFamily="34" charset="-128"/>
                <a:ea typeface="A P-OTF UD新ゴ Pr6N M" panose="020B0500000000000000" pitchFamily="34" charset="-128"/>
              </a:rPr>
              <a:t>P43</a:t>
            </a:r>
            <a:r>
              <a:rPr kumimoji="1" lang="ja-JP" altLang="en-US" sz="1200" dirty="0">
                <a:latin typeface="A P-OTF UD新ゴ Pr6N M" panose="020B0500000000000000" pitchFamily="34" charset="-128"/>
                <a:ea typeface="A P-OTF UD新ゴ Pr6N M" panose="020B0500000000000000" pitchFamily="34" charset="-128"/>
              </a:rPr>
              <a:t>）に納品場所を記載ください。</a:t>
            </a:r>
          </a:p>
        </p:txBody>
      </p:sp>
      <p:sp>
        <p:nvSpPr>
          <p:cNvPr id="12" name="テキスト ボックス 11">
            <a:extLst>
              <a:ext uri="{FF2B5EF4-FFF2-40B4-BE49-F238E27FC236}">
                <a16:creationId xmlns:a16="http://schemas.microsoft.com/office/drawing/2014/main" id="{73649421-AE6F-092A-BC03-89B7C01C4AA2}"/>
              </a:ext>
            </a:extLst>
          </p:cNvPr>
          <p:cNvSpPr txBox="1"/>
          <p:nvPr/>
        </p:nvSpPr>
        <p:spPr>
          <a:xfrm>
            <a:off x="258901" y="767247"/>
            <a:ext cx="6340197" cy="1215717"/>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a:rPr>
              <a:t>６　レイアウト図・平面図</a:t>
            </a:r>
            <a:endParaRPr kumimoji="1" lang="en-US" altLang="ja-JP" sz="1400" b="1" dirty="0">
              <a:latin typeface="A P-OTF UD新ゴ Pr6N M" panose="020B0500000000000000" pitchFamily="34" charset="-128"/>
              <a:ea typeface="A P-OTF UD新ゴ Pr6N M" panose="020B0500000000000000"/>
            </a:endParaRPr>
          </a:p>
          <a:p>
            <a:r>
              <a:rPr kumimoji="1" lang="ja-JP" altLang="en-US" sz="1400" b="1" dirty="0">
                <a:latin typeface="A P-OTF UD新ゴ Pr6N M" panose="020B0500000000000000" pitchFamily="34" charset="-128"/>
                <a:ea typeface="A P-OTF UD新ゴ Pr6N M" panose="020B0500000000000000"/>
              </a:rPr>
              <a:t>　記載事項</a:t>
            </a:r>
          </a:p>
          <a:p>
            <a:pPr marL="171450" marR="0" lvl="0" indent="-1714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1" lang="en-US" altLang="ja-JP" sz="1200" i="0" u="none" strike="noStrike" kern="1200" cap="none" spc="0" normalizeH="0" baseline="0" noProof="0" dirty="0">
                <a:ln>
                  <a:noFill/>
                </a:ln>
                <a:solidFill>
                  <a:prstClr val="black"/>
                </a:solidFill>
                <a:effectLst/>
                <a:uLnTx/>
                <a:uFillTx/>
                <a:latin typeface="A P-OTF UD新ゴ Pr6N M" panose="020B0500000000000000" pitchFamily="34" charset="-128"/>
                <a:ea typeface="A P-OTF UD新ゴ Pr6N M" panose="020B0500000000000000" pitchFamily="34" charset="-128"/>
                <a:cs typeface="+mn-cs"/>
              </a:rPr>
              <a:t>P21 </a:t>
            </a:r>
            <a:r>
              <a:rPr kumimoji="1" lang="ja-JP" altLang="en-US" sz="1200" i="0" u="none" strike="noStrike" kern="1200" cap="none" spc="0" normalizeH="0" baseline="0" noProof="0" dirty="0">
                <a:ln>
                  <a:noFill/>
                </a:ln>
                <a:solidFill>
                  <a:prstClr val="black"/>
                </a:solidFill>
                <a:effectLst/>
                <a:uLnTx/>
                <a:uFillTx/>
                <a:latin typeface="A P-OTF UD新ゴ Pr6N M" panose="020B0500000000000000" pitchFamily="34" charset="-128"/>
                <a:ea typeface="A P-OTF UD新ゴ Pr6N M" panose="020B0500000000000000" pitchFamily="34" charset="-128"/>
                <a:cs typeface="+mn-cs"/>
              </a:rPr>
              <a:t>ブース内レイアウトに必要な情報に従ってください。</a:t>
            </a:r>
            <a:endParaRPr kumimoji="1" lang="en-US" altLang="ja-JP" sz="1200" i="0" u="none" strike="noStrike" kern="1200" cap="none" spc="0" normalizeH="0" baseline="0" noProof="0" dirty="0">
              <a:ln>
                <a:noFill/>
              </a:ln>
              <a:solidFill>
                <a:prstClr val="black"/>
              </a:solidFill>
              <a:effectLst/>
              <a:uLnTx/>
              <a:uFillTx/>
              <a:latin typeface="A P-OTF UD新ゴ Pr6N M" panose="020B0500000000000000" pitchFamily="34" charset="-128"/>
              <a:ea typeface="A P-OTF UD新ゴ Pr6N M" panose="020B0500000000000000" pitchFamily="34" charset="-128"/>
              <a:cs typeface="+mn-cs"/>
            </a:endParaRPr>
          </a:p>
          <a:p>
            <a:pPr marR="0" lvl="0" algn="l" defTabSz="457200" rtl="0" eaLnBrk="1" fontAlgn="auto" latinLnBrk="0" hangingPunct="1">
              <a:lnSpc>
                <a:spcPct val="100000"/>
              </a:lnSpc>
              <a:spcBef>
                <a:spcPts val="600"/>
              </a:spcBef>
              <a:spcAft>
                <a:spcPts val="0"/>
              </a:spcAft>
              <a:buClrTx/>
              <a:buSzTx/>
              <a:tabLst/>
              <a:defRPr/>
            </a:pPr>
            <a:r>
              <a:rPr kumimoji="1" lang="ja-JP" altLang="en-US" sz="1200" dirty="0">
                <a:solidFill>
                  <a:prstClr val="black"/>
                </a:solidFill>
                <a:latin typeface="A P-OTF UD新ゴ Pr6N DB" panose="020B0600000000000000" pitchFamily="34" charset="-128"/>
                <a:ea typeface="A P-OTF UD新ゴ Pr6N M" panose="020B0500000000000000" pitchFamily="34" charset="-128"/>
              </a:rPr>
              <a:t>　①</a:t>
            </a:r>
            <a:r>
              <a:rPr kumimoji="1" lang="ja-JP" altLang="en-US" sz="1200" i="0" u="none" strike="noStrike" kern="1200" cap="none" spc="0" normalizeH="0" baseline="0" noProof="0" dirty="0">
                <a:ln>
                  <a:noFill/>
                </a:ln>
                <a:solidFill>
                  <a:prstClr val="black"/>
                </a:solidFill>
                <a:effectLst/>
                <a:uLnTx/>
                <a:uFillTx/>
                <a:latin typeface="A P-OTF UD新ゴ Pr6N DB" panose="020B0600000000000000" pitchFamily="34" charset="-128"/>
                <a:ea typeface="A-OTF UD新ゴ Pro M" panose="020B0500000000000000"/>
                <a:cs typeface="+mn-cs"/>
              </a:rPr>
              <a:t>全申請物のレイアウト及び配置寸法（建築、テント、工作物、発電機）、入口、方位</a:t>
            </a:r>
            <a:endParaRPr kumimoji="1" lang="en-US" altLang="ja-JP" sz="1200" i="0" u="none" strike="noStrike" kern="1200" cap="none" spc="0" normalizeH="0" baseline="0" noProof="0" dirty="0">
              <a:ln>
                <a:noFill/>
              </a:ln>
              <a:solidFill>
                <a:prstClr val="black"/>
              </a:solidFill>
              <a:effectLst/>
              <a:uLnTx/>
              <a:uFillTx/>
              <a:latin typeface="A P-OTF UD新ゴ Pr6N DB" panose="020B0600000000000000" pitchFamily="34" charset="-128"/>
              <a:ea typeface="A-OTF UD新ゴ Pro M" panose="020B0500000000000000"/>
              <a:cs typeface="+mn-cs"/>
            </a:endParaRPr>
          </a:p>
          <a:p>
            <a:pPr marR="0" lvl="0" algn="l" defTabSz="457200" rtl="0" eaLnBrk="1" fontAlgn="auto" latinLnBrk="0" hangingPunct="1">
              <a:lnSpc>
                <a:spcPct val="100000"/>
              </a:lnSpc>
              <a:spcBef>
                <a:spcPts val="600"/>
              </a:spcBef>
              <a:spcAft>
                <a:spcPts val="0"/>
              </a:spcAft>
              <a:buClrTx/>
              <a:buSzTx/>
              <a:tabLst/>
              <a:defRPr/>
            </a:pPr>
            <a:r>
              <a:rPr kumimoji="1" lang="ja-JP" altLang="en-US" sz="1200" dirty="0">
                <a:solidFill>
                  <a:prstClr val="black"/>
                </a:solidFill>
                <a:latin typeface="A P-OTF UD新ゴ Pr6N DB" panose="020B0600000000000000" pitchFamily="34" charset="-128"/>
                <a:ea typeface="A-OTF UD新ゴ Pro M" panose="020B0500000000000000"/>
              </a:rPr>
              <a:t>　②</a:t>
            </a:r>
            <a:r>
              <a:rPr kumimoji="1" lang="ja-JP" altLang="en-US" sz="1200" i="0" u="none" strike="noStrike" kern="1200" cap="none" spc="0" normalizeH="0" baseline="0" noProof="0" dirty="0">
                <a:ln>
                  <a:noFill/>
                </a:ln>
                <a:solidFill>
                  <a:prstClr val="black"/>
                </a:solidFill>
                <a:effectLst/>
                <a:uLnTx/>
                <a:uFillTx/>
                <a:latin typeface="A P-OTF UD新ゴ Pr6N DB" panose="020B0600000000000000" pitchFamily="34" charset="-128"/>
                <a:ea typeface="A-OTF UD新ゴ Pro M" panose="020B0500000000000000"/>
                <a:cs typeface="+mn-cs"/>
              </a:rPr>
              <a:t>ブース</a:t>
            </a:r>
            <a:r>
              <a:rPr kumimoji="1" lang="ja-JP" altLang="en-US" sz="1200" b="0" i="0" u="none" strike="noStrike" kern="1200" cap="none" spc="0" normalizeH="0" baseline="0" noProof="0" dirty="0">
                <a:ln>
                  <a:noFill/>
                </a:ln>
                <a:solidFill>
                  <a:prstClr val="black"/>
                </a:solidFill>
                <a:effectLst/>
                <a:uLnTx/>
                <a:uFillTx/>
                <a:latin typeface="A P-OTF UD新ゴ Pr6N DB" panose="020B0600000000000000" pitchFamily="34" charset="-128"/>
                <a:ea typeface="A-OTF UD新ゴ Pro M" panose="020B0500000000000000"/>
                <a:cs typeface="+mn-cs"/>
              </a:rPr>
              <a:t>及び建物内通路（避難経路通路幅</a:t>
            </a:r>
            <a:r>
              <a:rPr kumimoji="1" lang="en-US" altLang="ja-JP" sz="1200" b="0" i="0" u="none" strike="noStrike" kern="1200" cap="none" spc="0" normalizeH="0" baseline="0" noProof="0" dirty="0">
                <a:ln>
                  <a:noFill/>
                </a:ln>
                <a:solidFill>
                  <a:prstClr val="black"/>
                </a:solidFill>
                <a:effectLst/>
                <a:uLnTx/>
                <a:uFillTx/>
                <a:latin typeface="A P-OTF UD新ゴ Pr6N DB" panose="020B0600000000000000" pitchFamily="34" charset="-128"/>
                <a:ea typeface="A-OTF UD新ゴ Pro M" panose="020B0500000000000000"/>
                <a:cs typeface="+mn-cs"/>
              </a:rPr>
              <a:t>1.5m</a:t>
            </a:r>
            <a:r>
              <a:rPr kumimoji="1" lang="ja-JP" altLang="en-US" sz="1200" b="0" i="0" u="none" strike="noStrike" kern="1200" cap="none" spc="0" normalizeH="0" baseline="0" noProof="0" dirty="0">
                <a:ln>
                  <a:noFill/>
                </a:ln>
                <a:solidFill>
                  <a:prstClr val="black"/>
                </a:solidFill>
                <a:effectLst/>
                <a:uLnTx/>
                <a:uFillTx/>
                <a:latin typeface="A P-OTF UD新ゴ Pr6N DB" panose="020B0600000000000000" pitchFamily="34" charset="-128"/>
                <a:ea typeface="A-OTF UD新ゴ Pro M" panose="020B0500000000000000"/>
                <a:cs typeface="+mn-cs"/>
              </a:rPr>
              <a:t>以上確保）</a:t>
            </a:r>
          </a:p>
        </p:txBody>
      </p:sp>
      <p:sp>
        <p:nvSpPr>
          <p:cNvPr id="5" name="スライド番号プレースホルダー 1">
            <a:extLst>
              <a:ext uri="{FF2B5EF4-FFF2-40B4-BE49-F238E27FC236}">
                <a16:creationId xmlns:a16="http://schemas.microsoft.com/office/drawing/2014/main" id="{AAD6E813-E7F0-216F-F64B-B2DC82000527}"/>
              </a:ext>
            </a:extLst>
          </p:cNvPr>
          <p:cNvSpPr>
            <a:spLocks noGrp="1"/>
          </p:cNvSpPr>
          <p:nvPr>
            <p:ph type="sldNum" sz="quarter" idx="12"/>
          </p:nvPr>
        </p:nvSpPr>
        <p:spPr>
          <a:xfrm>
            <a:off x="6439239" y="196028"/>
            <a:ext cx="354584" cy="276999"/>
          </a:xfrm>
        </p:spPr>
        <p:txBody>
          <a:bodyPr/>
          <a:lstStyle/>
          <a:p>
            <a:r>
              <a:rPr kumimoji="1" lang="en-US" altLang="ja-JP" sz="1200" dirty="0">
                <a:solidFill>
                  <a:schemeClr val="tx1"/>
                </a:solidFill>
              </a:rPr>
              <a:t>41</a:t>
            </a:r>
            <a:endParaRPr kumimoji="1" lang="ja-JP" altLang="en-US" sz="1200" dirty="0">
              <a:solidFill>
                <a:schemeClr val="tx1"/>
              </a:solidFill>
            </a:endParaRPr>
          </a:p>
        </p:txBody>
      </p:sp>
      <p:sp>
        <p:nvSpPr>
          <p:cNvPr id="2" name="テキスト ボックス 1">
            <a:extLst>
              <a:ext uri="{FF2B5EF4-FFF2-40B4-BE49-F238E27FC236}">
                <a16:creationId xmlns:a16="http://schemas.microsoft.com/office/drawing/2014/main" id="{D2F15A9A-222D-F63D-6608-21CF6D8796D2}"/>
              </a:ext>
            </a:extLst>
          </p:cNvPr>
          <p:cNvSpPr txBox="1"/>
          <p:nvPr/>
        </p:nvSpPr>
        <p:spPr>
          <a:xfrm>
            <a:off x="188260" y="109816"/>
            <a:ext cx="3185487" cy="369332"/>
          </a:xfrm>
          <a:prstGeom prst="rect">
            <a:avLst/>
          </a:prstGeom>
          <a:noFill/>
        </p:spPr>
        <p:txBody>
          <a:bodyPr wrap="none" rtlCol="0">
            <a:spAutoFit/>
          </a:bodyPr>
          <a:lstStyle/>
          <a:p>
            <a:pPr defTabSz="685800">
              <a:defRPr/>
            </a:pPr>
            <a:r>
              <a:rPr kumimoji="1" lang="ja-JP" altLang="en-US" sz="1800" b="0" dirty="0">
                <a:solidFill>
                  <a:schemeClr val="tx1"/>
                </a:solidFill>
                <a:latin typeface="A P-OTF UD新ゴ Pr6N DB" panose="020B0600000000000000" pitchFamily="34" charset="-128"/>
                <a:ea typeface="A P-OTF UD新ゴ Pr6N DB" panose="020B0600000000000000" pitchFamily="34" charset="-128"/>
              </a:rPr>
              <a:t>建築物・工作物設営申請書③</a:t>
            </a:r>
            <a:endParaRPr kumimoji="1" lang="ja-JP" altLang="en-US" dirty="0">
              <a:latin typeface="A P-OTF UD新ゴ Pr6N DB" panose="020B0600000000000000" pitchFamily="34" charset="-128"/>
              <a:ea typeface="A P-OTF UD新ゴ Pr6N DB" panose="020B0600000000000000" pitchFamily="34" charset="-128"/>
            </a:endParaRPr>
          </a:p>
        </p:txBody>
      </p:sp>
      <p:graphicFrame>
        <p:nvGraphicFramePr>
          <p:cNvPr id="6" name="表 7">
            <a:extLst>
              <a:ext uri="{FF2B5EF4-FFF2-40B4-BE49-F238E27FC236}">
                <a16:creationId xmlns:a16="http://schemas.microsoft.com/office/drawing/2014/main" id="{06C988A9-7CE5-063E-32A6-725E383E01D7}"/>
              </a:ext>
            </a:extLst>
          </p:cNvPr>
          <p:cNvGraphicFramePr>
            <a:graphicFrameLocks noGrp="1"/>
          </p:cNvGraphicFramePr>
          <p:nvPr>
            <p:extLst>
              <p:ext uri="{D42A27DB-BD31-4B8C-83A1-F6EECF244321}">
                <p14:modId xmlns:p14="http://schemas.microsoft.com/office/powerpoint/2010/main" val="2182113719"/>
              </p:ext>
            </p:extLst>
          </p:nvPr>
        </p:nvGraphicFramePr>
        <p:xfrm>
          <a:off x="3700663" y="537426"/>
          <a:ext cx="2921000" cy="315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07021">
                <a:tc>
                  <a:txBody>
                    <a:bodyPr/>
                    <a:lstStyle/>
                    <a:p>
                      <a:pPr algn="ct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提出期限</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7</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月</a:t>
                      </a: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11</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日（木）</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graphicFrame>
        <p:nvGraphicFramePr>
          <p:cNvPr id="4" name="表 3">
            <a:extLst>
              <a:ext uri="{FF2B5EF4-FFF2-40B4-BE49-F238E27FC236}">
                <a16:creationId xmlns:a16="http://schemas.microsoft.com/office/drawing/2014/main" id="{D3FB238B-56C2-19FF-30A0-97176253C45C}"/>
              </a:ext>
            </a:extLst>
          </p:cNvPr>
          <p:cNvGraphicFramePr>
            <a:graphicFrameLocks noGrp="1"/>
          </p:cNvGraphicFramePr>
          <p:nvPr>
            <p:extLst>
              <p:ext uri="{D42A27DB-BD31-4B8C-83A1-F6EECF244321}">
                <p14:modId xmlns:p14="http://schemas.microsoft.com/office/powerpoint/2010/main" val="2884085341"/>
              </p:ext>
            </p:extLst>
          </p:nvPr>
        </p:nvGraphicFramePr>
        <p:xfrm>
          <a:off x="225425" y="8985514"/>
          <a:ext cx="6407150" cy="803520"/>
        </p:xfrm>
        <a:graphic>
          <a:graphicData uri="http://schemas.openxmlformats.org/drawingml/2006/table">
            <a:tbl>
              <a:tblPr firstRow="1" bandRow="1">
                <a:tableStyleId>{5C22544A-7EE6-4342-B048-85BDC9FD1C3A}</a:tableStyleId>
              </a:tblPr>
              <a:tblGrid>
                <a:gridCol w="1136495">
                  <a:extLst>
                    <a:ext uri="{9D8B030D-6E8A-4147-A177-3AD203B41FA5}">
                      <a16:colId xmlns:a16="http://schemas.microsoft.com/office/drawing/2014/main" val="1346885655"/>
                    </a:ext>
                  </a:extLst>
                </a:gridCol>
                <a:gridCol w="5270655">
                  <a:extLst>
                    <a:ext uri="{9D8B030D-6E8A-4147-A177-3AD203B41FA5}">
                      <a16:colId xmlns:a16="http://schemas.microsoft.com/office/drawing/2014/main" val="1506013278"/>
                    </a:ext>
                  </a:extLst>
                </a:gridCol>
              </a:tblGrid>
              <a:tr h="0">
                <a:tc>
                  <a:txBody>
                    <a:bodyPr/>
                    <a:lstStyle/>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提出方法</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期日までに電子メールまたは</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にてお送りください。</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株式会社アクティオ</a:t>
                      </a: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担当：相澤</a:t>
                      </a:r>
                    </a:p>
                    <a:p>
                      <a:pPr>
                        <a:spcBef>
                          <a:spcPts val="0"/>
                        </a:spcBef>
                      </a:pP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03-6854-2024</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　電子メール  </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 aizawa-mizuki@aktio.co.jp</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Tree>
    <p:extLst>
      <p:ext uri="{BB962C8B-B14F-4D97-AF65-F5344CB8AC3E}">
        <p14:creationId xmlns:p14="http://schemas.microsoft.com/office/powerpoint/2010/main" val="3841374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a:extLst>
              <a:ext uri="{FF2B5EF4-FFF2-40B4-BE49-F238E27FC236}">
                <a16:creationId xmlns:a16="http://schemas.microsoft.com/office/drawing/2014/main" id="{DB59DF42-E8BB-85C1-A9AB-F98F705979E3}"/>
              </a:ext>
            </a:extLst>
          </p:cNvPr>
          <p:cNvSpPr>
            <a:spLocks noGrp="1"/>
          </p:cNvSpPr>
          <p:nvPr>
            <p:ph type="sldNum" sz="quarter" idx="12"/>
          </p:nvPr>
        </p:nvSpPr>
        <p:spPr>
          <a:xfrm>
            <a:off x="6439239" y="196028"/>
            <a:ext cx="354584" cy="276999"/>
          </a:xfrm>
        </p:spPr>
        <p:txBody>
          <a:bodyPr/>
          <a:lstStyle/>
          <a:p>
            <a:r>
              <a:rPr kumimoji="1" lang="en-US" altLang="ja-JP" sz="1200" dirty="0">
                <a:solidFill>
                  <a:schemeClr val="tx1"/>
                </a:solidFill>
              </a:rPr>
              <a:t>42</a:t>
            </a:r>
            <a:endParaRPr kumimoji="1" lang="ja-JP" altLang="en-US" sz="1200" dirty="0">
              <a:solidFill>
                <a:schemeClr val="tx1"/>
              </a:solidFill>
            </a:endParaRPr>
          </a:p>
        </p:txBody>
      </p:sp>
      <p:sp>
        <p:nvSpPr>
          <p:cNvPr id="2" name="テキスト ボックス 1">
            <a:extLst>
              <a:ext uri="{FF2B5EF4-FFF2-40B4-BE49-F238E27FC236}">
                <a16:creationId xmlns:a16="http://schemas.microsoft.com/office/drawing/2014/main" id="{A0F0965D-33EA-2752-62D4-B1DD05795BC1}"/>
              </a:ext>
            </a:extLst>
          </p:cNvPr>
          <p:cNvSpPr txBox="1"/>
          <p:nvPr/>
        </p:nvSpPr>
        <p:spPr>
          <a:xfrm>
            <a:off x="188260" y="109816"/>
            <a:ext cx="3185487" cy="369332"/>
          </a:xfrm>
          <a:prstGeom prst="rect">
            <a:avLst/>
          </a:prstGeom>
          <a:noFill/>
        </p:spPr>
        <p:txBody>
          <a:bodyPr wrap="none" rtlCol="0">
            <a:spAutoFit/>
          </a:bodyPr>
          <a:lstStyle/>
          <a:p>
            <a:pPr defTabSz="685800">
              <a:defRPr/>
            </a:pPr>
            <a:r>
              <a:rPr kumimoji="1" lang="ja-JP" altLang="en-US" sz="1800" b="0" dirty="0">
                <a:solidFill>
                  <a:schemeClr val="tx1"/>
                </a:solidFill>
                <a:latin typeface="A P-OTF UD新ゴ Pr6N DB" panose="020B0600000000000000" pitchFamily="34" charset="-128"/>
                <a:ea typeface="A P-OTF UD新ゴ Pr6N DB" panose="020B0600000000000000" pitchFamily="34" charset="-128"/>
              </a:rPr>
              <a:t>建築物・工作物設営申請書④</a:t>
            </a:r>
            <a:endParaRPr kumimoji="1" lang="ja-JP" altLang="en-US" dirty="0">
              <a:latin typeface="A P-OTF UD新ゴ Pr6N DB" panose="020B0600000000000000" pitchFamily="34" charset="-128"/>
              <a:ea typeface="A P-OTF UD新ゴ Pr6N DB" panose="020B0600000000000000" pitchFamily="34" charset="-128"/>
            </a:endParaRPr>
          </a:p>
        </p:txBody>
      </p:sp>
      <p:graphicFrame>
        <p:nvGraphicFramePr>
          <p:cNvPr id="7" name="表 7">
            <a:extLst>
              <a:ext uri="{FF2B5EF4-FFF2-40B4-BE49-F238E27FC236}">
                <a16:creationId xmlns:a16="http://schemas.microsoft.com/office/drawing/2014/main" id="{176F3452-55C3-703F-6E7E-0755A6A68937}"/>
              </a:ext>
            </a:extLst>
          </p:cNvPr>
          <p:cNvGraphicFramePr>
            <a:graphicFrameLocks noGrp="1"/>
          </p:cNvGraphicFramePr>
          <p:nvPr>
            <p:extLst>
              <p:ext uri="{D42A27DB-BD31-4B8C-83A1-F6EECF244321}">
                <p14:modId xmlns:p14="http://schemas.microsoft.com/office/powerpoint/2010/main" val="4035083532"/>
              </p:ext>
            </p:extLst>
          </p:nvPr>
        </p:nvGraphicFramePr>
        <p:xfrm>
          <a:off x="3700663" y="537426"/>
          <a:ext cx="2921000" cy="315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07021">
                <a:tc>
                  <a:txBody>
                    <a:bodyPr/>
                    <a:lstStyle/>
                    <a:p>
                      <a:pPr algn="ct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提出期限</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7</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月</a:t>
                      </a: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11</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日（木）</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graphicFrame>
        <p:nvGraphicFramePr>
          <p:cNvPr id="4" name="表 3">
            <a:extLst>
              <a:ext uri="{FF2B5EF4-FFF2-40B4-BE49-F238E27FC236}">
                <a16:creationId xmlns:a16="http://schemas.microsoft.com/office/drawing/2014/main" id="{D5E5BF38-E99F-4846-5150-A442C43DB646}"/>
              </a:ext>
            </a:extLst>
          </p:cNvPr>
          <p:cNvGraphicFramePr>
            <a:graphicFrameLocks noGrp="1"/>
          </p:cNvGraphicFramePr>
          <p:nvPr>
            <p:extLst>
              <p:ext uri="{D42A27DB-BD31-4B8C-83A1-F6EECF244321}">
                <p14:modId xmlns:p14="http://schemas.microsoft.com/office/powerpoint/2010/main" val="2884085341"/>
              </p:ext>
            </p:extLst>
          </p:nvPr>
        </p:nvGraphicFramePr>
        <p:xfrm>
          <a:off x="225425" y="8985514"/>
          <a:ext cx="6407150" cy="803520"/>
        </p:xfrm>
        <a:graphic>
          <a:graphicData uri="http://schemas.openxmlformats.org/drawingml/2006/table">
            <a:tbl>
              <a:tblPr firstRow="1" bandRow="1">
                <a:tableStyleId>{5C22544A-7EE6-4342-B048-85BDC9FD1C3A}</a:tableStyleId>
              </a:tblPr>
              <a:tblGrid>
                <a:gridCol w="1136495">
                  <a:extLst>
                    <a:ext uri="{9D8B030D-6E8A-4147-A177-3AD203B41FA5}">
                      <a16:colId xmlns:a16="http://schemas.microsoft.com/office/drawing/2014/main" val="1346885655"/>
                    </a:ext>
                  </a:extLst>
                </a:gridCol>
                <a:gridCol w="5270655">
                  <a:extLst>
                    <a:ext uri="{9D8B030D-6E8A-4147-A177-3AD203B41FA5}">
                      <a16:colId xmlns:a16="http://schemas.microsoft.com/office/drawing/2014/main" val="1506013278"/>
                    </a:ext>
                  </a:extLst>
                </a:gridCol>
              </a:tblGrid>
              <a:tr h="0">
                <a:tc>
                  <a:txBody>
                    <a:bodyPr/>
                    <a:lstStyle/>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提出方法</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期日までに電子メールまたは</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にてお送りください。</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株式会社アクティオ</a:t>
                      </a: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担当：相澤</a:t>
                      </a:r>
                    </a:p>
                    <a:p>
                      <a:pPr>
                        <a:spcBef>
                          <a:spcPts val="0"/>
                        </a:spcBef>
                      </a:pP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03-6854-2024</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　電子メール  </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 aizawa-mizuki@aktio.co.jp</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8" name="正方形/長方形 7">
            <a:extLst>
              <a:ext uri="{FF2B5EF4-FFF2-40B4-BE49-F238E27FC236}">
                <a16:creationId xmlns:a16="http://schemas.microsoft.com/office/drawing/2014/main" id="{977D682F-F11D-9A50-F05E-6A42A5331478}"/>
              </a:ext>
            </a:extLst>
          </p:cNvPr>
          <p:cNvSpPr/>
          <p:nvPr/>
        </p:nvSpPr>
        <p:spPr>
          <a:xfrm>
            <a:off x="237955" y="691348"/>
            <a:ext cx="6394620" cy="1219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1" tIns="45720" rIns="91441" bIns="45720" numCol="1" spcCol="0" rtlCol="0" fromWordArt="0" anchor="t" anchorCtr="0" forceAA="0" compatLnSpc="1">
            <a:prstTxWarp prst="textNoShape">
              <a:avLst/>
            </a:prstTxWarp>
            <a:noAutofit/>
          </a:bodyPr>
          <a:lstStyle/>
          <a:p>
            <a:pPr marL="144000" indent="-144000"/>
            <a:r>
              <a:rPr kumimoji="1" lang="ja-JP" altLang="en-US" sz="1400" b="1" dirty="0">
                <a:solidFill>
                  <a:schemeClr val="tx1"/>
                </a:solidFill>
                <a:latin typeface="A P-OTF UD新ゴ Pr6N M" panose="020B0500000000000000" pitchFamily="34" charset="-128"/>
                <a:ea typeface="A P-OTF UD新ゴ Pr6N M" panose="020B0500000000000000" pitchFamily="34" charset="-128"/>
              </a:rPr>
              <a:t>７　立面図・展開図</a:t>
            </a:r>
            <a:endParaRPr kumimoji="1" lang="en-US" altLang="ja-JP" sz="1400" b="1" dirty="0">
              <a:solidFill>
                <a:schemeClr val="tx1"/>
              </a:solidFill>
              <a:latin typeface="A P-OTF UD新ゴ Pr6N M" panose="020B0500000000000000" pitchFamily="34" charset="-128"/>
              <a:ea typeface="A P-OTF UD新ゴ Pr6N M" panose="020B0500000000000000" pitchFamily="34" charset="-128"/>
            </a:endParaRPr>
          </a:p>
          <a:p>
            <a:pPr marL="144000" indent="-144000"/>
            <a:r>
              <a:rPr kumimoji="1" lang="ja-JP" altLang="en-US" sz="1400" b="1" dirty="0">
                <a:solidFill>
                  <a:schemeClr val="tx1"/>
                </a:solidFill>
                <a:latin typeface="A P-OTF UD新ゴ Pr6N M" panose="020B0500000000000000" pitchFamily="34" charset="-128"/>
                <a:ea typeface="A P-OTF UD新ゴ Pr6N M" panose="020B0500000000000000" pitchFamily="34" charset="-128"/>
              </a:rPr>
              <a:t>　記載事項</a:t>
            </a:r>
            <a:endParaRPr kumimoji="1" lang="en-US" altLang="ja-JP" sz="1400" b="1" dirty="0">
              <a:solidFill>
                <a:schemeClr val="tx1"/>
              </a:solidFill>
              <a:latin typeface="A P-OTF UD新ゴ Pr6N M" panose="020B0500000000000000" pitchFamily="34" charset="-128"/>
              <a:ea typeface="A P-OTF UD新ゴ Pr6N M" panose="020B0500000000000000" pitchFamily="34" charset="-128"/>
            </a:endParaRPr>
          </a:p>
          <a:p>
            <a:pPr marL="171450" indent="-171450">
              <a:buFont typeface="Arial" panose="020B0604020202020204" pitchFamily="34" charset="0"/>
              <a:buChar char="•"/>
            </a:pPr>
            <a:r>
              <a:rPr kumimoji="1" lang="ja-JP" altLang="en-US" sz="1200" dirty="0">
                <a:solidFill>
                  <a:schemeClr val="tx1"/>
                </a:solidFill>
                <a:latin typeface="A P-OTF UD新ゴ Pr6N M" panose="020B0500000000000000" pitchFamily="34" charset="-128"/>
                <a:ea typeface="A P-OTF UD新ゴ Pr6N M" panose="020B0500000000000000" pitchFamily="34" charset="-128"/>
              </a:rPr>
              <a:t>建築の場合、 </a:t>
            </a:r>
            <a:r>
              <a:rPr kumimoji="1" lang="en-US" altLang="ja-JP" sz="1200" dirty="0">
                <a:solidFill>
                  <a:schemeClr val="tx1"/>
                </a:solidFill>
                <a:latin typeface="A P-OTF UD新ゴ Pr6N M" panose="020B0500000000000000" pitchFamily="34" charset="-128"/>
                <a:ea typeface="A P-OTF UD新ゴ Pr6N M" panose="020B0500000000000000" pitchFamily="34" charset="-128"/>
              </a:rPr>
              <a:t>P22</a:t>
            </a:r>
            <a:r>
              <a:rPr kumimoji="1" lang="ja-JP" altLang="en-US" sz="1200" dirty="0">
                <a:solidFill>
                  <a:schemeClr val="tx1"/>
                </a:solidFill>
                <a:latin typeface="A P-OTF UD新ゴ Pr6N M" panose="020B0500000000000000" pitchFamily="34" charset="-128"/>
                <a:ea typeface="A P-OTF UD新ゴ Pr6N M" panose="020B0500000000000000" pitchFamily="34" charset="-128"/>
              </a:rPr>
              <a:t> ユニットハウス及びコンテナー設置に必要な情報に従ってください。</a:t>
            </a:r>
            <a:endParaRPr kumimoji="1" lang="en-US" altLang="ja-JP" sz="1200" dirty="0">
              <a:solidFill>
                <a:schemeClr val="tx1"/>
              </a:solidFill>
              <a:latin typeface="A P-OTF UD新ゴ Pr6N M" panose="020B0500000000000000" pitchFamily="34" charset="-128"/>
              <a:ea typeface="A P-OTF UD新ゴ Pr6N M" panose="020B0500000000000000" pitchFamily="34" charset="-128"/>
            </a:endParaRPr>
          </a:p>
          <a:p>
            <a:pPr marL="171450" indent="-171450">
              <a:buFont typeface="Arial" panose="020B0604020202020204" pitchFamily="34" charset="0"/>
              <a:buChar char="•"/>
            </a:pPr>
            <a:r>
              <a:rPr kumimoji="1" lang="ja-JP" altLang="en-US" sz="1200" dirty="0">
                <a:solidFill>
                  <a:schemeClr val="tx1"/>
                </a:solidFill>
                <a:latin typeface="A P-OTF UD新ゴ Pr6N M" panose="020B0500000000000000" pitchFamily="34" charset="-128"/>
                <a:ea typeface="A P-OTF UD新ゴ Pr6N M" panose="020B0500000000000000" pitchFamily="34" charset="-128"/>
              </a:rPr>
              <a:t>工作物の場合、 </a:t>
            </a:r>
            <a:r>
              <a:rPr kumimoji="1" lang="en-US" altLang="ja-JP" sz="1200" dirty="0">
                <a:solidFill>
                  <a:schemeClr val="tx1"/>
                </a:solidFill>
                <a:latin typeface="A P-OTF UD新ゴ Pr6N M" panose="020B0500000000000000" pitchFamily="34" charset="-128"/>
                <a:ea typeface="A P-OTF UD新ゴ Pr6N M" panose="020B0500000000000000" pitchFamily="34" charset="-128"/>
              </a:rPr>
              <a:t>P25</a:t>
            </a:r>
            <a:r>
              <a:rPr kumimoji="1" lang="ja-JP" altLang="en-US" sz="1200" dirty="0">
                <a:solidFill>
                  <a:schemeClr val="tx1"/>
                </a:solidFill>
                <a:latin typeface="A P-OTF UD新ゴ Pr6N M" panose="020B0500000000000000" pitchFamily="34" charset="-128"/>
                <a:ea typeface="A P-OTF UD新ゴ Pr6N M" panose="020B0500000000000000" pitchFamily="34" charset="-128"/>
              </a:rPr>
              <a:t> サイン、看板、鉄塔の設置に必要な情報に従ってください。</a:t>
            </a:r>
            <a:endParaRPr kumimoji="1" lang="en-US" altLang="ja-JP" sz="1200" dirty="0">
              <a:solidFill>
                <a:schemeClr val="tx1"/>
              </a:solidFill>
              <a:latin typeface="A-OTF UD新ゴ Pro M" panose="020B0500000000000000" pitchFamily="34" charset="-128"/>
              <a:ea typeface="A-OTF UD新ゴ Pro M" panose="020B0500000000000000" pitchFamily="34" charset="-128"/>
            </a:endParaRPr>
          </a:p>
        </p:txBody>
      </p:sp>
    </p:spTree>
    <p:extLst>
      <p:ext uri="{BB962C8B-B14F-4D97-AF65-F5344CB8AC3E}">
        <p14:creationId xmlns:p14="http://schemas.microsoft.com/office/powerpoint/2010/main" val="2914638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886BE46-3F6A-4E73-8ACB-110701BB4933}"/>
              </a:ext>
            </a:extLst>
          </p:cNvPr>
          <p:cNvSpPr>
            <a:spLocks noGrp="1"/>
          </p:cNvSpPr>
          <p:nvPr>
            <p:ph type="sldNum" sz="quarter" idx="12"/>
          </p:nvPr>
        </p:nvSpPr>
        <p:spPr>
          <a:xfrm>
            <a:off x="6439239" y="196028"/>
            <a:ext cx="354584" cy="276999"/>
          </a:xfrm>
        </p:spPr>
        <p:txBody>
          <a:bodyPr/>
          <a:lstStyle/>
          <a:p>
            <a:r>
              <a:rPr kumimoji="1" lang="en-US" altLang="ja-JP" sz="1200" dirty="0">
                <a:solidFill>
                  <a:schemeClr val="tx1"/>
                </a:solidFill>
              </a:rPr>
              <a:t>43</a:t>
            </a:r>
            <a:endParaRPr kumimoji="1" lang="ja-JP" altLang="en-US" sz="1200" dirty="0">
              <a:solidFill>
                <a:schemeClr val="tx1"/>
              </a:solidFill>
            </a:endParaRPr>
          </a:p>
        </p:txBody>
      </p:sp>
      <p:sp>
        <p:nvSpPr>
          <p:cNvPr id="5" name="テキスト ボックス 4">
            <a:extLst>
              <a:ext uri="{FF2B5EF4-FFF2-40B4-BE49-F238E27FC236}">
                <a16:creationId xmlns:a16="http://schemas.microsoft.com/office/drawing/2014/main" id="{AA3CC4CE-C503-4DDD-95EC-3B20CDA31BA0}"/>
              </a:ext>
            </a:extLst>
          </p:cNvPr>
          <p:cNvSpPr txBox="1"/>
          <p:nvPr/>
        </p:nvSpPr>
        <p:spPr>
          <a:xfrm>
            <a:off x="101599" y="2545431"/>
            <a:ext cx="2159566" cy="307777"/>
          </a:xfrm>
          <a:prstGeom prst="rect">
            <a:avLst/>
          </a:prstGeom>
          <a:noFill/>
        </p:spPr>
        <p:txBody>
          <a:bodyPr wrap="none" rtlCol="0">
            <a:spAutoFit/>
          </a:bodyPr>
          <a:lstStyle/>
          <a:p>
            <a:r>
              <a:rPr kumimoji="1" lang="ja-JP" altLang="en-US" sz="1400" b="1" dirty="0">
                <a:latin typeface="A-OTF UD新ゴ Pro M" panose="020B0500000000000000" pitchFamily="34" charset="-128"/>
                <a:ea typeface="A-OTF UD新ゴ Pro M" panose="020B0500000000000000" pitchFamily="34" charset="-128"/>
              </a:rPr>
              <a:t>２　木材納品場所位置図</a:t>
            </a:r>
          </a:p>
        </p:txBody>
      </p:sp>
      <p:sp>
        <p:nvSpPr>
          <p:cNvPr id="6" name="テキスト ボックス 5">
            <a:extLst>
              <a:ext uri="{FF2B5EF4-FFF2-40B4-BE49-F238E27FC236}">
                <a16:creationId xmlns:a16="http://schemas.microsoft.com/office/drawing/2014/main" id="{68189FD6-D794-4B87-BD37-1983DE940536}"/>
              </a:ext>
            </a:extLst>
          </p:cNvPr>
          <p:cNvSpPr txBox="1"/>
          <p:nvPr/>
        </p:nvSpPr>
        <p:spPr>
          <a:xfrm>
            <a:off x="188260" y="109816"/>
            <a:ext cx="2262158" cy="369332"/>
          </a:xfrm>
          <a:prstGeom prst="rect">
            <a:avLst/>
          </a:prstGeom>
          <a:noFill/>
        </p:spPr>
        <p:txBody>
          <a:bodyPr wrap="none" rtlCol="0">
            <a:spAutoFit/>
          </a:bodyPr>
          <a:lstStyle/>
          <a:p>
            <a:pPr lvl="0" defTabSz="685800">
              <a:defRPr/>
            </a:pPr>
            <a:r>
              <a:rPr kumimoji="1" lang="ja-JP" altLang="en-US" dirty="0">
                <a:latin typeface="A-OTF UD新ゴ Pro M" panose="020B0500000000000000" pitchFamily="34" charset="-128"/>
                <a:ea typeface="A-OTF UD新ゴ Pro M" panose="020B0500000000000000" pitchFamily="34" charset="-128"/>
              </a:rPr>
              <a:t>木材納品場所申込書</a:t>
            </a:r>
          </a:p>
        </p:txBody>
      </p:sp>
      <p:graphicFrame>
        <p:nvGraphicFramePr>
          <p:cNvPr id="8" name="表 7">
            <a:extLst>
              <a:ext uri="{FF2B5EF4-FFF2-40B4-BE49-F238E27FC236}">
                <a16:creationId xmlns:a16="http://schemas.microsoft.com/office/drawing/2014/main" id="{06F2CBB8-7E87-416A-AA56-4828E2603392}"/>
              </a:ext>
            </a:extLst>
          </p:cNvPr>
          <p:cNvGraphicFramePr>
            <a:graphicFrameLocks noGrp="1"/>
          </p:cNvGraphicFramePr>
          <p:nvPr>
            <p:extLst>
              <p:ext uri="{D42A27DB-BD31-4B8C-83A1-F6EECF244321}">
                <p14:modId xmlns:p14="http://schemas.microsoft.com/office/powerpoint/2010/main" val="2933706905"/>
              </p:ext>
            </p:extLst>
          </p:nvPr>
        </p:nvGraphicFramePr>
        <p:xfrm>
          <a:off x="3785872" y="581876"/>
          <a:ext cx="2921000" cy="370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7084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提出期限</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600" b="0" dirty="0">
                          <a:solidFill>
                            <a:schemeClr val="tx1"/>
                          </a:solidFill>
                          <a:latin typeface="A-OTF UD新ゴ Pro M" panose="020B0500000000000000" pitchFamily="34" charset="-128"/>
                          <a:ea typeface="A-OTF UD新ゴ Pro M" panose="020B0500000000000000" pitchFamily="34" charset="-128"/>
                        </a:rPr>
                        <a:t>7</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月</a:t>
                      </a:r>
                      <a:r>
                        <a:rPr kumimoji="1" lang="en-US" altLang="ja-JP" sz="1600" b="0" dirty="0">
                          <a:solidFill>
                            <a:schemeClr val="tx1"/>
                          </a:solidFill>
                          <a:latin typeface="A-OTF UD新ゴ Pro M" panose="020B0500000000000000" pitchFamily="34" charset="-128"/>
                          <a:ea typeface="A-OTF UD新ゴ Pro M" panose="020B0500000000000000" pitchFamily="34" charset="-128"/>
                        </a:rPr>
                        <a:t>11</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日（木）</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7" name="テキスト ボックス 6">
            <a:extLst>
              <a:ext uri="{FF2B5EF4-FFF2-40B4-BE49-F238E27FC236}">
                <a16:creationId xmlns:a16="http://schemas.microsoft.com/office/drawing/2014/main" id="{7DF50538-698A-4236-8484-030B88A4267D}"/>
              </a:ext>
            </a:extLst>
          </p:cNvPr>
          <p:cNvSpPr txBox="1"/>
          <p:nvPr/>
        </p:nvSpPr>
        <p:spPr>
          <a:xfrm>
            <a:off x="361949" y="7911090"/>
            <a:ext cx="6146461" cy="1015663"/>
          </a:xfrm>
          <a:prstGeom prst="rect">
            <a:avLst/>
          </a:prstGeom>
          <a:noFill/>
        </p:spPr>
        <p:txBody>
          <a:bodyPr wrap="square" rtlCol="0">
            <a:spAutoFit/>
          </a:bodyPr>
          <a:lstStyle/>
          <a:p>
            <a:r>
              <a:rPr kumimoji="1" lang="ja-JP" altLang="en-US" sz="1200" dirty="0">
                <a:latin typeface="A-OTF UD新ゴ Pro M" panose="020B0500000000000000" pitchFamily="34" charset="-128"/>
                <a:ea typeface="A-OTF UD新ゴ Pro M" panose="020B0500000000000000" pitchFamily="34" charset="-128"/>
              </a:rPr>
              <a:t>（注）</a:t>
            </a:r>
            <a:endParaRPr kumimoji="1" lang="en-US" altLang="ja-JP" sz="1200" dirty="0">
              <a:latin typeface="A-OTF UD新ゴ Pro M" panose="020B0500000000000000" pitchFamily="34" charset="-128"/>
              <a:ea typeface="A-OTF UD新ゴ Pro M" panose="020B0500000000000000" pitchFamily="34" charset="-128"/>
            </a:endParaRPr>
          </a:p>
          <a:p>
            <a:pPr marL="228600" indent="-228600">
              <a:buFont typeface="+mj-lt"/>
              <a:buAutoNum type="arabicPeriod"/>
            </a:pPr>
            <a:r>
              <a:rPr kumimoji="1" lang="ja-JP" altLang="en-US" sz="1200" dirty="0">
                <a:latin typeface="A-OTF UD新ゴ Pro M" panose="020B0500000000000000" pitchFamily="34" charset="-128"/>
                <a:ea typeface="A-OTF UD新ゴ Pro M" panose="020B0500000000000000" pitchFamily="34" charset="-128"/>
              </a:rPr>
              <a:t>木材納付場所は、ブース内とし、位置を表示。</a:t>
            </a:r>
            <a:endParaRPr kumimoji="1" lang="en-US" altLang="ja-JP" sz="1200" dirty="0">
              <a:latin typeface="A-OTF UD新ゴ Pro M" panose="020B0500000000000000" pitchFamily="34" charset="-128"/>
              <a:ea typeface="A-OTF UD新ゴ Pro M" panose="020B0500000000000000" pitchFamily="34" charset="-128"/>
            </a:endParaRPr>
          </a:p>
          <a:p>
            <a:pPr marL="228600" indent="-228600">
              <a:buFont typeface="+mj-lt"/>
              <a:buAutoNum type="arabicPeriod"/>
            </a:pPr>
            <a:r>
              <a:rPr kumimoji="1" lang="ja-JP" altLang="en-US" sz="1200" dirty="0">
                <a:latin typeface="A-OTF UD新ゴ Pro M" panose="020B0500000000000000" pitchFamily="34" charset="-128"/>
                <a:ea typeface="A-OTF UD新ゴ Pro M" panose="020B0500000000000000" pitchFamily="34" charset="-128"/>
              </a:rPr>
              <a:t>木材の規格ごとに配置する場所が異なる場合は、木材の規格を表示。</a:t>
            </a:r>
            <a:endParaRPr kumimoji="1" lang="en-US" altLang="ja-JP" sz="1200" dirty="0">
              <a:latin typeface="A-OTF UD新ゴ Pro M" panose="020B0500000000000000" pitchFamily="34" charset="-128"/>
              <a:ea typeface="A-OTF UD新ゴ Pro M" panose="020B0500000000000000" pitchFamily="34" charset="-128"/>
            </a:endParaRPr>
          </a:p>
          <a:p>
            <a:pPr marL="228600" indent="-228600">
              <a:buFont typeface="+mj-lt"/>
              <a:buAutoNum type="arabicPeriod"/>
            </a:pPr>
            <a:r>
              <a:rPr kumimoji="1" lang="ja-JP" altLang="en-US" sz="1200" dirty="0">
                <a:latin typeface="A-OTF UD新ゴ Pro M" panose="020B0500000000000000" pitchFamily="34" charset="-128"/>
                <a:ea typeface="A-OTF UD新ゴ Pro M" panose="020B0500000000000000" pitchFamily="34" charset="-128"/>
              </a:rPr>
              <a:t>枝付き材は、枝のついている方向を表示。</a:t>
            </a:r>
            <a:endParaRPr kumimoji="1" lang="en-US" altLang="ja-JP" sz="1200" dirty="0">
              <a:latin typeface="A-OTF UD新ゴ Pro M" panose="020B0500000000000000" pitchFamily="34" charset="-128"/>
              <a:ea typeface="A-OTF UD新ゴ Pro M" panose="020B0500000000000000" pitchFamily="34" charset="-128"/>
            </a:endParaRPr>
          </a:p>
          <a:p>
            <a:pPr marL="228600" indent="-228600">
              <a:buFont typeface="+mj-lt"/>
              <a:buAutoNum type="arabicPeriod"/>
            </a:pPr>
            <a:r>
              <a:rPr kumimoji="1" lang="ja-JP" altLang="en-US" sz="1200" dirty="0">
                <a:latin typeface="A-OTF UD新ゴ Pro M" panose="020B0500000000000000" pitchFamily="34" charset="-128"/>
                <a:ea typeface="A-OTF UD新ゴ Pro M" panose="020B0500000000000000" pitchFamily="34" charset="-128"/>
              </a:rPr>
              <a:t>自社テント、通路や隣接する区画の出展社名を表示。</a:t>
            </a:r>
            <a:endParaRPr kumimoji="1" lang="en-US" altLang="ja-JP" sz="1200" dirty="0">
              <a:latin typeface="A-OTF UD新ゴ Pro M" panose="020B0500000000000000" pitchFamily="34" charset="-128"/>
              <a:ea typeface="A-OTF UD新ゴ Pro M" panose="020B0500000000000000" pitchFamily="34" charset="-128"/>
            </a:endParaRPr>
          </a:p>
        </p:txBody>
      </p:sp>
      <p:sp>
        <p:nvSpPr>
          <p:cNvPr id="3" name="正方形/長方形 2">
            <a:extLst>
              <a:ext uri="{FF2B5EF4-FFF2-40B4-BE49-F238E27FC236}">
                <a16:creationId xmlns:a16="http://schemas.microsoft.com/office/drawing/2014/main" id="{ABAADE92-7EB9-48D0-A651-D2002A01B81E}"/>
              </a:ext>
            </a:extLst>
          </p:cNvPr>
          <p:cNvSpPr/>
          <p:nvPr/>
        </p:nvSpPr>
        <p:spPr>
          <a:xfrm>
            <a:off x="225426" y="2853208"/>
            <a:ext cx="6365878" cy="50207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aphicFrame>
        <p:nvGraphicFramePr>
          <p:cNvPr id="12" name="表 11">
            <a:extLst>
              <a:ext uri="{FF2B5EF4-FFF2-40B4-BE49-F238E27FC236}">
                <a16:creationId xmlns:a16="http://schemas.microsoft.com/office/drawing/2014/main" id="{492E5EE2-DA24-4F77-8FEA-B2172F55BE4C}"/>
              </a:ext>
            </a:extLst>
          </p:cNvPr>
          <p:cNvGraphicFramePr>
            <a:graphicFrameLocks noGrp="1"/>
          </p:cNvGraphicFramePr>
          <p:nvPr>
            <p:extLst>
              <p:ext uri="{D42A27DB-BD31-4B8C-83A1-F6EECF244321}">
                <p14:modId xmlns:p14="http://schemas.microsoft.com/office/powerpoint/2010/main" val="2599809680"/>
              </p:ext>
            </p:extLst>
          </p:nvPr>
        </p:nvGraphicFramePr>
        <p:xfrm>
          <a:off x="326689" y="8912644"/>
          <a:ext cx="6378911" cy="822960"/>
        </p:xfrm>
        <a:graphic>
          <a:graphicData uri="http://schemas.openxmlformats.org/drawingml/2006/table">
            <a:tbl>
              <a:tblPr firstRow="1" bandRow="1">
                <a:tableStyleId>{5C22544A-7EE6-4342-B048-85BDC9FD1C3A}</a:tableStyleId>
              </a:tblPr>
              <a:tblGrid>
                <a:gridCol w="1131486">
                  <a:extLst>
                    <a:ext uri="{9D8B030D-6E8A-4147-A177-3AD203B41FA5}">
                      <a16:colId xmlns:a16="http://schemas.microsoft.com/office/drawing/2014/main" val="1346885655"/>
                    </a:ext>
                  </a:extLst>
                </a:gridCol>
                <a:gridCol w="5247425">
                  <a:extLst>
                    <a:ext uri="{9D8B030D-6E8A-4147-A177-3AD203B41FA5}">
                      <a16:colId xmlns:a16="http://schemas.microsoft.com/office/drawing/2014/main" val="1506013278"/>
                    </a:ext>
                  </a:extLst>
                </a:gridCol>
              </a:tblGrid>
              <a:tr h="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提出方法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期日までに電子メールまたは</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FAX</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にてお送りください。</a:t>
                      </a:r>
                      <a:endParaRPr kumimoji="1" lang="en-US" altLang="ja-JP" sz="1200" b="0" dirty="0">
                        <a:solidFill>
                          <a:schemeClr val="tx1"/>
                        </a:solidFill>
                        <a:latin typeface="A-OTF UD新ゴ Pro M" panose="020B0500000000000000" pitchFamily="34" charset="-128"/>
                        <a:ea typeface="A-OTF UD新ゴ Pro M" panose="020B0500000000000000" pitchFamily="34" charset="-128"/>
                      </a:endParaRPr>
                    </a:p>
                    <a:p>
                      <a:pPr>
                        <a:spcBef>
                          <a:spcPts val="0"/>
                        </a:spcBef>
                      </a:pPr>
                      <a:r>
                        <a:rPr kumimoji="1" lang="zh-TW" altLang="en-US" sz="1200" b="0" dirty="0">
                          <a:solidFill>
                            <a:schemeClr val="tx1"/>
                          </a:solidFill>
                          <a:latin typeface="A-OTF UD新ゴ Pro M" panose="020B0500000000000000" pitchFamily="34" charset="-128"/>
                          <a:ea typeface="A-OTF UD新ゴ Pro M" panose="020B0500000000000000" pitchFamily="34" charset="-128"/>
                        </a:rPr>
                        <a:t>一般社団法人林業機械化協会</a:t>
                      </a:r>
                    </a:p>
                    <a:p>
                      <a:pPr>
                        <a:spcBef>
                          <a:spcPts val="0"/>
                        </a:spcBef>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担当：和佐、寺澤</a:t>
                      </a:r>
                    </a:p>
                    <a:p>
                      <a:pPr algn="l">
                        <a:spcBef>
                          <a:spcPts val="0"/>
                        </a:spcBef>
                      </a:pPr>
                      <a:r>
                        <a:rPr kumimoji="1" lang="en-US" altLang="ja-JP" sz="1200" b="0" dirty="0">
                          <a:solidFill>
                            <a:schemeClr val="tx1"/>
                          </a:solidFill>
                          <a:latin typeface="A-OTF UD新ゴ Pro M" panose="020B0500000000000000" pitchFamily="34" charset="-128"/>
                          <a:ea typeface="A-OTF UD新ゴ Pro M" panose="020B0500000000000000" pitchFamily="34" charset="-128"/>
                        </a:rPr>
                        <a:t>FAX</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03-5840-6218</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　電子メール：</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tenji@rinkikyo.or.jp</a:t>
                      </a:r>
                      <a:endParaRPr kumimoji="1" lang="en-US" altLang="ja-JP" sz="2000" b="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graphicFrame>
        <p:nvGraphicFramePr>
          <p:cNvPr id="10" name="表 9">
            <a:extLst>
              <a:ext uri="{FF2B5EF4-FFF2-40B4-BE49-F238E27FC236}">
                <a16:creationId xmlns:a16="http://schemas.microsoft.com/office/drawing/2014/main" id="{0D4421F9-C41D-92BE-3202-16561CEF5748}"/>
              </a:ext>
            </a:extLst>
          </p:cNvPr>
          <p:cNvGraphicFramePr>
            <a:graphicFrameLocks noGrp="1"/>
          </p:cNvGraphicFramePr>
          <p:nvPr>
            <p:extLst>
              <p:ext uri="{D42A27DB-BD31-4B8C-83A1-F6EECF244321}">
                <p14:modId xmlns:p14="http://schemas.microsoft.com/office/powerpoint/2010/main" val="1002158937"/>
              </p:ext>
            </p:extLst>
          </p:nvPr>
        </p:nvGraphicFramePr>
        <p:xfrm>
          <a:off x="225426" y="1097088"/>
          <a:ext cx="6407149" cy="1385280"/>
        </p:xfrm>
        <a:graphic>
          <a:graphicData uri="http://schemas.openxmlformats.org/drawingml/2006/table">
            <a:tbl>
              <a:tblPr firstRow="1" bandRow="1">
                <a:tableStyleId>{5C22544A-7EE6-4342-B048-85BDC9FD1C3A}</a:tableStyleId>
              </a:tblPr>
              <a:tblGrid>
                <a:gridCol w="1135072">
                  <a:extLst>
                    <a:ext uri="{9D8B030D-6E8A-4147-A177-3AD203B41FA5}">
                      <a16:colId xmlns:a16="http://schemas.microsoft.com/office/drawing/2014/main" val="2543251354"/>
                    </a:ext>
                  </a:extLst>
                </a:gridCol>
                <a:gridCol w="916025">
                  <a:extLst>
                    <a:ext uri="{9D8B030D-6E8A-4147-A177-3AD203B41FA5}">
                      <a16:colId xmlns:a16="http://schemas.microsoft.com/office/drawing/2014/main" val="2263179095"/>
                    </a:ext>
                  </a:extLst>
                </a:gridCol>
                <a:gridCol w="1102476">
                  <a:extLst>
                    <a:ext uri="{9D8B030D-6E8A-4147-A177-3AD203B41FA5}">
                      <a16:colId xmlns:a16="http://schemas.microsoft.com/office/drawing/2014/main" val="4271937695"/>
                    </a:ext>
                  </a:extLst>
                </a:gridCol>
                <a:gridCol w="1244117">
                  <a:extLst>
                    <a:ext uri="{9D8B030D-6E8A-4147-A177-3AD203B41FA5}">
                      <a16:colId xmlns:a16="http://schemas.microsoft.com/office/drawing/2014/main" val="1071034422"/>
                    </a:ext>
                  </a:extLst>
                </a:gridCol>
                <a:gridCol w="2009459">
                  <a:extLst>
                    <a:ext uri="{9D8B030D-6E8A-4147-A177-3AD203B41FA5}">
                      <a16:colId xmlns:a16="http://schemas.microsoft.com/office/drawing/2014/main" val="3480470527"/>
                    </a:ext>
                  </a:extLst>
                </a:gridCol>
              </a:tblGrid>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受付番号</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（ブース）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出展社名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200" b="0" dirty="0">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36174573"/>
                  </a:ext>
                </a:extLst>
              </a:tr>
              <a:tr h="147648">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4">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電話番号</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endParaRPr kumimoji="1" lang="ja-JP" altLang="en-US" sz="95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endParaRPr kumimoji="1" lang="ja-JP" altLang="en-US" sz="10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sp>
        <p:nvSpPr>
          <p:cNvPr id="11" name="テキスト ボックス 10">
            <a:extLst>
              <a:ext uri="{FF2B5EF4-FFF2-40B4-BE49-F238E27FC236}">
                <a16:creationId xmlns:a16="http://schemas.microsoft.com/office/drawing/2014/main" id="{54C73599-4A08-CA21-10F2-9B653DFD0533}"/>
              </a:ext>
            </a:extLst>
          </p:cNvPr>
          <p:cNvSpPr txBox="1"/>
          <p:nvPr/>
        </p:nvSpPr>
        <p:spPr>
          <a:xfrm>
            <a:off x="101599" y="867672"/>
            <a:ext cx="1441420"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１　出展社情報</a:t>
            </a:r>
          </a:p>
        </p:txBody>
      </p:sp>
    </p:spTree>
    <p:extLst>
      <p:ext uri="{BB962C8B-B14F-4D97-AF65-F5344CB8AC3E}">
        <p14:creationId xmlns:p14="http://schemas.microsoft.com/office/powerpoint/2010/main" val="1169905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886BE46-3F6A-4E73-8ACB-110701BB4933}"/>
              </a:ext>
            </a:extLst>
          </p:cNvPr>
          <p:cNvSpPr>
            <a:spLocks noGrp="1"/>
          </p:cNvSpPr>
          <p:nvPr>
            <p:ph type="sldNum" sz="quarter" idx="12"/>
          </p:nvPr>
        </p:nvSpPr>
        <p:spPr>
          <a:xfrm>
            <a:off x="6439239" y="196028"/>
            <a:ext cx="354584" cy="276999"/>
          </a:xfrm>
        </p:spPr>
        <p:txBody>
          <a:bodyPr/>
          <a:lstStyle/>
          <a:p>
            <a:r>
              <a:rPr kumimoji="1" lang="en-US" altLang="ja-JP" sz="1200" dirty="0">
                <a:solidFill>
                  <a:schemeClr val="tx1"/>
                </a:solidFill>
              </a:rPr>
              <a:t>44</a:t>
            </a:r>
            <a:endParaRPr kumimoji="1" lang="ja-JP" altLang="en-US" sz="1200" dirty="0">
              <a:solidFill>
                <a:schemeClr val="tx1"/>
              </a:solidFill>
            </a:endParaRPr>
          </a:p>
        </p:txBody>
      </p:sp>
      <p:sp>
        <p:nvSpPr>
          <p:cNvPr id="10" name="テキスト ボックス 9">
            <a:extLst>
              <a:ext uri="{FF2B5EF4-FFF2-40B4-BE49-F238E27FC236}">
                <a16:creationId xmlns:a16="http://schemas.microsoft.com/office/drawing/2014/main" id="{66FC899B-8EDB-43EF-B16E-BCC57D34B342}"/>
              </a:ext>
            </a:extLst>
          </p:cNvPr>
          <p:cNvSpPr txBox="1"/>
          <p:nvPr/>
        </p:nvSpPr>
        <p:spPr>
          <a:xfrm>
            <a:off x="188260" y="109816"/>
            <a:ext cx="2262158" cy="369332"/>
          </a:xfrm>
          <a:prstGeom prst="rect">
            <a:avLst/>
          </a:prstGeom>
          <a:noFill/>
        </p:spPr>
        <p:txBody>
          <a:bodyPr wrap="none" rtlCol="0">
            <a:spAutoFit/>
          </a:bodyPr>
          <a:lstStyle/>
          <a:p>
            <a:pPr lvl="0" defTabSz="685800">
              <a:defRPr/>
            </a:pPr>
            <a:r>
              <a:rPr kumimoji="1" lang="ja-JP" altLang="en-US" dirty="0">
                <a:latin typeface="A-OTF UD新ゴ Pro M" panose="020B0500000000000000" pitchFamily="34" charset="-128"/>
                <a:ea typeface="A-OTF UD新ゴ Pro M" panose="020B0500000000000000" pitchFamily="34" charset="-128"/>
              </a:rPr>
              <a:t>搬入出車両等申込書</a:t>
            </a:r>
          </a:p>
        </p:txBody>
      </p:sp>
      <p:graphicFrame>
        <p:nvGraphicFramePr>
          <p:cNvPr id="13" name="表 4">
            <a:extLst>
              <a:ext uri="{FF2B5EF4-FFF2-40B4-BE49-F238E27FC236}">
                <a16:creationId xmlns:a16="http://schemas.microsoft.com/office/drawing/2014/main" id="{A9241ECD-90D1-420C-A12A-6F8B5DE2DE53}"/>
              </a:ext>
            </a:extLst>
          </p:cNvPr>
          <p:cNvGraphicFramePr>
            <a:graphicFrameLocks noGrp="1"/>
          </p:cNvGraphicFramePr>
          <p:nvPr>
            <p:extLst>
              <p:ext uri="{D42A27DB-BD31-4B8C-83A1-F6EECF244321}">
                <p14:modId xmlns:p14="http://schemas.microsoft.com/office/powerpoint/2010/main" val="1324897992"/>
              </p:ext>
            </p:extLst>
          </p:nvPr>
        </p:nvGraphicFramePr>
        <p:xfrm>
          <a:off x="225426" y="2817805"/>
          <a:ext cx="6407148" cy="3017520"/>
        </p:xfrm>
        <a:graphic>
          <a:graphicData uri="http://schemas.openxmlformats.org/drawingml/2006/table">
            <a:tbl>
              <a:tblPr>
                <a:tableStyleId>{8799B23B-EC83-4686-B30A-512413B5E67A}</a:tableStyleId>
              </a:tblPr>
              <a:tblGrid>
                <a:gridCol w="869537">
                  <a:extLst>
                    <a:ext uri="{9D8B030D-6E8A-4147-A177-3AD203B41FA5}">
                      <a16:colId xmlns:a16="http://schemas.microsoft.com/office/drawing/2014/main" val="2039859653"/>
                    </a:ext>
                  </a:extLst>
                </a:gridCol>
                <a:gridCol w="814874">
                  <a:extLst>
                    <a:ext uri="{9D8B030D-6E8A-4147-A177-3AD203B41FA5}">
                      <a16:colId xmlns:a16="http://schemas.microsoft.com/office/drawing/2014/main" val="2104842840"/>
                    </a:ext>
                  </a:extLst>
                </a:gridCol>
                <a:gridCol w="843635">
                  <a:extLst>
                    <a:ext uri="{9D8B030D-6E8A-4147-A177-3AD203B41FA5}">
                      <a16:colId xmlns:a16="http://schemas.microsoft.com/office/drawing/2014/main" val="3580303747"/>
                    </a:ext>
                  </a:extLst>
                </a:gridCol>
                <a:gridCol w="3019828">
                  <a:extLst>
                    <a:ext uri="{9D8B030D-6E8A-4147-A177-3AD203B41FA5}">
                      <a16:colId xmlns:a16="http://schemas.microsoft.com/office/drawing/2014/main" val="331577461"/>
                    </a:ext>
                  </a:extLst>
                </a:gridCol>
                <a:gridCol w="859274">
                  <a:extLst>
                    <a:ext uri="{9D8B030D-6E8A-4147-A177-3AD203B41FA5}">
                      <a16:colId xmlns:a16="http://schemas.microsoft.com/office/drawing/2014/main" val="3779846306"/>
                    </a:ext>
                  </a:extLst>
                </a:gridCol>
              </a:tblGrid>
              <a:tr h="391032">
                <a:tc>
                  <a:txBody>
                    <a:bodyPr/>
                    <a:lstStyle/>
                    <a:p>
                      <a:r>
                        <a:rPr kumimoji="1" lang="ja-JP" altLang="en-US" sz="1200" dirty="0">
                          <a:ea typeface="A-OTF UD新ゴ Pro M" panose="020B0500000000000000"/>
                        </a:rPr>
                        <a:t>希望日</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ea typeface="A-OTF UD新ゴ Pro M" panose="020B0500000000000000"/>
                        </a:rPr>
                        <a:t>入場希望時間</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ea typeface="A-OTF UD新ゴ Pro M" panose="020B0500000000000000"/>
                        </a:rPr>
                        <a:t>車両区分</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ea typeface="A-OTF UD新ゴ Pro M" panose="020B0500000000000000"/>
                        </a:rPr>
                        <a:t>積荷</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ea typeface="A-OTF UD新ゴ Pro M" panose="020B0500000000000000"/>
                        </a:rPr>
                        <a:t>作業時間</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8619428"/>
                  </a:ext>
                </a:extLst>
              </a:tr>
              <a:tr h="0">
                <a:tc>
                  <a:txBody>
                    <a:bodyPr/>
                    <a:lstStyle/>
                    <a:p>
                      <a:endParaRPr kumimoji="1" lang="ja-JP" altLang="en-US" sz="18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314184"/>
                  </a:ext>
                </a:extLst>
              </a:tr>
              <a:tr h="0">
                <a:tc>
                  <a:txBody>
                    <a:bodyPr/>
                    <a:lstStyle/>
                    <a:p>
                      <a:endParaRPr kumimoji="1" lang="ja-JP" altLang="en-US" sz="18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7255466"/>
                  </a:ext>
                </a:extLst>
              </a:tr>
              <a:tr h="0">
                <a:tc>
                  <a:txBody>
                    <a:bodyPr/>
                    <a:lstStyle/>
                    <a:p>
                      <a:endParaRPr kumimoji="1" lang="ja-JP" altLang="en-US" sz="18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4509174"/>
                  </a:ext>
                </a:extLst>
              </a:tr>
              <a:tr h="0">
                <a:tc>
                  <a:txBody>
                    <a:bodyPr/>
                    <a:lstStyle/>
                    <a:p>
                      <a:endParaRPr kumimoji="1" lang="ja-JP" altLang="en-US" sz="18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3394532"/>
                  </a:ext>
                </a:extLst>
              </a:tr>
              <a:tr h="0">
                <a:tc>
                  <a:txBody>
                    <a:bodyPr/>
                    <a:lstStyle/>
                    <a:p>
                      <a:endParaRPr kumimoji="1" lang="ja-JP" altLang="en-US" sz="18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2999720"/>
                  </a:ext>
                </a:extLst>
              </a:tr>
              <a:tr h="0">
                <a:tc>
                  <a:txBody>
                    <a:bodyPr/>
                    <a:lstStyle/>
                    <a:p>
                      <a:endParaRPr kumimoji="1" lang="ja-JP" altLang="en-US" sz="18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6395444"/>
                  </a:ext>
                </a:extLst>
              </a:tr>
              <a:tr h="337993">
                <a:tc>
                  <a:txBody>
                    <a:bodyPr/>
                    <a:lstStyle/>
                    <a:p>
                      <a:endParaRPr kumimoji="1" lang="ja-JP" altLang="en-US" sz="18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ea typeface="A-OTF UD新ゴ Pro M" panose="020B050000000000000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5292730"/>
                  </a:ext>
                </a:extLst>
              </a:tr>
            </a:tbl>
          </a:graphicData>
        </a:graphic>
      </p:graphicFrame>
      <p:sp>
        <p:nvSpPr>
          <p:cNvPr id="14" name="テキスト ボックス 13">
            <a:extLst>
              <a:ext uri="{FF2B5EF4-FFF2-40B4-BE49-F238E27FC236}">
                <a16:creationId xmlns:a16="http://schemas.microsoft.com/office/drawing/2014/main" id="{8BAA5F09-B73F-486A-8F6D-03EC114B66B8}"/>
              </a:ext>
            </a:extLst>
          </p:cNvPr>
          <p:cNvSpPr txBox="1"/>
          <p:nvPr/>
        </p:nvSpPr>
        <p:spPr>
          <a:xfrm>
            <a:off x="237983" y="5863578"/>
            <a:ext cx="6382084" cy="1831271"/>
          </a:xfrm>
          <a:prstGeom prst="rect">
            <a:avLst/>
          </a:prstGeom>
          <a:noFill/>
        </p:spPr>
        <p:txBody>
          <a:bodyPr wrap="square" rtlCol="0">
            <a:spAutoFit/>
          </a:bodyPr>
          <a:lstStyle/>
          <a:p>
            <a:pPr>
              <a:spcBef>
                <a:spcPts val="600"/>
              </a:spcBef>
            </a:pPr>
            <a:r>
              <a:rPr kumimoji="1" lang="en-US" altLang="ja-JP" sz="1200" b="1" i="0" u="none" strike="noStrike" kern="1200" cap="none" spc="0" normalizeH="0" baseline="0" noProof="0" dirty="0">
                <a:ln>
                  <a:noFill/>
                </a:ln>
                <a:solidFill>
                  <a:prstClr val="black"/>
                </a:solidFill>
                <a:effectLst/>
                <a:uLnTx/>
                <a:uFillTx/>
                <a:latin typeface="A P-OTF UD新ゴ Pr6N M" panose="020B0500000000000000" pitchFamily="34" charset="-128"/>
                <a:ea typeface="A-OTF UD新ゴ Pro M" panose="020B0500000000000000"/>
              </a:rPr>
              <a:t>※</a:t>
            </a:r>
            <a:r>
              <a:rPr kumimoji="1" lang="ja-JP" altLang="en-US" sz="1200" b="1" i="0" u="sng" strike="noStrike" kern="1200" cap="none" spc="0" normalizeH="0" baseline="0" noProof="0" dirty="0">
                <a:ln>
                  <a:noFill/>
                </a:ln>
                <a:solidFill>
                  <a:srgbClr val="FF0000"/>
                </a:solidFill>
                <a:effectLst/>
                <a:uLnTx/>
                <a:uFillTx/>
                <a:latin typeface="A P-OTF UD新ゴ Pr6N M" panose="020B0500000000000000" pitchFamily="34" charset="-128"/>
                <a:ea typeface="A-OTF UD新ゴ Pro M" panose="020B0500000000000000"/>
              </a:rPr>
              <a:t>会場入口にゲートがあることから入場できる車両サイズに制限があります。高さ</a:t>
            </a:r>
            <a:r>
              <a:rPr kumimoji="1" lang="en-US" altLang="ja-JP" sz="1200" b="1" i="0" u="sng" strike="noStrike" kern="1200" cap="none" spc="0" normalizeH="0" baseline="0" noProof="0" dirty="0">
                <a:ln>
                  <a:noFill/>
                </a:ln>
                <a:solidFill>
                  <a:srgbClr val="FF0000"/>
                </a:solidFill>
                <a:effectLst/>
                <a:uLnTx/>
                <a:uFillTx/>
                <a:latin typeface="A P-OTF UD新ゴ Pr6N M" panose="020B0500000000000000" pitchFamily="34" charset="-128"/>
                <a:ea typeface="A-OTF UD新ゴ Pro M" panose="020B0500000000000000"/>
              </a:rPr>
              <a:t>4.2m</a:t>
            </a:r>
            <a:r>
              <a:rPr kumimoji="1" lang="ja-JP" altLang="en-US" sz="1200" b="1" u="sng" dirty="0">
                <a:solidFill>
                  <a:srgbClr val="FF0000"/>
                </a:solidFill>
                <a:latin typeface="A P-OTF UD新ゴ Pr6N M" panose="020B0500000000000000" pitchFamily="34" charset="-128"/>
                <a:ea typeface="A-OTF UD新ゴ Pro M" panose="020B0500000000000000"/>
              </a:rPr>
              <a:t>以上</a:t>
            </a:r>
            <a:r>
              <a:rPr kumimoji="1" lang="ja-JP" altLang="en-US" sz="1200" b="1" i="0" u="sng" strike="noStrike" kern="1200" cap="none" spc="0" normalizeH="0" baseline="0" noProof="0" dirty="0">
                <a:ln>
                  <a:noFill/>
                </a:ln>
                <a:solidFill>
                  <a:srgbClr val="FF0000"/>
                </a:solidFill>
                <a:effectLst/>
                <a:uLnTx/>
                <a:uFillTx/>
                <a:latin typeface="A P-OTF UD新ゴ Pr6N M" panose="020B0500000000000000" pitchFamily="34" charset="-128"/>
                <a:ea typeface="A-OTF UD新ゴ Pro M" panose="020B0500000000000000"/>
              </a:rPr>
              <a:t>、幅</a:t>
            </a:r>
            <a:r>
              <a:rPr kumimoji="1" lang="en-US" altLang="ja-JP" sz="1200" b="1" i="0" u="sng" strike="noStrike" kern="1200" cap="none" spc="0" normalizeH="0" baseline="0" noProof="0" dirty="0">
                <a:ln>
                  <a:noFill/>
                </a:ln>
                <a:solidFill>
                  <a:srgbClr val="FF0000"/>
                </a:solidFill>
                <a:effectLst/>
                <a:uLnTx/>
                <a:uFillTx/>
                <a:latin typeface="A P-OTF UD新ゴ Pr6N M" panose="020B0500000000000000" pitchFamily="34" charset="-128"/>
                <a:ea typeface="A-OTF UD新ゴ Pro M" panose="020B0500000000000000"/>
              </a:rPr>
              <a:t>2.5m</a:t>
            </a:r>
            <a:r>
              <a:rPr kumimoji="1" lang="ja-JP" altLang="en-US" sz="1200" b="1" u="sng" dirty="0">
                <a:solidFill>
                  <a:srgbClr val="FF0000"/>
                </a:solidFill>
                <a:latin typeface="A P-OTF UD新ゴ Pr6N M" panose="020B0500000000000000" pitchFamily="34" charset="-128"/>
                <a:ea typeface="A-OTF UD新ゴ Pro M" panose="020B0500000000000000"/>
              </a:rPr>
              <a:t>以上の車両は</a:t>
            </a:r>
            <a:r>
              <a:rPr kumimoji="1" lang="ja-JP" altLang="en-US" sz="1200" b="1" i="0" u="sng" strike="noStrike" kern="1200" cap="none" spc="0" normalizeH="0" baseline="0" noProof="0" dirty="0">
                <a:ln>
                  <a:noFill/>
                </a:ln>
                <a:solidFill>
                  <a:srgbClr val="FF0000"/>
                </a:solidFill>
                <a:effectLst/>
                <a:uLnTx/>
                <a:uFillTx/>
                <a:latin typeface="A P-OTF UD新ゴ Pr6N M" panose="020B0500000000000000" pitchFamily="34" charset="-128"/>
                <a:ea typeface="A-OTF UD新ゴ Pro M" panose="020B0500000000000000"/>
              </a:rPr>
              <a:t>、入場できません。</a:t>
            </a:r>
            <a:endParaRPr kumimoji="1" lang="en-US" altLang="ja-JP" sz="1200" b="1" i="0" u="sng" strike="noStrike" kern="1200" cap="none" spc="0" normalizeH="0" baseline="0" noProof="0" dirty="0">
              <a:ln>
                <a:noFill/>
              </a:ln>
              <a:solidFill>
                <a:srgbClr val="FF0000"/>
              </a:solidFill>
              <a:effectLst/>
              <a:uLnTx/>
              <a:uFillTx/>
              <a:latin typeface="A P-OTF UD新ゴ Pr6N M" panose="020B0500000000000000" pitchFamily="34" charset="-128"/>
              <a:ea typeface="A-OTF UD新ゴ Pro M" panose="020B0500000000000000"/>
            </a:endParaRPr>
          </a:p>
          <a:p>
            <a:pPr>
              <a:spcBef>
                <a:spcPts val="600"/>
              </a:spcBef>
            </a:pPr>
            <a:r>
              <a:rPr kumimoji="1" lang="en-US" altLang="ja-JP" sz="1200" b="0" i="0" u="none" strike="noStrike" kern="1200" cap="none" spc="0" normalizeH="0" baseline="0" noProof="0" dirty="0">
                <a:ln>
                  <a:noFill/>
                </a:ln>
                <a:solidFill>
                  <a:prstClr val="black"/>
                </a:solidFill>
                <a:effectLst/>
                <a:uLnTx/>
                <a:uFillTx/>
                <a:latin typeface="A P-OTF UD新ゴ Pr6N M" panose="020B0500000000000000" pitchFamily="34" charset="-128"/>
                <a:ea typeface="A P-OTF UD新ゴ Pr6N M" panose="020B0500000000000000" pitchFamily="34" charset="-128"/>
              </a:rPr>
              <a:t>【</a:t>
            </a:r>
            <a:r>
              <a:rPr kumimoji="1" lang="ja-JP" altLang="en-US" sz="1200" b="0" i="0" u="none" strike="noStrike" kern="1200" cap="none" spc="0" normalizeH="0" baseline="0" noProof="0" dirty="0">
                <a:ln>
                  <a:noFill/>
                </a:ln>
                <a:solidFill>
                  <a:prstClr val="black"/>
                </a:solidFill>
                <a:effectLst/>
                <a:uLnTx/>
                <a:uFillTx/>
                <a:latin typeface="A P-OTF UD新ゴ Pr6N M" panose="020B0500000000000000" pitchFamily="34" charset="-128"/>
                <a:ea typeface="A P-OTF UD新ゴ Pr6N M" panose="020B0500000000000000" pitchFamily="34" charset="-128"/>
              </a:rPr>
              <a:t>申込内容の記入方法</a:t>
            </a:r>
            <a:r>
              <a:rPr kumimoji="1" lang="en-US" altLang="ja-JP" sz="1200" b="0" i="0" u="none" strike="noStrike" kern="1200" cap="none" spc="0" normalizeH="0" baseline="0" noProof="0" dirty="0">
                <a:ln>
                  <a:noFill/>
                </a:ln>
                <a:solidFill>
                  <a:prstClr val="black"/>
                </a:solidFill>
                <a:effectLst/>
                <a:uLnTx/>
                <a:uFillTx/>
                <a:latin typeface="A P-OTF UD新ゴ Pr6N M" panose="020B0500000000000000" pitchFamily="34" charset="-128"/>
                <a:ea typeface="A P-OTF UD新ゴ Pr6N M" panose="020B0500000000000000" pitchFamily="34" charset="-128"/>
              </a:rPr>
              <a:t>】</a:t>
            </a:r>
            <a:endParaRPr kumimoji="1" lang="en-US" altLang="ja-JP" sz="1200" dirty="0">
              <a:solidFill>
                <a:prstClr val="black"/>
              </a:solidFill>
              <a:latin typeface="Calibri" panose="020F0502020204030204"/>
              <a:ea typeface="游ゴシック" panose="020B0400000000000000" pitchFamily="50" charset="-128"/>
            </a:endParaRP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「希望日」と「入場希望時間」は、</a:t>
            </a:r>
            <a:r>
              <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P29</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の搬入時間または搬出時間から日時を記入。</a:t>
            </a: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228600" indent="-228600">
              <a:buFont typeface="+mj-lt"/>
              <a:buAutoNum type="arabicPeriod"/>
            </a:pPr>
            <a:r>
              <a:rPr kumimoji="1" lang="ja-JP" altLang="en-US" sz="1200" dirty="0"/>
              <a:t>車両区分は、①（セミ）トレーラー、②クレーン車（ラフティック）、③トラック（</a:t>
            </a:r>
            <a:r>
              <a:rPr kumimoji="1" lang="en-US" altLang="ja-JP" sz="1200" dirty="0"/>
              <a:t>8t</a:t>
            </a:r>
            <a:r>
              <a:rPr kumimoji="1" lang="ja-JP" altLang="en-US" sz="1200" dirty="0"/>
              <a:t>車以上</a:t>
            </a:r>
            <a:r>
              <a:rPr kumimoji="1" lang="en-US" altLang="ja-JP" sz="1200" dirty="0"/>
              <a:t>)</a:t>
            </a:r>
            <a:r>
              <a:rPr kumimoji="1" lang="ja-JP" altLang="en-US" sz="1200" dirty="0"/>
              <a:t>、④トラック（</a:t>
            </a:r>
            <a:r>
              <a:rPr kumimoji="1" lang="en-US" altLang="ja-JP" sz="1200" dirty="0"/>
              <a:t>8t</a:t>
            </a:r>
            <a:r>
              <a:rPr kumimoji="1" lang="ja-JP" altLang="en-US" sz="1200" dirty="0"/>
              <a:t>未満～</a:t>
            </a:r>
            <a:r>
              <a:rPr kumimoji="1" lang="en-US" altLang="ja-JP" sz="1200" dirty="0"/>
              <a:t>4t</a:t>
            </a:r>
            <a:r>
              <a:rPr kumimoji="1" lang="ja-JP" altLang="en-US" sz="1200" dirty="0"/>
              <a:t>）、⑤トラック</a:t>
            </a:r>
            <a:r>
              <a:rPr kumimoji="1" lang="en-US" altLang="ja-JP" sz="1200" dirty="0"/>
              <a:t>(4t</a:t>
            </a:r>
            <a:r>
              <a:rPr kumimoji="1" lang="ja-JP" altLang="en-US" sz="1200" dirty="0"/>
              <a:t>未満）、⑥乗用車・バン等の区分から選択し記入。</a:t>
            </a:r>
            <a:endParaRPr kumimoji="1" lang="en-US" altLang="ja-JP" sz="1200" dirty="0"/>
          </a:p>
          <a:p>
            <a:pPr marL="228600" indent="-228600">
              <a:buFont typeface="+mj-lt"/>
              <a:buAutoNum type="arabicPeriod"/>
            </a:pPr>
            <a:r>
              <a:rPr kumimoji="1" lang="ja-JP" altLang="en-US" sz="1200" dirty="0"/>
              <a:t>「入場希望時間」及び「作業時間」は</a:t>
            </a:r>
            <a:r>
              <a:rPr kumimoji="1" lang="en-US" altLang="ja-JP" sz="1200" dirty="0"/>
              <a:t>30</a:t>
            </a:r>
            <a:r>
              <a:rPr kumimoji="1" lang="ja-JP" altLang="en-US" sz="1200" dirty="0"/>
              <a:t>分単位。</a:t>
            </a:r>
            <a:endParaRPr kumimoji="1" lang="en-US" altLang="ja-JP" sz="1200" dirty="0"/>
          </a:p>
          <a:p>
            <a:pPr marL="228600" indent="-228600">
              <a:buFont typeface="+mj-lt"/>
              <a:buAutoNum type="arabicPeriod"/>
            </a:pPr>
            <a:r>
              <a:rPr kumimoji="1" lang="ja-JP" altLang="en-US" sz="1200" dirty="0"/>
              <a:t>会期中、ブース内に留め置く車両は、作業時間の欄に「○」。</a:t>
            </a:r>
            <a:endParaRPr kumimoji="1" lang="ja-JP" altLang="en-US" sz="1100" dirty="0"/>
          </a:p>
        </p:txBody>
      </p:sp>
      <p:graphicFrame>
        <p:nvGraphicFramePr>
          <p:cNvPr id="9" name="表 7">
            <a:extLst>
              <a:ext uri="{FF2B5EF4-FFF2-40B4-BE49-F238E27FC236}">
                <a16:creationId xmlns:a16="http://schemas.microsoft.com/office/drawing/2014/main" id="{DEB02C42-363C-4E20-80F5-AE41C04C768C}"/>
              </a:ext>
            </a:extLst>
          </p:cNvPr>
          <p:cNvGraphicFramePr>
            <a:graphicFrameLocks noGrp="1"/>
          </p:cNvGraphicFramePr>
          <p:nvPr>
            <p:extLst>
              <p:ext uri="{D42A27DB-BD31-4B8C-83A1-F6EECF244321}">
                <p14:modId xmlns:p14="http://schemas.microsoft.com/office/powerpoint/2010/main" val="4256949885"/>
              </p:ext>
            </p:extLst>
          </p:nvPr>
        </p:nvGraphicFramePr>
        <p:xfrm>
          <a:off x="3785872" y="581876"/>
          <a:ext cx="2921000" cy="370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7084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提出期限</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600" b="0" dirty="0">
                          <a:solidFill>
                            <a:schemeClr val="tx1"/>
                          </a:solidFill>
                          <a:latin typeface="A-OTF UD新ゴ Pro M" panose="020B0500000000000000" pitchFamily="34" charset="-128"/>
                          <a:ea typeface="A-OTF UD新ゴ Pro M" panose="020B0500000000000000" pitchFamily="34" charset="-128"/>
                        </a:rPr>
                        <a:t>8</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月</a:t>
                      </a:r>
                      <a:r>
                        <a:rPr kumimoji="1" lang="en-US" altLang="ja-JP" sz="1600" b="0" dirty="0">
                          <a:solidFill>
                            <a:schemeClr val="tx1"/>
                          </a:solidFill>
                          <a:latin typeface="A-OTF UD新ゴ Pro M" panose="020B0500000000000000" pitchFamily="34" charset="-128"/>
                          <a:ea typeface="A-OTF UD新ゴ Pro M" panose="020B0500000000000000" pitchFamily="34" charset="-128"/>
                        </a:rPr>
                        <a:t>1</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日（木）</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17" name="テキスト ボックス 16">
            <a:extLst>
              <a:ext uri="{FF2B5EF4-FFF2-40B4-BE49-F238E27FC236}">
                <a16:creationId xmlns:a16="http://schemas.microsoft.com/office/drawing/2014/main" id="{FFCC0771-3102-4489-97AD-E88EEF70E1E0}"/>
              </a:ext>
            </a:extLst>
          </p:cNvPr>
          <p:cNvSpPr txBox="1"/>
          <p:nvPr/>
        </p:nvSpPr>
        <p:spPr>
          <a:xfrm>
            <a:off x="101598" y="2540032"/>
            <a:ext cx="2908301" cy="307777"/>
          </a:xfrm>
          <a:prstGeom prst="rect">
            <a:avLst/>
          </a:prstGeom>
          <a:noFill/>
        </p:spPr>
        <p:txBody>
          <a:bodyPr wrap="square" rtlCol="0">
            <a:spAutoFit/>
          </a:bodyPr>
          <a:lstStyle/>
          <a:p>
            <a:r>
              <a:rPr kumimoji="1" lang="ja-JP" altLang="en-US" sz="1400" b="1" dirty="0">
                <a:latin typeface="ＭＳ Ｐゴシック" panose="020B0600070205080204" pitchFamily="50" charset="-128"/>
                <a:ea typeface="A-OTF UD新ゴ Pro M" panose="020B0500000000000000"/>
              </a:rPr>
              <a:t>２　搬入・搬出車両申込内容</a:t>
            </a:r>
          </a:p>
        </p:txBody>
      </p:sp>
      <p:graphicFrame>
        <p:nvGraphicFramePr>
          <p:cNvPr id="18" name="表 17">
            <a:extLst>
              <a:ext uri="{FF2B5EF4-FFF2-40B4-BE49-F238E27FC236}">
                <a16:creationId xmlns:a16="http://schemas.microsoft.com/office/drawing/2014/main" id="{C475E24B-E06C-466B-B350-5CF79F72A9A2}"/>
              </a:ext>
            </a:extLst>
          </p:cNvPr>
          <p:cNvGraphicFramePr>
            <a:graphicFrameLocks noGrp="1"/>
          </p:cNvGraphicFramePr>
          <p:nvPr>
            <p:extLst>
              <p:ext uri="{D42A27DB-BD31-4B8C-83A1-F6EECF244321}">
                <p14:modId xmlns:p14="http://schemas.microsoft.com/office/powerpoint/2010/main" val="1776107176"/>
              </p:ext>
            </p:extLst>
          </p:nvPr>
        </p:nvGraphicFramePr>
        <p:xfrm>
          <a:off x="344170" y="8883148"/>
          <a:ext cx="6378911" cy="822960"/>
        </p:xfrm>
        <a:graphic>
          <a:graphicData uri="http://schemas.openxmlformats.org/drawingml/2006/table">
            <a:tbl>
              <a:tblPr firstRow="1" bandRow="1">
                <a:tableStyleId>{5C22544A-7EE6-4342-B048-85BDC9FD1C3A}</a:tableStyleId>
              </a:tblPr>
              <a:tblGrid>
                <a:gridCol w="1131486">
                  <a:extLst>
                    <a:ext uri="{9D8B030D-6E8A-4147-A177-3AD203B41FA5}">
                      <a16:colId xmlns:a16="http://schemas.microsoft.com/office/drawing/2014/main" val="1346885655"/>
                    </a:ext>
                  </a:extLst>
                </a:gridCol>
                <a:gridCol w="5247425">
                  <a:extLst>
                    <a:ext uri="{9D8B030D-6E8A-4147-A177-3AD203B41FA5}">
                      <a16:colId xmlns:a16="http://schemas.microsoft.com/office/drawing/2014/main" val="1506013278"/>
                    </a:ext>
                  </a:extLst>
                </a:gridCol>
              </a:tblGrid>
              <a:tr h="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提出方法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期日までに電子メールまたは</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FAX</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にてお送りください。</a:t>
                      </a:r>
                      <a:endParaRPr kumimoji="1" lang="en-US" altLang="ja-JP" sz="1200" b="0" dirty="0">
                        <a:solidFill>
                          <a:schemeClr val="tx1"/>
                        </a:solidFill>
                        <a:latin typeface="A-OTF UD新ゴ Pro M" panose="020B0500000000000000" pitchFamily="34" charset="-128"/>
                        <a:ea typeface="A-OTF UD新ゴ Pro M" panose="020B0500000000000000" pitchFamily="34" charset="-128"/>
                      </a:endParaRPr>
                    </a:p>
                    <a:p>
                      <a:pPr>
                        <a:spcBef>
                          <a:spcPts val="0"/>
                        </a:spcBef>
                      </a:pPr>
                      <a:r>
                        <a:rPr kumimoji="1" lang="zh-TW" altLang="en-US" sz="1200" b="0" dirty="0">
                          <a:solidFill>
                            <a:schemeClr val="tx1"/>
                          </a:solidFill>
                          <a:latin typeface="A-OTF UD新ゴ Pro M" panose="020B0500000000000000" pitchFamily="34" charset="-128"/>
                          <a:ea typeface="A-OTF UD新ゴ Pro M" panose="020B0500000000000000" pitchFamily="34" charset="-128"/>
                        </a:rPr>
                        <a:t>一般社団法人林業機械化協会</a:t>
                      </a:r>
                    </a:p>
                    <a:p>
                      <a:pPr>
                        <a:spcBef>
                          <a:spcPts val="0"/>
                        </a:spcBef>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担当：和佐、寺澤</a:t>
                      </a:r>
                    </a:p>
                    <a:p>
                      <a:pPr algn="l">
                        <a:spcBef>
                          <a:spcPts val="0"/>
                        </a:spcBef>
                      </a:pPr>
                      <a:r>
                        <a:rPr kumimoji="1" lang="en-US" altLang="ja-JP" sz="1200" b="0" dirty="0">
                          <a:solidFill>
                            <a:schemeClr val="tx1"/>
                          </a:solidFill>
                          <a:latin typeface="A-OTF UD新ゴ Pro M" panose="020B0500000000000000" pitchFamily="34" charset="-128"/>
                          <a:ea typeface="A-OTF UD新ゴ Pro M" panose="020B0500000000000000" pitchFamily="34" charset="-128"/>
                        </a:rPr>
                        <a:t>FAX</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03-5840-6218</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　電子メール：</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tenji@rinkikyo.or.jp</a:t>
                      </a:r>
                      <a:endParaRPr kumimoji="1" lang="en-US" altLang="ja-JP" sz="2000" b="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19" name="正方形/長方形 18">
            <a:extLst>
              <a:ext uri="{FF2B5EF4-FFF2-40B4-BE49-F238E27FC236}">
                <a16:creationId xmlns:a16="http://schemas.microsoft.com/office/drawing/2014/main" id="{6D22B90F-5C52-4060-905A-A83B64DD7710}"/>
              </a:ext>
            </a:extLst>
          </p:cNvPr>
          <p:cNvSpPr/>
          <p:nvPr/>
        </p:nvSpPr>
        <p:spPr>
          <a:xfrm>
            <a:off x="340998" y="8570914"/>
            <a:ext cx="5410322" cy="3196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ea typeface="A P-OTF UD新ゴ Pr6N M" panose="020B0500000000000000"/>
              </a:rPr>
              <a:t>・駐車できる車両は、⑤トラック（４トン未満）、⑥乗用車・バン等のみ。</a:t>
            </a:r>
          </a:p>
        </p:txBody>
      </p:sp>
      <p:sp>
        <p:nvSpPr>
          <p:cNvPr id="20" name="テキスト ボックス 19">
            <a:extLst>
              <a:ext uri="{FF2B5EF4-FFF2-40B4-BE49-F238E27FC236}">
                <a16:creationId xmlns:a16="http://schemas.microsoft.com/office/drawing/2014/main" id="{A28292C4-1189-4AC4-BBDC-06F75B1E67B7}"/>
              </a:ext>
            </a:extLst>
          </p:cNvPr>
          <p:cNvSpPr txBox="1"/>
          <p:nvPr/>
        </p:nvSpPr>
        <p:spPr>
          <a:xfrm>
            <a:off x="101598" y="7896116"/>
            <a:ext cx="5213886" cy="307777"/>
          </a:xfrm>
          <a:prstGeom prst="rect">
            <a:avLst/>
          </a:prstGeom>
          <a:noFill/>
        </p:spPr>
        <p:txBody>
          <a:bodyPr wrap="square" rtlCol="0">
            <a:spAutoFit/>
          </a:bodyPr>
          <a:lstStyle/>
          <a:p>
            <a:r>
              <a:rPr kumimoji="1" lang="ja-JP" altLang="en-US" sz="1400" b="1" dirty="0">
                <a:latin typeface="ＭＳ Ｐゴシック" panose="020B0600070205080204" pitchFamily="50" charset="-128"/>
                <a:ea typeface="A P-OTF UD新ゴ Pr6N M" panose="020B0500000000000000"/>
              </a:rPr>
              <a:t>３　駐車証（会期中に出展社駐車場</a:t>
            </a:r>
            <a:r>
              <a:rPr kumimoji="1" lang="en-US" altLang="ja-JP" sz="1400" b="1" dirty="0">
                <a:latin typeface="ＭＳ Ｐゴシック" panose="020B0600070205080204" pitchFamily="50" charset="-128"/>
                <a:ea typeface="A P-OTF UD新ゴ Pr6N M" panose="020B0500000000000000"/>
              </a:rPr>
              <a:t>A</a:t>
            </a:r>
            <a:r>
              <a:rPr kumimoji="1" lang="ja-JP" altLang="en-US" sz="1400" b="1" dirty="0">
                <a:latin typeface="ＭＳ Ｐゴシック" panose="020B0600070205080204" pitchFamily="50" charset="-128"/>
                <a:ea typeface="A P-OTF UD新ゴ Pr6N M" panose="020B0500000000000000"/>
              </a:rPr>
              <a:t>及び</a:t>
            </a:r>
            <a:r>
              <a:rPr kumimoji="1" lang="en-US" altLang="ja-JP" sz="1400" b="1" dirty="0">
                <a:latin typeface="ＭＳ Ｐゴシック" panose="020B0600070205080204" pitchFamily="50" charset="-128"/>
                <a:ea typeface="A P-OTF UD新ゴ Pr6N M" panose="020B0500000000000000"/>
              </a:rPr>
              <a:t>B</a:t>
            </a:r>
            <a:r>
              <a:rPr kumimoji="1" lang="ja-JP" altLang="en-US" sz="1400" b="1" dirty="0">
                <a:latin typeface="ＭＳ Ｐゴシック" panose="020B0600070205080204" pitchFamily="50" charset="-128"/>
                <a:ea typeface="A P-OTF UD新ゴ Pr6N M" panose="020B0500000000000000"/>
              </a:rPr>
              <a:t>を使用する車両用）</a:t>
            </a:r>
          </a:p>
        </p:txBody>
      </p:sp>
      <p:graphicFrame>
        <p:nvGraphicFramePr>
          <p:cNvPr id="3" name="表 3">
            <a:extLst>
              <a:ext uri="{FF2B5EF4-FFF2-40B4-BE49-F238E27FC236}">
                <a16:creationId xmlns:a16="http://schemas.microsoft.com/office/drawing/2014/main" id="{44418AA9-A9EE-4744-8E8F-AD3DD79810D4}"/>
              </a:ext>
            </a:extLst>
          </p:cNvPr>
          <p:cNvGraphicFramePr>
            <a:graphicFrameLocks noGrp="1"/>
          </p:cNvGraphicFramePr>
          <p:nvPr>
            <p:extLst>
              <p:ext uri="{D42A27DB-BD31-4B8C-83A1-F6EECF244321}">
                <p14:modId xmlns:p14="http://schemas.microsoft.com/office/powerpoint/2010/main" val="2294100307"/>
              </p:ext>
            </p:extLst>
          </p:nvPr>
        </p:nvGraphicFramePr>
        <p:xfrm>
          <a:off x="466791" y="8178572"/>
          <a:ext cx="2626787" cy="370840"/>
        </p:xfrm>
        <a:graphic>
          <a:graphicData uri="http://schemas.openxmlformats.org/drawingml/2006/table">
            <a:tbl>
              <a:tblPr firstRow="1" bandRow="1">
                <a:tableStyleId>{5C22544A-7EE6-4342-B048-85BDC9FD1C3A}</a:tableStyleId>
              </a:tblPr>
              <a:tblGrid>
                <a:gridCol w="1156910">
                  <a:extLst>
                    <a:ext uri="{9D8B030D-6E8A-4147-A177-3AD203B41FA5}">
                      <a16:colId xmlns:a16="http://schemas.microsoft.com/office/drawing/2014/main" val="2430558724"/>
                    </a:ext>
                  </a:extLst>
                </a:gridCol>
                <a:gridCol w="1469877">
                  <a:extLst>
                    <a:ext uri="{9D8B030D-6E8A-4147-A177-3AD203B41FA5}">
                      <a16:colId xmlns:a16="http://schemas.microsoft.com/office/drawing/2014/main" val="2990182809"/>
                    </a:ext>
                  </a:extLst>
                </a:gridCol>
              </a:tblGrid>
              <a:tr h="370840">
                <a:tc>
                  <a:txBody>
                    <a:bodyPr/>
                    <a:lstStyle/>
                    <a:p>
                      <a:pPr algn="ctr"/>
                      <a:r>
                        <a:rPr kumimoji="1" lang="ja-JP" altLang="en-US" sz="1200" b="0" dirty="0">
                          <a:solidFill>
                            <a:sysClr val="windowText" lastClr="000000"/>
                          </a:solidFill>
                          <a:ea typeface="A-OTF UD新ゴ Pro M" panose="020B0500000000000000"/>
                        </a:rPr>
                        <a:t>駐車証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ea typeface="A-OTF UD新ゴ Pro M" panose="020B0500000000000000"/>
                        </a:rPr>
                        <a:t>　　　　　　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8873416"/>
                  </a:ext>
                </a:extLst>
              </a:tr>
            </a:tbl>
          </a:graphicData>
        </a:graphic>
      </p:graphicFrame>
      <p:graphicFrame>
        <p:nvGraphicFramePr>
          <p:cNvPr id="4" name="表 3">
            <a:extLst>
              <a:ext uri="{FF2B5EF4-FFF2-40B4-BE49-F238E27FC236}">
                <a16:creationId xmlns:a16="http://schemas.microsoft.com/office/drawing/2014/main" id="{670E0957-716B-8367-D91D-7FAE527D883E}"/>
              </a:ext>
            </a:extLst>
          </p:cNvPr>
          <p:cNvGraphicFramePr>
            <a:graphicFrameLocks noGrp="1"/>
          </p:cNvGraphicFramePr>
          <p:nvPr>
            <p:extLst>
              <p:ext uri="{D42A27DB-BD31-4B8C-83A1-F6EECF244321}">
                <p14:modId xmlns:p14="http://schemas.microsoft.com/office/powerpoint/2010/main" val="1002158937"/>
              </p:ext>
            </p:extLst>
          </p:nvPr>
        </p:nvGraphicFramePr>
        <p:xfrm>
          <a:off x="225426" y="1097088"/>
          <a:ext cx="6407149" cy="1385280"/>
        </p:xfrm>
        <a:graphic>
          <a:graphicData uri="http://schemas.openxmlformats.org/drawingml/2006/table">
            <a:tbl>
              <a:tblPr firstRow="1" bandRow="1">
                <a:tableStyleId>{5C22544A-7EE6-4342-B048-85BDC9FD1C3A}</a:tableStyleId>
              </a:tblPr>
              <a:tblGrid>
                <a:gridCol w="1135072">
                  <a:extLst>
                    <a:ext uri="{9D8B030D-6E8A-4147-A177-3AD203B41FA5}">
                      <a16:colId xmlns:a16="http://schemas.microsoft.com/office/drawing/2014/main" val="2543251354"/>
                    </a:ext>
                  </a:extLst>
                </a:gridCol>
                <a:gridCol w="916025">
                  <a:extLst>
                    <a:ext uri="{9D8B030D-6E8A-4147-A177-3AD203B41FA5}">
                      <a16:colId xmlns:a16="http://schemas.microsoft.com/office/drawing/2014/main" val="2263179095"/>
                    </a:ext>
                  </a:extLst>
                </a:gridCol>
                <a:gridCol w="1102476">
                  <a:extLst>
                    <a:ext uri="{9D8B030D-6E8A-4147-A177-3AD203B41FA5}">
                      <a16:colId xmlns:a16="http://schemas.microsoft.com/office/drawing/2014/main" val="4271937695"/>
                    </a:ext>
                  </a:extLst>
                </a:gridCol>
                <a:gridCol w="1244117">
                  <a:extLst>
                    <a:ext uri="{9D8B030D-6E8A-4147-A177-3AD203B41FA5}">
                      <a16:colId xmlns:a16="http://schemas.microsoft.com/office/drawing/2014/main" val="1071034422"/>
                    </a:ext>
                  </a:extLst>
                </a:gridCol>
                <a:gridCol w="2009459">
                  <a:extLst>
                    <a:ext uri="{9D8B030D-6E8A-4147-A177-3AD203B41FA5}">
                      <a16:colId xmlns:a16="http://schemas.microsoft.com/office/drawing/2014/main" val="3480470527"/>
                    </a:ext>
                  </a:extLst>
                </a:gridCol>
              </a:tblGrid>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受付番号</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（ブース）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出展社名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200" b="0" dirty="0">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36174573"/>
                  </a:ext>
                </a:extLst>
              </a:tr>
              <a:tr h="147648">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4">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電話番号</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endParaRPr kumimoji="1" lang="ja-JP" altLang="en-US" sz="95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endParaRPr kumimoji="1" lang="ja-JP" altLang="en-US" sz="10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sp>
        <p:nvSpPr>
          <p:cNvPr id="5" name="テキスト ボックス 4">
            <a:extLst>
              <a:ext uri="{FF2B5EF4-FFF2-40B4-BE49-F238E27FC236}">
                <a16:creationId xmlns:a16="http://schemas.microsoft.com/office/drawing/2014/main" id="{4C8220D5-EEE0-86AD-4F7E-74388982B6B0}"/>
              </a:ext>
            </a:extLst>
          </p:cNvPr>
          <p:cNvSpPr txBox="1"/>
          <p:nvPr/>
        </p:nvSpPr>
        <p:spPr>
          <a:xfrm>
            <a:off x="101599" y="867672"/>
            <a:ext cx="1441420"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１　出展社情報</a:t>
            </a:r>
          </a:p>
        </p:txBody>
      </p:sp>
    </p:spTree>
    <p:extLst>
      <p:ext uri="{BB962C8B-B14F-4D97-AF65-F5344CB8AC3E}">
        <p14:creationId xmlns:p14="http://schemas.microsoft.com/office/powerpoint/2010/main" val="3423744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7">
            <a:extLst>
              <a:ext uri="{FF2B5EF4-FFF2-40B4-BE49-F238E27FC236}">
                <a16:creationId xmlns:a16="http://schemas.microsoft.com/office/drawing/2014/main" id="{4C477431-4770-D3C1-5E9E-C3EAD3967000}"/>
              </a:ext>
            </a:extLst>
          </p:cNvPr>
          <p:cNvGraphicFramePr>
            <a:graphicFrameLocks noGrp="1"/>
          </p:cNvGraphicFramePr>
          <p:nvPr/>
        </p:nvGraphicFramePr>
        <p:xfrm>
          <a:off x="3700663" y="537426"/>
          <a:ext cx="2921000" cy="315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07021">
                <a:tc>
                  <a:txBody>
                    <a:bodyPr/>
                    <a:lstStyle/>
                    <a:p>
                      <a:pPr algn="ct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提出期限</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9</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月</a:t>
                      </a: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12</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日（木）</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5" name="スライド番号プレースホルダー 1">
            <a:extLst>
              <a:ext uri="{FF2B5EF4-FFF2-40B4-BE49-F238E27FC236}">
                <a16:creationId xmlns:a16="http://schemas.microsoft.com/office/drawing/2014/main" id="{DB59DF42-E8BB-85C1-A9AB-F98F705979E3}"/>
              </a:ext>
            </a:extLst>
          </p:cNvPr>
          <p:cNvSpPr>
            <a:spLocks noGrp="1"/>
          </p:cNvSpPr>
          <p:nvPr>
            <p:ph type="sldNum" sz="quarter" idx="12"/>
          </p:nvPr>
        </p:nvSpPr>
        <p:spPr>
          <a:xfrm>
            <a:off x="6439239" y="196028"/>
            <a:ext cx="354584" cy="276999"/>
          </a:xfrm>
        </p:spPr>
        <p:txBody>
          <a:bodyPr/>
          <a:lstStyle/>
          <a:p>
            <a:r>
              <a:rPr kumimoji="1" lang="en-US" altLang="ja-JP" sz="1200" dirty="0">
                <a:solidFill>
                  <a:schemeClr val="tx1"/>
                </a:solidFill>
              </a:rPr>
              <a:t>45</a:t>
            </a:r>
            <a:endParaRPr kumimoji="1" lang="ja-JP" altLang="en-US" sz="1200" dirty="0">
              <a:solidFill>
                <a:schemeClr val="tx1"/>
              </a:solidFill>
            </a:endParaRPr>
          </a:p>
        </p:txBody>
      </p:sp>
      <p:sp>
        <p:nvSpPr>
          <p:cNvPr id="2" name="テキスト ボックス 1">
            <a:extLst>
              <a:ext uri="{FF2B5EF4-FFF2-40B4-BE49-F238E27FC236}">
                <a16:creationId xmlns:a16="http://schemas.microsoft.com/office/drawing/2014/main" id="{A0F0965D-33EA-2752-62D4-B1DD05795BC1}"/>
              </a:ext>
            </a:extLst>
          </p:cNvPr>
          <p:cNvSpPr txBox="1"/>
          <p:nvPr/>
        </p:nvSpPr>
        <p:spPr>
          <a:xfrm>
            <a:off x="188260" y="109816"/>
            <a:ext cx="1800493" cy="369332"/>
          </a:xfrm>
          <a:prstGeom prst="rect">
            <a:avLst/>
          </a:prstGeom>
          <a:noFill/>
        </p:spPr>
        <p:txBody>
          <a:bodyPr wrap="none" rtlCol="0">
            <a:spAutoFit/>
          </a:bodyPr>
          <a:lstStyle/>
          <a:p>
            <a:r>
              <a:rPr lang="ja-JP" altLang="en-US" dirty="0">
                <a:ea typeface="A P-OTF UD新ゴ Pr6N DB" panose="020B0600000000000000" pitchFamily="34" charset="-128"/>
              </a:rPr>
              <a:t>防火関連</a:t>
            </a:r>
            <a:r>
              <a:rPr lang="ja-JP" altLang="en-US" sz="1800" dirty="0">
                <a:ea typeface="A P-OTF UD新ゴ Pr6N DB" panose="020B0600000000000000" pitchFamily="34" charset="-128"/>
              </a:rPr>
              <a:t>届出書</a:t>
            </a:r>
          </a:p>
        </p:txBody>
      </p:sp>
      <p:graphicFrame>
        <p:nvGraphicFramePr>
          <p:cNvPr id="3" name="表 2">
            <a:extLst>
              <a:ext uri="{FF2B5EF4-FFF2-40B4-BE49-F238E27FC236}">
                <a16:creationId xmlns:a16="http://schemas.microsoft.com/office/drawing/2014/main" id="{E5E6369B-4DC9-6DCA-A1C9-3AD56C6885CF}"/>
              </a:ext>
            </a:extLst>
          </p:cNvPr>
          <p:cNvGraphicFramePr>
            <a:graphicFrameLocks noGrp="1"/>
          </p:cNvGraphicFramePr>
          <p:nvPr/>
        </p:nvGraphicFramePr>
        <p:xfrm>
          <a:off x="225425" y="8985514"/>
          <a:ext cx="6407150" cy="803520"/>
        </p:xfrm>
        <a:graphic>
          <a:graphicData uri="http://schemas.openxmlformats.org/drawingml/2006/table">
            <a:tbl>
              <a:tblPr firstRow="1" bandRow="1">
                <a:tableStyleId>{5C22544A-7EE6-4342-B048-85BDC9FD1C3A}</a:tableStyleId>
              </a:tblPr>
              <a:tblGrid>
                <a:gridCol w="1136495">
                  <a:extLst>
                    <a:ext uri="{9D8B030D-6E8A-4147-A177-3AD203B41FA5}">
                      <a16:colId xmlns:a16="http://schemas.microsoft.com/office/drawing/2014/main" val="1346885655"/>
                    </a:ext>
                  </a:extLst>
                </a:gridCol>
                <a:gridCol w="5270655">
                  <a:extLst>
                    <a:ext uri="{9D8B030D-6E8A-4147-A177-3AD203B41FA5}">
                      <a16:colId xmlns:a16="http://schemas.microsoft.com/office/drawing/2014/main" val="1506013278"/>
                    </a:ext>
                  </a:extLst>
                </a:gridCol>
              </a:tblGrid>
              <a:tr h="0">
                <a:tc>
                  <a:txBody>
                    <a:bodyPr/>
                    <a:lstStyle/>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提出方法</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期日までに電子メールまたは</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にてお送りください。</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株式会社アクティオ</a:t>
                      </a: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担当：相澤</a:t>
                      </a:r>
                    </a:p>
                    <a:p>
                      <a:pPr>
                        <a:spcBef>
                          <a:spcPts val="0"/>
                        </a:spcBef>
                      </a:pP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03-6854-2024</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　電子メール  </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 aizawa-mizuki@aktio.co.jp</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10" name="テキスト ボックス 9">
            <a:extLst>
              <a:ext uri="{FF2B5EF4-FFF2-40B4-BE49-F238E27FC236}">
                <a16:creationId xmlns:a16="http://schemas.microsoft.com/office/drawing/2014/main" id="{EDFF7D25-E50E-1BCF-D158-994222772255}"/>
              </a:ext>
            </a:extLst>
          </p:cNvPr>
          <p:cNvSpPr txBox="1"/>
          <p:nvPr/>
        </p:nvSpPr>
        <p:spPr>
          <a:xfrm>
            <a:off x="217845" y="5607579"/>
            <a:ext cx="6381011" cy="461665"/>
          </a:xfrm>
          <a:prstGeom prst="rect">
            <a:avLst/>
          </a:prstGeom>
          <a:noFill/>
        </p:spPr>
        <p:txBody>
          <a:bodyPr wrap="square">
            <a:spAutoFit/>
          </a:bodyPr>
          <a:lstStyle/>
          <a:p>
            <a:pPr marL="171450" indent="-171450" defTabSz="685800">
              <a:buFont typeface="Arial" panose="020B0604020202020204" pitchFamily="34" charset="0"/>
              <a:buChar char="•"/>
              <a:defRPr/>
            </a:pPr>
            <a:r>
              <a:rPr kumimoji="1" lang="ja-JP" altLang="en-US" sz="1200" dirty="0">
                <a:solidFill>
                  <a:schemeClr val="tx1"/>
                </a:solidFill>
                <a:latin typeface="A P-OTF UD新ゴ Pr6N DB" panose="020B0600000000000000" pitchFamily="34" charset="-128"/>
                <a:ea typeface="A P-OTF UD新ゴ Pr6N DB" panose="020B0600000000000000" pitchFamily="34" charset="-128"/>
              </a:rPr>
              <a:t>「建築物・工作物設営申請書③ ブース</a:t>
            </a:r>
            <a:r>
              <a:rPr kumimoji="1" lang="ja-JP" altLang="en-US" sz="1200" dirty="0">
                <a:latin typeface="A P-OTF UD新ゴ Pr6N DB" panose="020B0600000000000000" pitchFamily="34" charset="-128"/>
                <a:ea typeface="A P-OTF UD新ゴ Pr6N DB" panose="020B0600000000000000" pitchFamily="34" charset="-128"/>
              </a:rPr>
              <a:t>内</a:t>
            </a:r>
            <a:r>
              <a:rPr kumimoji="1" lang="ja-JP" altLang="en-US" sz="1200" dirty="0">
                <a:solidFill>
                  <a:schemeClr val="tx1"/>
                </a:solidFill>
                <a:latin typeface="A P-OTF UD新ゴ Pr6N DB" panose="020B0600000000000000" pitchFamily="34" charset="-128"/>
                <a:ea typeface="A P-OTF UD新ゴ Pr6N DB" panose="020B0600000000000000" pitchFamily="34" charset="-128"/>
              </a:rPr>
              <a:t>レイアウト図」（</a:t>
            </a:r>
            <a:r>
              <a:rPr kumimoji="1" lang="en-US" altLang="ja-JP" sz="1200" dirty="0">
                <a:solidFill>
                  <a:schemeClr val="tx1"/>
                </a:solidFill>
                <a:latin typeface="A P-OTF UD新ゴ Pr6N DB" panose="020B0600000000000000" pitchFamily="34" charset="-128"/>
                <a:ea typeface="A P-OTF UD新ゴ Pr6N DB" panose="020B0600000000000000" pitchFamily="34" charset="-128"/>
              </a:rPr>
              <a:t>P41)</a:t>
            </a:r>
            <a:r>
              <a:rPr kumimoji="1" lang="ja-JP" altLang="en-US" sz="1200" dirty="0">
                <a:solidFill>
                  <a:schemeClr val="tx1"/>
                </a:solidFill>
                <a:latin typeface="A P-OTF UD新ゴ Pr6N DB" panose="020B0600000000000000" pitchFamily="34" charset="-128"/>
                <a:ea typeface="A P-OTF UD新ゴ Pr6N DB" panose="020B0600000000000000" pitchFamily="34" charset="-128"/>
              </a:rPr>
              <a:t>に</a:t>
            </a:r>
            <a:r>
              <a:rPr kumimoji="1" lang="ja-JP" altLang="en-US" sz="1200" dirty="0">
                <a:latin typeface="A P-OTF UD新ゴ Pr6N DB" panose="020B0600000000000000" pitchFamily="34" charset="-128"/>
                <a:ea typeface="A P-OTF UD新ゴ Pr6N DB" panose="020B0600000000000000" pitchFamily="34" charset="-128"/>
              </a:rPr>
              <a:t>該当項目を記載し、本届出書と共に提出ください。又は、以下に、配置を記載ください。</a:t>
            </a:r>
          </a:p>
        </p:txBody>
      </p:sp>
      <p:graphicFrame>
        <p:nvGraphicFramePr>
          <p:cNvPr id="15" name="表 5">
            <a:extLst>
              <a:ext uri="{FF2B5EF4-FFF2-40B4-BE49-F238E27FC236}">
                <a16:creationId xmlns:a16="http://schemas.microsoft.com/office/drawing/2014/main" id="{B5EF45D6-386F-79C4-EFFC-EA7656C4230C}"/>
              </a:ext>
            </a:extLst>
          </p:cNvPr>
          <p:cNvGraphicFramePr>
            <a:graphicFrameLocks noGrp="1"/>
          </p:cNvGraphicFramePr>
          <p:nvPr>
            <p:extLst>
              <p:ext uri="{D42A27DB-BD31-4B8C-83A1-F6EECF244321}">
                <p14:modId xmlns:p14="http://schemas.microsoft.com/office/powerpoint/2010/main" val="1012174538"/>
              </p:ext>
            </p:extLst>
          </p:nvPr>
        </p:nvGraphicFramePr>
        <p:xfrm>
          <a:off x="252866" y="2855447"/>
          <a:ext cx="3176177" cy="2393280"/>
        </p:xfrm>
        <a:graphic>
          <a:graphicData uri="http://schemas.openxmlformats.org/drawingml/2006/table">
            <a:tbl>
              <a:tblPr firstRow="1" bandRow="1">
                <a:tableStyleId>{2D5ABB26-0587-4C30-8999-92F81FD0307C}</a:tableStyleId>
              </a:tblPr>
              <a:tblGrid>
                <a:gridCol w="832984">
                  <a:extLst>
                    <a:ext uri="{9D8B030D-6E8A-4147-A177-3AD203B41FA5}">
                      <a16:colId xmlns:a16="http://schemas.microsoft.com/office/drawing/2014/main" val="2760437045"/>
                    </a:ext>
                  </a:extLst>
                </a:gridCol>
                <a:gridCol w="618073">
                  <a:extLst>
                    <a:ext uri="{9D8B030D-6E8A-4147-A177-3AD203B41FA5}">
                      <a16:colId xmlns:a16="http://schemas.microsoft.com/office/drawing/2014/main" val="4075412820"/>
                    </a:ext>
                  </a:extLst>
                </a:gridCol>
                <a:gridCol w="442377">
                  <a:extLst>
                    <a:ext uri="{9D8B030D-6E8A-4147-A177-3AD203B41FA5}">
                      <a16:colId xmlns:a16="http://schemas.microsoft.com/office/drawing/2014/main" val="242799934"/>
                    </a:ext>
                  </a:extLst>
                </a:gridCol>
                <a:gridCol w="336550">
                  <a:extLst>
                    <a:ext uri="{9D8B030D-6E8A-4147-A177-3AD203B41FA5}">
                      <a16:colId xmlns:a16="http://schemas.microsoft.com/office/drawing/2014/main" val="2460768757"/>
                    </a:ext>
                  </a:extLst>
                </a:gridCol>
                <a:gridCol w="292100">
                  <a:extLst>
                    <a:ext uri="{9D8B030D-6E8A-4147-A177-3AD203B41FA5}">
                      <a16:colId xmlns:a16="http://schemas.microsoft.com/office/drawing/2014/main" val="3086458173"/>
                    </a:ext>
                  </a:extLst>
                </a:gridCol>
                <a:gridCol w="654093">
                  <a:extLst>
                    <a:ext uri="{9D8B030D-6E8A-4147-A177-3AD203B41FA5}">
                      <a16:colId xmlns:a16="http://schemas.microsoft.com/office/drawing/2014/main" val="1670133188"/>
                    </a:ext>
                  </a:extLst>
                </a:gridCol>
              </a:tblGrid>
              <a:tr h="350807">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区分</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gridSpan="2">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容量・規格</a:t>
                      </a:r>
                      <a:endParaRPr kumimoji="1" lang="en-US" altLang="ja-JP"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algn="ctr"/>
                      <a:endParaRPr kumimoji="1" lang="en-US" altLang="ja-JP" sz="11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gridSpan="2">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数量</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algn="ctr"/>
                      <a:endParaRPr kumimoji="1" lang="ja-JP" altLang="en-US"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備考</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844883740"/>
                  </a:ext>
                </a:extLst>
              </a:tr>
              <a:tr h="350807">
                <a:tc>
                  <a:txBody>
                    <a:bodyPr/>
                    <a:lstStyle/>
                    <a:p>
                      <a:r>
                        <a:rPr kumimoji="1" lang="ja-JP" altLang="en-US" sz="1200" dirty="0">
                          <a:latin typeface="A P-OTF UD新ゴ Pr6N DB" panose="020B0600000000000000" pitchFamily="34" charset="-128"/>
                          <a:ea typeface="A P-OTF UD新ゴ Pr6N DB" panose="020B0600000000000000" pitchFamily="34" charset="-128"/>
                        </a:rPr>
                        <a:t>発電機①</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200" dirty="0">
                          <a:latin typeface="A P-OTF UD新ゴ Pr6N DB" panose="020B0600000000000000" pitchFamily="34" charset="-128"/>
                          <a:ea typeface="A P-OTF UD新ゴ Pr6N DB" panose="020B0600000000000000" pitchFamily="34" charset="-128"/>
                        </a:rPr>
                        <a:t>　　　</a:t>
                      </a:r>
                      <a:r>
                        <a:rPr kumimoji="1" lang="en-US" altLang="ja-JP" sz="1200" dirty="0">
                          <a:latin typeface="A P-OTF UD新ゴ Pr6N DB" panose="020B0600000000000000" pitchFamily="34" charset="-128"/>
                          <a:ea typeface="A P-OTF UD新ゴ Pr6N DB" panose="020B0600000000000000" pitchFamily="34" charset="-128"/>
                        </a:rPr>
                        <a:t>KVA</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7635971"/>
                  </a:ext>
                </a:extLst>
              </a:tr>
              <a:tr h="350807">
                <a:tc>
                  <a:txBody>
                    <a:bodyPr/>
                    <a:lstStyle/>
                    <a:p>
                      <a:r>
                        <a:rPr kumimoji="1" lang="ja-JP" altLang="en-US" sz="1200" dirty="0">
                          <a:latin typeface="A P-OTF UD新ゴ Pr6N DB" panose="020B0600000000000000" pitchFamily="34" charset="-128"/>
                          <a:ea typeface="A P-OTF UD新ゴ Pr6N DB" panose="020B0600000000000000" pitchFamily="34" charset="-128"/>
                        </a:rPr>
                        <a:t>発電機②</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200" dirty="0">
                          <a:latin typeface="A P-OTF UD新ゴ Pr6N DB" panose="020B0600000000000000" pitchFamily="34" charset="-128"/>
                          <a:ea typeface="A P-OTF UD新ゴ Pr6N DB" panose="020B0600000000000000" pitchFamily="34" charset="-128"/>
                        </a:rPr>
                        <a:t>　　　</a:t>
                      </a:r>
                      <a:r>
                        <a:rPr kumimoji="1" lang="en-US" altLang="ja-JP" sz="1200" dirty="0">
                          <a:latin typeface="A P-OTF UD新ゴ Pr6N DB" panose="020B0600000000000000" pitchFamily="34" charset="-128"/>
                          <a:ea typeface="A P-OTF UD新ゴ Pr6N DB" panose="020B0600000000000000" pitchFamily="34" charset="-128"/>
                        </a:rPr>
                        <a:t>KVA</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1189584"/>
                  </a:ext>
                </a:extLst>
              </a:tr>
              <a:tr h="350807">
                <a:tc>
                  <a:txBody>
                    <a:bodyPr/>
                    <a:lstStyle/>
                    <a:p>
                      <a:r>
                        <a:rPr kumimoji="1" lang="ja-JP" altLang="en-US" sz="1200" dirty="0">
                          <a:latin typeface="A P-OTF UD新ゴ Pr6N DB" panose="020B0600000000000000" pitchFamily="34" charset="-128"/>
                          <a:ea typeface="A P-OTF UD新ゴ Pr6N DB" panose="020B0600000000000000" pitchFamily="34" charset="-128"/>
                        </a:rPr>
                        <a:t>発電機③</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200" dirty="0">
                          <a:latin typeface="A P-OTF UD新ゴ Pr6N DB" panose="020B0600000000000000" pitchFamily="34" charset="-128"/>
                          <a:ea typeface="A P-OTF UD新ゴ Pr6N DB" panose="020B0600000000000000" pitchFamily="34" charset="-128"/>
                        </a:rPr>
                        <a:t>　　　</a:t>
                      </a:r>
                      <a:r>
                        <a:rPr kumimoji="1" lang="en-US" altLang="ja-JP" sz="1200" dirty="0">
                          <a:latin typeface="A P-OTF UD新ゴ Pr6N DB" panose="020B0600000000000000" pitchFamily="34" charset="-128"/>
                          <a:ea typeface="A P-OTF UD新ゴ Pr6N DB" panose="020B0600000000000000" pitchFamily="34" charset="-128"/>
                        </a:rPr>
                        <a:t>KVA</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dirty="0"/>
                    </a:p>
                  </a:txBody>
                  <a:tcPr marT="144000" marB="7200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3932148"/>
                  </a:ext>
                </a:extLst>
              </a:tr>
              <a:tr h="350807">
                <a:tc>
                  <a:txBody>
                    <a:bodyPr/>
                    <a:lstStyle/>
                    <a:p>
                      <a:r>
                        <a:rPr kumimoji="1" lang="ja-JP" altLang="en-US" sz="1200" dirty="0">
                          <a:latin typeface="A P-OTF UD新ゴ Pr6N DB" panose="020B0600000000000000" pitchFamily="34" charset="-128"/>
                          <a:ea typeface="A P-OTF UD新ゴ Pr6N DB" panose="020B0600000000000000" pitchFamily="34" charset="-128"/>
                        </a:rPr>
                        <a:t>コンロ</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0978655"/>
                  </a:ext>
                </a:extLst>
              </a:tr>
              <a:tr h="350807">
                <a:tc>
                  <a:txBody>
                    <a:bodyPr/>
                    <a:lstStyle/>
                    <a:p>
                      <a:r>
                        <a:rPr kumimoji="1" lang="ja-JP" altLang="en-US" sz="1200" dirty="0">
                          <a:latin typeface="A P-OTF UD新ゴ Pr6N DB" panose="020B0600000000000000" pitchFamily="34" charset="-128"/>
                          <a:ea typeface="A P-OTF UD新ゴ Pr6N DB" panose="020B0600000000000000" pitchFamily="34" charset="-128"/>
                        </a:rPr>
                        <a:t>ストーブ</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8200699"/>
                  </a:ext>
                </a:extLst>
              </a:tr>
            </a:tbl>
          </a:graphicData>
        </a:graphic>
      </p:graphicFrame>
      <p:sp>
        <p:nvSpPr>
          <p:cNvPr id="7" name="テキスト ボックス 6">
            <a:extLst>
              <a:ext uri="{FF2B5EF4-FFF2-40B4-BE49-F238E27FC236}">
                <a16:creationId xmlns:a16="http://schemas.microsoft.com/office/drawing/2014/main" id="{D6710C9C-67ED-2CD4-AB17-9B8669804AD0}"/>
              </a:ext>
            </a:extLst>
          </p:cNvPr>
          <p:cNvSpPr txBox="1"/>
          <p:nvPr/>
        </p:nvSpPr>
        <p:spPr>
          <a:xfrm>
            <a:off x="101598" y="2540032"/>
            <a:ext cx="2908301" cy="307777"/>
          </a:xfrm>
          <a:prstGeom prst="rect">
            <a:avLst/>
          </a:prstGeom>
          <a:noFill/>
        </p:spPr>
        <p:txBody>
          <a:bodyPr wrap="square" rtlCol="0">
            <a:spAutoFit/>
          </a:bodyPr>
          <a:lstStyle/>
          <a:p>
            <a:r>
              <a:rPr kumimoji="1" lang="ja-JP" altLang="en-US" sz="1400" b="1" dirty="0">
                <a:latin typeface="ＭＳ Ｐゴシック" panose="020B0600070205080204" pitchFamily="50" charset="-128"/>
                <a:ea typeface="A-OTF UD新ゴ Pro M" panose="020B0500000000000000"/>
              </a:rPr>
              <a:t>２　防火関連施設等の内容</a:t>
            </a:r>
          </a:p>
        </p:txBody>
      </p:sp>
      <p:graphicFrame>
        <p:nvGraphicFramePr>
          <p:cNvPr id="18" name="表 17">
            <a:extLst>
              <a:ext uri="{FF2B5EF4-FFF2-40B4-BE49-F238E27FC236}">
                <a16:creationId xmlns:a16="http://schemas.microsoft.com/office/drawing/2014/main" id="{BDB3B8FE-3A01-9C8A-3E77-B28333CD73FA}"/>
              </a:ext>
            </a:extLst>
          </p:cNvPr>
          <p:cNvGraphicFramePr>
            <a:graphicFrameLocks noGrp="1"/>
          </p:cNvGraphicFramePr>
          <p:nvPr>
            <p:extLst>
              <p:ext uri="{D42A27DB-BD31-4B8C-83A1-F6EECF244321}">
                <p14:modId xmlns:p14="http://schemas.microsoft.com/office/powerpoint/2010/main" val="2289169321"/>
              </p:ext>
            </p:extLst>
          </p:nvPr>
        </p:nvGraphicFramePr>
        <p:xfrm>
          <a:off x="225426" y="1097088"/>
          <a:ext cx="6407149" cy="1385280"/>
        </p:xfrm>
        <a:graphic>
          <a:graphicData uri="http://schemas.openxmlformats.org/drawingml/2006/table">
            <a:tbl>
              <a:tblPr firstRow="1" bandRow="1">
                <a:tableStyleId>{5C22544A-7EE6-4342-B048-85BDC9FD1C3A}</a:tableStyleId>
              </a:tblPr>
              <a:tblGrid>
                <a:gridCol w="1135072">
                  <a:extLst>
                    <a:ext uri="{9D8B030D-6E8A-4147-A177-3AD203B41FA5}">
                      <a16:colId xmlns:a16="http://schemas.microsoft.com/office/drawing/2014/main" val="2543251354"/>
                    </a:ext>
                  </a:extLst>
                </a:gridCol>
                <a:gridCol w="916025">
                  <a:extLst>
                    <a:ext uri="{9D8B030D-6E8A-4147-A177-3AD203B41FA5}">
                      <a16:colId xmlns:a16="http://schemas.microsoft.com/office/drawing/2014/main" val="2263179095"/>
                    </a:ext>
                  </a:extLst>
                </a:gridCol>
                <a:gridCol w="1102476">
                  <a:extLst>
                    <a:ext uri="{9D8B030D-6E8A-4147-A177-3AD203B41FA5}">
                      <a16:colId xmlns:a16="http://schemas.microsoft.com/office/drawing/2014/main" val="4271937695"/>
                    </a:ext>
                  </a:extLst>
                </a:gridCol>
                <a:gridCol w="1244117">
                  <a:extLst>
                    <a:ext uri="{9D8B030D-6E8A-4147-A177-3AD203B41FA5}">
                      <a16:colId xmlns:a16="http://schemas.microsoft.com/office/drawing/2014/main" val="1071034422"/>
                    </a:ext>
                  </a:extLst>
                </a:gridCol>
                <a:gridCol w="2009459">
                  <a:extLst>
                    <a:ext uri="{9D8B030D-6E8A-4147-A177-3AD203B41FA5}">
                      <a16:colId xmlns:a16="http://schemas.microsoft.com/office/drawing/2014/main" val="3480470527"/>
                    </a:ext>
                  </a:extLst>
                </a:gridCol>
              </a:tblGrid>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受付番号</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（ブース）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出展社名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200" b="0" dirty="0">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36174573"/>
                  </a:ext>
                </a:extLst>
              </a:tr>
              <a:tr h="147648">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4">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電話番号</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endParaRPr kumimoji="1" lang="ja-JP" altLang="en-US" sz="95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endParaRPr kumimoji="1" lang="ja-JP" altLang="en-US" sz="10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sp>
        <p:nvSpPr>
          <p:cNvPr id="20" name="テキスト ボックス 19">
            <a:extLst>
              <a:ext uri="{FF2B5EF4-FFF2-40B4-BE49-F238E27FC236}">
                <a16:creationId xmlns:a16="http://schemas.microsoft.com/office/drawing/2014/main" id="{60692C22-1A7F-0F1C-89F5-24B6379FEC4D}"/>
              </a:ext>
            </a:extLst>
          </p:cNvPr>
          <p:cNvSpPr txBox="1"/>
          <p:nvPr/>
        </p:nvSpPr>
        <p:spPr>
          <a:xfrm>
            <a:off x="101599" y="867672"/>
            <a:ext cx="1441420"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１　出展社情報</a:t>
            </a:r>
          </a:p>
        </p:txBody>
      </p:sp>
      <p:sp>
        <p:nvSpPr>
          <p:cNvPr id="21" name="テキスト ボックス 20">
            <a:extLst>
              <a:ext uri="{FF2B5EF4-FFF2-40B4-BE49-F238E27FC236}">
                <a16:creationId xmlns:a16="http://schemas.microsoft.com/office/drawing/2014/main" id="{3FBD9977-D25E-43F9-021A-EBEF1D3FDB80}"/>
              </a:ext>
            </a:extLst>
          </p:cNvPr>
          <p:cNvSpPr txBox="1"/>
          <p:nvPr/>
        </p:nvSpPr>
        <p:spPr>
          <a:xfrm>
            <a:off x="101598" y="5323309"/>
            <a:ext cx="2908301" cy="307777"/>
          </a:xfrm>
          <a:prstGeom prst="rect">
            <a:avLst/>
          </a:prstGeom>
          <a:noFill/>
        </p:spPr>
        <p:txBody>
          <a:bodyPr wrap="square" rtlCol="0">
            <a:spAutoFit/>
          </a:bodyPr>
          <a:lstStyle/>
          <a:p>
            <a:r>
              <a:rPr kumimoji="1" lang="ja-JP" altLang="en-US" sz="1400" b="1" dirty="0">
                <a:latin typeface="ＭＳ Ｐゴシック" panose="020B0600070205080204" pitchFamily="50" charset="-128"/>
                <a:ea typeface="A-OTF UD新ゴ Pro M" panose="020B0500000000000000"/>
              </a:rPr>
              <a:t>３　防火関連施設等の配置図</a:t>
            </a:r>
          </a:p>
        </p:txBody>
      </p:sp>
      <p:sp>
        <p:nvSpPr>
          <p:cNvPr id="22" name="正方形/長方形 21">
            <a:extLst>
              <a:ext uri="{FF2B5EF4-FFF2-40B4-BE49-F238E27FC236}">
                <a16:creationId xmlns:a16="http://schemas.microsoft.com/office/drawing/2014/main" id="{3A8F9158-11A9-DDD3-4261-FE610DF4DA62}"/>
              </a:ext>
            </a:extLst>
          </p:cNvPr>
          <p:cNvSpPr/>
          <p:nvPr/>
        </p:nvSpPr>
        <p:spPr>
          <a:xfrm>
            <a:off x="232977" y="6069244"/>
            <a:ext cx="6399597" cy="280862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aphicFrame>
        <p:nvGraphicFramePr>
          <p:cNvPr id="23" name="表 5">
            <a:extLst>
              <a:ext uri="{FF2B5EF4-FFF2-40B4-BE49-F238E27FC236}">
                <a16:creationId xmlns:a16="http://schemas.microsoft.com/office/drawing/2014/main" id="{0FA6E7DB-F1D5-0F4A-FCCF-FB5F75F1F65A}"/>
              </a:ext>
            </a:extLst>
          </p:cNvPr>
          <p:cNvGraphicFramePr>
            <a:graphicFrameLocks noGrp="1"/>
          </p:cNvGraphicFramePr>
          <p:nvPr>
            <p:extLst>
              <p:ext uri="{D42A27DB-BD31-4B8C-83A1-F6EECF244321}">
                <p14:modId xmlns:p14="http://schemas.microsoft.com/office/powerpoint/2010/main" val="2090250017"/>
              </p:ext>
            </p:extLst>
          </p:nvPr>
        </p:nvGraphicFramePr>
        <p:xfrm>
          <a:off x="3469402" y="2855447"/>
          <a:ext cx="3176177" cy="2393280"/>
        </p:xfrm>
        <a:graphic>
          <a:graphicData uri="http://schemas.openxmlformats.org/drawingml/2006/table">
            <a:tbl>
              <a:tblPr firstRow="1" bandRow="1">
                <a:tableStyleId>{2D5ABB26-0587-4C30-8999-92F81FD0307C}</a:tableStyleId>
              </a:tblPr>
              <a:tblGrid>
                <a:gridCol w="832984">
                  <a:extLst>
                    <a:ext uri="{9D8B030D-6E8A-4147-A177-3AD203B41FA5}">
                      <a16:colId xmlns:a16="http://schemas.microsoft.com/office/drawing/2014/main" val="2760437045"/>
                    </a:ext>
                  </a:extLst>
                </a:gridCol>
                <a:gridCol w="1060450">
                  <a:extLst>
                    <a:ext uri="{9D8B030D-6E8A-4147-A177-3AD203B41FA5}">
                      <a16:colId xmlns:a16="http://schemas.microsoft.com/office/drawing/2014/main" val="4075412820"/>
                    </a:ext>
                  </a:extLst>
                </a:gridCol>
                <a:gridCol w="336550">
                  <a:extLst>
                    <a:ext uri="{9D8B030D-6E8A-4147-A177-3AD203B41FA5}">
                      <a16:colId xmlns:a16="http://schemas.microsoft.com/office/drawing/2014/main" val="2460768757"/>
                    </a:ext>
                  </a:extLst>
                </a:gridCol>
                <a:gridCol w="292100">
                  <a:extLst>
                    <a:ext uri="{9D8B030D-6E8A-4147-A177-3AD203B41FA5}">
                      <a16:colId xmlns:a16="http://schemas.microsoft.com/office/drawing/2014/main" val="3086458173"/>
                    </a:ext>
                  </a:extLst>
                </a:gridCol>
                <a:gridCol w="654093">
                  <a:extLst>
                    <a:ext uri="{9D8B030D-6E8A-4147-A177-3AD203B41FA5}">
                      <a16:colId xmlns:a16="http://schemas.microsoft.com/office/drawing/2014/main" val="1670133188"/>
                    </a:ext>
                  </a:extLst>
                </a:gridCol>
              </a:tblGrid>
              <a:tr h="350807">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区分</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容量・規格</a:t>
                      </a:r>
                      <a:endParaRPr kumimoji="1" lang="en-US" altLang="ja-JP"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gridSpan="2">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数量</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algn="ctr"/>
                      <a:endParaRPr kumimoji="1" lang="ja-JP" altLang="en-US"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備考</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844883740"/>
                  </a:ext>
                </a:extLst>
              </a:tr>
              <a:tr h="350807">
                <a:tc>
                  <a:txBody>
                    <a:bodyPr/>
                    <a:lstStyle/>
                    <a:p>
                      <a:r>
                        <a:rPr kumimoji="1" lang="ja-JP" altLang="en-US" sz="1200" dirty="0">
                          <a:latin typeface="A P-OTF UD新ゴ Pr6N DB" panose="020B0600000000000000" pitchFamily="34" charset="-128"/>
                          <a:ea typeface="A P-OTF UD新ゴ Pr6N DB" panose="020B0600000000000000" pitchFamily="34" charset="-128"/>
                        </a:rPr>
                        <a:t>消火器</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A P-OTF UD新ゴ Pr6N DB" panose="020B0600000000000000" pitchFamily="34" charset="-128"/>
                          <a:ea typeface="A P-OTF UD新ゴ Pr6N DB" panose="020B0600000000000000" pitchFamily="34" charset="-128"/>
                        </a:rPr>
                        <a:t>ABC10</a:t>
                      </a:r>
                      <a:r>
                        <a:rPr kumimoji="1" lang="ja-JP" altLang="en-US" sz="1200" dirty="0">
                          <a:latin typeface="A P-OTF UD新ゴ Pr6N DB" panose="020B0600000000000000" pitchFamily="34" charset="-128"/>
                          <a:ea typeface="A P-OTF UD新ゴ Pr6N DB" panose="020B0600000000000000" pitchFamily="34" charset="-128"/>
                        </a:rPr>
                        <a:t>型　</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7635971"/>
                  </a:ext>
                </a:extLst>
              </a:tr>
              <a:tr h="350807">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1189584"/>
                  </a:ext>
                </a:extLst>
              </a:tr>
              <a:tr h="350807">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3932148"/>
                  </a:ext>
                </a:extLst>
              </a:tr>
              <a:tr h="350807">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0978655"/>
                  </a:ext>
                </a:extLst>
              </a:tr>
              <a:tr h="350807">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8200699"/>
                  </a:ext>
                </a:extLst>
              </a:tr>
            </a:tbl>
          </a:graphicData>
        </a:graphic>
      </p:graphicFrame>
    </p:spTree>
    <p:extLst>
      <p:ext uri="{BB962C8B-B14F-4D97-AF65-F5344CB8AC3E}">
        <p14:creationId xmlns:p14="http://schemas.microsoft.com/office/powerpoint/2010/main" val="1953641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684155A-21A8-48B0-86AB-78186FB78BF2}"/>
              </a:ext>
            </a:extLst>
          </p:cNvPr>
          <p:cNvSpPr txBox="1"/>
          <p:nvPr/>
        </p:nvSpPr>
        <p:spPr>
          <a:xfrm>
            <a:off x="188260" y="109816"/>
            <a:ext cx="1800493" cy="369332"/>
          </a:xfrm>
          <a:prstGeom prst="rect">
            <a:avLst/>
          </a:prstGeom>
          <a:noFill/>
        </p:spPr>
        <p:txBody>
          <a:bodyPr wrap="none" rtlCol="0">
            <a:spAutoFit/>
          </a:bodyPr>
          <a:lstStyle/>
          <a:p>
            <a:r>
              <a:rPr kumimoji="1" lang="ja-JP" altLang="en-US" dirty="0">
                <a:latin typeface="A P-OTF UD新ゴ Pr6N DB" panose="020B0600000000000000" pitchFamily="34" charset="-128"/>
                <a:ea typeface="A P-OTF UD新ゴ Pr6N DB" panose="020B0600000000000000" pitchFamily="34" charset="-128"/>
              </a:rPr>
              <a:t>追加備品申込書</a:t>
            </a:r>
          </a:p>
        </p:txBody>
      </p:sp>
      <p:graphicFrame>
        <p:nvGraphicFramePr>
          <p:cNvPr id="5" name="表 5">
            <a:extLst>
              <a:ext uri="{FF2B5EF4-FFF2-40B4-BE49-F238E27FC236}">
                <a16:creationId xmlns:a16="http://schemas.microsoft.com/office/drawing/2014/main" id="{1F0EAE11-1239-4FB8-96BC-B9FA6A09565F}"/>
              </a:ext>
            </a:extLst>
          </p:cNvPr>
          <p:cNvGraphicFramePr>
            <a:graphicFrameLocks noGrp="1"/>
          </p:cNvGraphicFramePr>
          <p:nvPr>
            <p:extLst>
              <p:ext uri="{D42A27DB-BD31-4B8C-83A1-F6EECF244321}">
                <p14:modId xmlns:p14="http://schemas.microsoft.com/office/powerpoint/2010/main" val="1242261331"/>
              </p:ext>
            </p:extLst>
          </p:nvPr>
        </p:nvGraphicFramePr>
        <p:xfrm>
          <a:off x="209380" y="4581321"/>
          <a:ext cx="6407150" cy="3988800"/>
        </p:xfrm>
        <a:graphic>
          <a:graphicData uri="http://schemas.openxmlformats.org/drawingml/2006/table">
            <a:tbl>
              <a:tblPr firstRow="1" bandRow="1">
                <a:tableStyleId>{2D5ABB26-0587-4C30-8999-92F81FD0307C}</a:tableStyleId>
              </a:tblPr>
              <a:tblGrid>
                <a:gridCol w="1448765">
                  <a:extLst>
                    <a:ext uri="{9D8B030D-6E8A-4147-A177-3AD203B41FA5}">
                      <a16:colId xmlns:a16="http://schemas.microsoft.com/office/drawing/2014/main" val="2760437045"/>
                    </a:ext>
                  </a:extLst>
                </a:gridCol>
                <a:gridCol w="1538909">
                  <a:extLst>
                    <a:ext uri="{9D8B030D-6E8A-4147-A177-3AD203B41FA5}">
                      <a16:colId xmlns:a16="http://schemas.microsoft.com/office/drawing/2014/main" val="4075412820"/>
                    </a:ext>
                  </a:extLst>
                </a:gridCol>
                <a:gridCol w="762000">
                  <a:extLst>
                    <a:ext uri="{9D8B030D-6E8A-4147-A177-3AD203B41FA5}">
                      <a16:colId xmlns:a16="http://schemas.microsoft.com/office/drawing/2014/main" val="1174943326"/>
                    </a:ext>
                  </a:extLst>
                </a:gridCol>
                <a:gridCol w="723900">
                  <a:extLst>
                    <a:ext uri="{9D8B030D-6E8A-4147-A177-3AD203B41FA5}">
                      <a16:colId xmlns:a16="http://schemas.microsoft.com/office/drawing/2014/main" val="2460768757"/>
                    </a:ext>
                  </a:extLst>
                </a:gridCol>
                <a:gridCol w="342900">
                  <a:extLst>
                    <a:ext uri="{9D8B030D-6E8A-4147-A177-3AD203B41FA5}">
                      <a16:colId xmlns:a16="http://schemas.microsoft.com/office/drawing/2014/main" val="3086458173"/>
                    </a:ext>
                  </a:extLst>
                </a:gridCol>
                <a:gridCol w="1590676">
                  <a:extLst>
                    <a:ext uri="{9D8B030D-6E8A-4147-A177-3AD203B41FA5}">
                      <a16:colId xmlns:a16="http://schemas.microsoft.com/office/drawing/2014/main" val="1670133188"/>
                    </a:ext>
                  </a:extLst>
                </a:gridCol>
              </a:tblGrid>
              <a:tr h="0">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区分</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規格</a:t>
                      </a:r>
                      <a:endParaRPr kumimoji="1" lang="en-US" altLang="ja-JP"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単価</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gridSpan="2">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数量</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algn="ctr"/>
                      <a:endParaRPr kumimoji="1" lang="ja-JP" altLang="en-US"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備考</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844883740"/>
                  </a:ext>
                </a:extLst>
              </a:tr>
              <a:tr h="281754">
                <a:tc>
                  <a:txBody>
                    <a:bodyPr/>
                    <a:lstStyle/>
                    <a:p>
                      <a:r>
                        <a:rPr kumimoji="1" lang="ja-JP" altLang="en-US" sz="1200" dirty="0">
                          <a:latin typeface="A P-OTF UD新ゴ Pr6N DB" panose="020B0600000000000000" pitchFamily="34" charset="-128"/>
                          <a:ea typeface="A P-OTF UD新ゴ Pr6N DB" panose="020B0600000000000000" pitchFamily="34" charset="-128"/>
                        </a:rPr>
                        <a:t>テーブル</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a:latin typeface="A P-OTF UD新ゴ Pr6N DB" panose="020B0600000000000000" pitchFamily="34" charset="-128"/>
                          <a:ea typeface="A P-OTF UD新ゴ Pr6N DB" panose="020B0600000000000000" pitchFamily="34" charset="-128"/>
                        </a:rPr>
                        <a:t>180×45×70cm</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2,090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7635971"/>
                  </a:ext>
                </a:extLst>
              </a:tr>
              <a:tr h="281754">
                <a:tc>
                  <a:txBody>
                    <a:bodyPr/>
                    <a:lstStyle/>
                    <a:p>
                      <a:r>
                        <a:rPr kumimoji="1" lang="ja-JP" altLang="en-US" sz="1200" dirty="0">
                          <a:latin typeface="A P-OTF UD新ゴ Pr6N DB" panose="020B0600000000000000" pitchFamily="34" charset="-128"/>
                          <a:ea typeface="A P-OTF UD新ゴ Pr6N DB" panose="020B0600000000000000" pitchFamily="34" charset="-128"/>
                        </a:rPr>
                        <a:t>パイプ椅子</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プラスチック</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770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脚</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1189584"/>
                  </a:ext>
                </a:extLst>
              </a:tr>
              <a:tr h="281754">
                <a:tc>
                  <a:txBody>
                    <a:bodyPr/>
                    <a:lstStyle/>
                    <a:p>
                      <a:r>
                        <a:rPr kumimoji="1" lang="ja-JP" altLang="en-US" sz="1200" dirty="0">
                          <a:latin typeface="A P-OTF UD新ゴ Pr6N DB" panose="020B0600000000000000" pitchFamily="34" charset="-128"/>
                          <a:ea typeface="A P-OTF UD新ゴ Pr6N DB" panose="020B0600000000000000" pitchFamily="34" charset="-128"/>
                        </a:rPr>
                        <a:t>発電機</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a:latin typeface="A P-OTF UD新ゴ Pr6N DB" panose="020B0600000000000000" pitchFamily="34" charset="-128"/>
                          <a:ea typeface="A P-OTF UD新ゴ Pr6N DB" panose="020B0600000000000000" pitchFamily="34" charset="-128"/>
                        </a:rPr>
                        <a:t>3KVA</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9,680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燃料別、消火器必要</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3932148"/>
                  </a:ext>
                </a:extLst>
              </a:tr>
              <a:tr h="281754">
                <a:tc>
                  <a:txBody>
                    <a:bodyPr/>
                    <a:lstStyle/>
                    <a:p>
                      <a:r>
                        <a:rPr kumimoji="1" lang="ja-JP" altLang="en-US" sz="1200" dirty="0">
                          <a:latin typeface="A P-OTF UD新ゴ Pr6N DB" panose="020B0600000000000000" pitchFamily="34" charset="-128"/>
                          <a:ea typeface="A P-OTF UD新ゴ Pr6N DB" panose="020B0600000000000000" pitchFamily="34" charset="-128"/>
                        </a:rPr>
                        <a:t>ストーブ</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だるまストーブ</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11,000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A P-OTF UD新ゴ Pr6N DB" panose="020B0600000000000000" pitchFamily="34" charset="-128"/>
                          <a:ea typeface="A P-OTF UD新ゴ Pr6N DB" panose="020B0600000000000000" pitchFamily="34" charset="-128"/>
                        </a:rPr>
                        <a:t>燃料別、消火器必要</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2636201"/>
                  </a:ext>
                </a:extLst>
              </a:tr>
              <a:tr h="281754">
                <a:tc>
                  <a:txBody>
                    <a:bodyPr/>
                    <a:lstStyle/>
                    <a:p>
                      <a:r>
                        <a:rPr kumimoji="1" lang="ja-JP" altLang="en-US" sz="1200" dirty="0">
                          <a:latin typeface="A P-OTF UD新ゴ Pr6N DB" panose="020B0600000000000000" pitchFamily="34" charset="-128"/>
                          <a:ea typeface="A P-OTF UD新ゴ Pr6N DB" panose="020B0600000000000000" pitchFamily="34" charset="-128"/>
                        </a:rPr>
                        <a:t>液晶モニタ</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a:latin typeface="A P-OTF UD新ゴ Pr6N DB" panose="020B0600000000000000" pitchFamily="34" charset="-128"/>
                          <a:ea typeface="A P-OTF UD新ゴ Pr6N DB" panose="020B0600000000000000" pitchFamily="34" charset="-128"/>
                        </a:rPr>
                        <a:t>42</a:t>
                      </a:r>
                      <a:r>
                        <a:rPr kumimoji="1" lang="ja-JP" altLang="en-US" sz="1200" dirty="0">
                          <a:latin typeface="A P-OTF UD新ゴ Pr6N DB" panose="020B0600000000000000" pitchFamily="34" charset="-128"/>
                          <a:ea typeface="A P-OTF UD新ゴ Pr6N DB" panose="020B0600000000000000" pitchFamily="34" charset="-128"/>
                        </a:rPr>
                        <a:t>インチ</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84,700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映像ケーブル別</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1071951"/>
                  </a:ext>
                </a:extLst>
              </a:tr>
              <a:tr h="281754">
                <a:tc>
                  <a:txBody>
                    <a:bodyPr/>
                    <a:lstStyle/>
                    <a:p>
                      <a:r>
                        <a:rPr kumimoji="1" lang="ja-JP" altLang="en-US" sz="1200" dirty="0">
                          <a:latin typeface="A P-OTF UD新ゴ Pr6N DB" panose="020B0600000000000000" pitchFamily="34" charset="-128"/>
                          <a:ea typeface="A P-OTF UD新ゴ Pr6N DB" panose="020B0600000000000000" pitchFamily="34" charset="-128"/>
                        </a:rPr>
                        <a:t>モニタスタンド</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40,700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2872437"/>
                  </a:ext>
                </a:extLst>
              </a:tr>
              <a:tr h="281754">
                <a:tc>
                  <a:txBody>
                    <a:bodyPr/>
                    <a:lstStyle/>
                    <a:p>
                      <a:r>
                        <a:rPr kumimoji="1" lang="en-US" altLang="ja-JP" sz="1200" dirty="0">
                          <a:latin typeface="A P-OTF UD新ゴ Pr6N DB" panose="020B0600000000000000" pitchFamily="34" charset="-128"/>
                          <a:ea typeface="A P-OTF UD新ゴ Pr6N DB" panose="020B0600000000000000" pitchFamily="34" charset="-128"/>
                        </a:rPr>
                        <a:t>DVD</a:t>
                      </a:r>
                      <a:r>
                        <a:rPr kumimoji="1" lang="ja-JP" altLang="en-US" sz="1200" dirty="0">
                          <a:latin typeface="A P-OTF UD新ゴ Pr6N DB" panose="020B0600000000000000" pitchFamily="34" charset="-128"/>
                          <a:ea typeface="A P-OTF UD新ゴ Pr6N DB" panose="020B0600000000000000" pitchFamily="34" charset="-128"/>
                        </a:rPr>
                        <a:t>プレイヤー</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40,700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映像ケーブル付</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0809256"/>
                  </a:ext>
                </a:extLst>
              </a:tr>
              <a:tr h="281754">
                <a:tc>
                  <a:txBody>
                    <a:bodyPr/>
                    <a:lstStyle/>
                    <a:p>
                      <a:r>
                        <a:rPr kumimoji="1" lang="ja-JP" altLang="en-US" sz="1200" dirty="0">
                          <a:latin typeface="A P-OTF UD新ゴ Pr6N DB" panose="020B0600000000000000" pitchFamily="34" charset="-128"/>
                          <a:ea typeface="A P-OTF UD新ゴ Pr6N DB" panose="020B0600000000000000" pitchFamily="34" charset="-128"/>
                        </a:rPr>
                        <a:t>パンフレット卓上</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A P-OTF UD新ゴ Pr6N DB" panose="020B0600000000000000" pitchFamily="34" charset="-128"/>
                          <a:ea typeface="A P-OTF UD新ゴ Pr6N DB" panose="020B0600000000000000" pitchFamily="34" charset="-128"/>
                        </a:rPr>
                        <a:t>A4</a:t>
                      </a:r>
                      <a:r>
                        <a:rPr kumimoji="1" lang="ja-JP" altLang="en-US" sz="1200" dirty="0">
                          <a:latin typeface="A P-OTF UD新ゴ Pr6N DB" panose="020B0600000000000000" pitchFamily="34" charset="-128"/>
                          <a:ea typeface="A P-OTF UD新ゴ Pr6N DB" panose="020B0600000000000000" pitchFamily="34" charset="-128"/>
                        </a:rPr>
                        <a:t>・</a:t>
                      </a:r>
                      <a:r>
                        <a:rPr kumimoji="1" lang="en-US" altLang="ja-JP" sz="1200" dirty="0">
                          <a:latin typeface="A P-OTF UD新ゴ Pr6N DB" panose="020B0600000000000000" pitchFamily="34" charset="-128"/>
                          <a:ea typeface="A P-OTF UD新ゴ Pr6N DB" panose="020B0600000000000000" pitchFamily="34" charset="-128"/>
                        </a:rPr>
                        <a:t>5</a:t>
                      </a:r>
                      <a:r>
                        <a:rPr kumimoji="1" lang="ja-JP" altLang="en-US" sz="1200" dirty="0">
                          <a:latin typeface="A P-OTF UD新ゴ Pr6N DB" panose="020B0600000000000000" pitchFamily="34" charset="-128"/>
                          <a:ea typeface="A P-OTF UD新ゴ Pr6N DB" panose="020B0600000000000000" pitchFamily="34" charset="-128"/>
                        </a:rPr>
                        <a:t>段</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4,730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台</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0247332"/>
                  </a:ext>
                </a:extLst>
              </a:tr>
              <a:tr h="281754">
                <a:tc>
                  <a:txBody>
                    <a:bodyPr/>
                    <a:lstStyle/>
                    <a:p>
                      <a:r>
                        <a:rPr kumimoji="1" lang="ja-JP" altLang="en-US" sz="1200" dirty="0">
                          <a:latin typeface="A P-OTF UD新ゴ Pr6N DB" panose="020B0600000000000000" pitchFamily="34" charset="-128"/>
                          <a:ea typeface="A P-OTF UD新ゴ Pr6N DB" panose="020B0600000000000000" pitchFamily="34" charset="-128"/>
                        </a:rPr>
                        <a:t>消火器</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a:latin typeface="A P-OTF UD新ゴ Pr6N DB" panose="020B0600000000000000" pitchFamily="34" charset="-128"/>
                          <a:ea typeface="A P-OTF UD新ゴ Pr6N DB" panose="020B0600000000000000" pitchFamily="34" charset="-128"/>
                        </a:rPr>
                        <a:t>10</a:t>
                      </a:r>
                      <a:r>
                        <a:rPr kumimoji="1" lang="ja-JP" altLang="en-US" sz="1200" dirty="0">
                          <a:latin typeface="A P-OTF UD新ゴ Pr6N DB" panose="020B0600000000000000" pitchFamily="34" charset="-128"/>
                          <a:ea typeface="A P-OTF UD新ゴ Pr6N DB" panose="020B0600000000000000" pitchFamily="34" charset="-128"/>
                        </a:rPr>
                        <a:t>号粉末</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6,930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本</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スタンド付き</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204334"/>
                  </a:ext>
                </a:extLst>
              </a:tr>
            </a:tbl>
          </a:graphicData>
        </a:graphic>
      </p:graphicFrame>
      <p:graphicFrame>
        <p:nvGraphicFramePr>
          <p:cNvPr id="7" name="表 7">
            <a:extLst>
              <a:ext uri="{FF2B5EF4-FFF2-40B4-BE49-F238E27FC236}">
                <a16:creationId xmlns:a16="http://schemas.microsoft.com/office/drawing/2014/main" id="{A65F3C07-9BF9-C73A-5196-80F3B2B8112F}"/>
              </a:ext>
            </a:extLst>
          </p:cNvPr>
          <p:cNvGraphicFramePr>
            <a:graphicFrameLocks noGrp="1"/>
          </p:cNvGraphicFramePr>
          <p:nvPr>
            <p:extLst>
              <p:ext uri="{D42A27DB-BD31-4B8C-83A1-F6EECF244321}">
                <p14:modId xmlns:p14="http://schemas.microsoft.com/office/powerpoint/2010/main" val="891726356"/>
              </p:ext>
            </p:extLst>
          </p:nvPr>
        </p:nvGraphicFramePr>
        <p:xfrm>
          <a:off x="3700663" y="537426"/>
          <a:ext cx="2921000" cy="315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07021">
                <a:tc>
                  <a:txBody>
                    <a:bodyPr/>
                    <a:lstStyle/>
                    <a:p>
                      <a:pPr algn="ct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提出期限</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9</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月</a:t>
                      </a: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26</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日（木）</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10" name="テキスト ボックス 9">
            <a:extLst>
              <a:ext uri="{FF2B5EF4-FFF2-40B4-BE49-F238E27FC236}">
                <a16:creationId xmlns:a16="http://schemas.microsoft.com/office/drawing/2014/main" id="{A09465F3-9626-005E-AC44-AD6D344F2A26}"/>
              </a:ext>
            </a:extLst>
          </p:cNvPr>
          <p:cNvSpPr txBox="1"/>
          <p:nvPr/>
        </p:nvSpPr>
        <p:spPr>
          <a:xfrm>
            <a:off x="101599" y="4337565"/>
            <a:ext cx="2159566"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３　注文内容（税込み）</a:t>
            </a:r>
          </a:p>
        </p:txBody>
      </p:sp>
      <p:sp>
        <p:nvSpPr>
          <p:cNvPr id="12" name="テキスト ボックス 11">
            <a:extLst>
              <a:ext uri="{FF2B5EF4-FFF2-40B4-BE49-F238E27FC236}">
                <a16:creationId xmlns:a16="http://schemas.microsoft.com/office/drawing/2014/main" id="{B81A9553-6ED8-1A97-FA72-26E0C6D74300}"/>
              </a:ext>
            </a:extLst>
          </p:cNvPr>
          <p:cNvSpPr txBox="1"/>
          <p:nvPr/>
        </p:nvSpPr>
        <p:spPr>
          <a:xfrm>
            <a:off x="300380" y="8722263"/>
            <a:ext cx="6493443" cy="184666"/>
          </a:xfrm>
          <a:prstGeom prst="rect">
            <a:avLst/>
          </a:prstGeom>
          <a:noFill/>
        </p:spPr>
        <p:txBody>
          <a:bodyPr wrap="square" tIns="0" bIns="0" rtlCol="0">
            <a:spAutoFit/>
          </a:bodyPr>
          <a:lstStyle/>
          <a:p>
            <a:r>
              <a:rPr kumimoji="1" lang="en-US" altLang="ja-JP" sz="1200" dirty="0">
                <a:latin typeface="A P-OTF UD新ゴ Pr6N M" panose="020B0500000000000000" pitchFamily="34" charset="-128"/>
                <a:ea typeface="A P-OTF UD新ゴ Pr6N M" panose="020B0500000000000000" pitchFamily="34" charset="-128"/>
              </a:rPr>
              <a:t>※</a:t>
            </a:r>
            <a:r>
              <a:rPr kumimoji="1" lang="ja-JP" altLang="en-US" sz="1200" dirty="0">
                <a:latin typeface="A P-OTF UD新ゴ Pr6N M" panose="020B0500000000000000" pitchFamily="34" charset="-128"/>
                <a:ea typeface="A P-OTF UD新ゴ Pr6N M" panose="020B0500000000000000" pitchFamily="34" charset="-128"/>
              </a:rPr>
              <a:t>テントを希望される場合、建築物・工作物設営申請書 ②</a:t>
            </a:r>
            <a:r>
              <a:rPr kumimoji="1" lang="en-US" altLang="ja-JP" sz="1200" dirty="0">
                <a:latin typeface="A P-OTF UD新ゴ Pr6N M" panose="020B0500000000000000" pitchFamily="34" charset="-128"/>
                <a:ea typeface="A P-OTF UD新ゴ Pr6N M" panose="020B0500000000000000" pitchFamily="34" charset="-128"/>
              </a:rPr>
              <a:t>-5</a:t>
            </a:r>
            <a:r>
              <a:rPr kumimoji="1" lang="ja-JP" altLang="en-US" sz="1200" dirty="0">
                <a:latin typeface="A P-OTF UD新ゴ Pr6N M" panose="020B0500000000000000" pitchFamily="34" charset="-128"/>
                <a:ea typeface="A P-OTF UD新ゴ Pr6N M" panose="020B0500000000000000" pitchFamily="34" charset="-128"/>
              </a:rPr>
              <a:t>（</a:t>
            </a:r>
            <a:r>
              <a:rPr kumimoji="1" lang="en-US" altLang="ja-JP" sz="1200" dirty="0">
                <a:latin typeface="A P-OTF UD新ゴ Pr6N M" panose="020B0500000000000000" pitchFamily="34" charset="-128"/>
                <a:ea typeface="A P-OTF UD新ゴ Pr6N M" panose="020B0500000000000000" pitchFamily="34" charset="-128"/>
              </a:rPr>
              <a:t>P40</a:t>
            </a:r>
            <a:r>
              <a:rPr kumimoji="1" lang="ja-JP" altLang="en-US" sz="1200" dirty="0">
                <a:latin typeface="A P-OTF UD新ゴ Pr6N M" panose="020B0500000000000000" pitchFamily="34" charset="-128"/>
                <a:ea typeface="A P-OTF UD新ゴ Pr6N M" panose="020B0500000000000000" pitchFamily="34" charset="-128"/>
              </a:rPr>
              <a:t>）よりお申込みください。</a:t>
            </a:r>
            <a:endParaRPr kumimoji="1" lang="en-US" altLang="ja-JP" sz="1200" dirty="0">
              <a:latin typeface="A P-OTF UD新ゴ Pr6N M" panose="020B0500000000000000" pitchFamily="34" charset="-128"/>
              <a:ea typeface="A P-OTF UD新ゴ Pr6N M" panose="020B0500000000000000" pitchFamily="34" charset="-128"/>
            </a:endParaRPr>
          </a:p>
        </p:txBody>
      </p:sp>
      <p:sp>
        <p:nvSpPr>
          <p:cNvPr id="3" name="スライド番号プレースホルダー 1">
            <a:extLst>
              <a:ext uri="{FF2B5EF4-FFF2-40B4-BE49-F238E27FC236}">
                <a16:creationId xmlns:a16="http://schemas.microsoft.com/office/drawing/2014/main" id="{AC885D90-58AE-BF20-7EED-0C5A13409C74}"/>
              </a:ext>
            </a:extLst>
          </p:cNvPr>
          <p:cNvSpPr>
            <a:spLocks noGrp="1"/>
          </p:cNvSpPr>
          <p:nvPr>
            <p:ph type="sldNum" sz="quarter" idx="12"/>
          </p:nvPr>
        </p:nvSpPr>
        <p:spPr>
          <a:xfrm>
            <a:off x="6439239" y="196028"/>
            <a:ext cx="354584" cy="276999"/>
          </a:xfrm>
        </p:spPr>
        <p:txBody>
          <a:bodyPr/>
          <a:lstStyle/>
          <a:p>
            <a:r>
              <a:rPr kumimoji="1" lang="en-US" altLang="ja-JP" sz="1200" dirty="0">
                <a:solidFill>
                  <a:schemeClr val="tx1"/>
                </a:solidFill>
              </a:rPr>
              <a:t>46</a:t>
            </a:r>
            <a:endParaRPr kumimoji="1" lang="ja-JP" altLang="en-US" sz="1200" dirty="0">
              <a:solidFill>
                <a:schemeClr val="tx1"/>
              </a:solidFill>
            </a:endParaRPr>
          </a:p>
        </p:txBody>
      </p:sp>
      <p:graphicFrame>
        <p:nvGraphicFramePr>
          <p:cNvPr id="13" name="表 12">
            <a:extLst>
              <a:ext uri="{FF2B5EF4-FFF2-40B4-BE49-F238E27FC236}">
                <a16:creationId xmlns:a16="http://schemas.microsoft.com/office/drawing/2014/main" id="{C6B40D51-1409-3CC3-AB22-BB72B5D16045}"/>
              </a:ext>
            </a:extLst>
          </p:cNvPr>
          <p:cNvGraphicFramePr>
            <a:graphicFrameLocks noGrp="1"/>
          </p:cNvGraphicFramePr>
          <p:nvPr>
            <p:extLst>
              <p:ext uri="{D42A27DB-BD31-4B8C-83A1-F6EECF244321}">
                <p14:modId xmlns:p14="http://schemas.microsoft.com/office/powerpoint/2010/main" val="3170879954"/>
              </p:ext>
            </p:extLst>
          </p:nvPr>
        </p:nvGraphicFramePr>
        <p:xfrm>
          <a:off x="225423" y="2842803"/>
          <a:ext cx="6407151" cy="1385280"/>
        </p:xfrm>
        <a:graphic>
          <a:graphicData uri="http://schemas.openxmlformats.org/drawingml/2006/table">
            <a:tbl>
              <a:tblPr firstRow="1" bandRow="1">
                <a:tableStyleId>{5C22544A-7EE6-4342-B048-85BDC9FD1C3A}</a:tableStyleId>
              </a:tblPr>
              <a:tblGrid>
                <a:gridCol w="1134733">
                  <a:extLst>
                    <a:ext uri="{9D8B030D-6E8A-4147-A177-3AD203B41FA5}">
                      <a16:colId xmlns:a16="http://schemas.microsoft.com/office/drawing/2014/main" val="2543251354"/>
                    </a:ext>
                  </a:extLst>
                </a:gridCol>
                <a:gridCol w="2018664">
                  <a:extLst>
                    <a:ext uri="{9D8B030D-6E8A-4147-A177-3AD203B41FA5}">
                      <a16:colId xmlns:a16="http://schemas.microsoft.com/office/drawing/2014/main" val="2263179095"/>
                    </a:ext>
                  </a:extLst>
                </a:gridCol>
                <a:gridCol w="1238616">
                  <a:extLst>
                    <a:ext uri="{9D8B030D-6E8A-4147-A177-3AD203B41FA5}">
                      <a16:colId xmlns:a16="http://schemas.microsoft.com/office/drawing/2014/main" val="3687348748"/>
                    </a:ext>
                  </a:extLst>
                </a:gridCol>
                <a:gridCol w="2015138">
                  <a:extLst>
                    <a:ext uri="{9D8B030D-6E8A-4147-A177-3AD203B41FA5}">
                      <a16:colId xmlns:a16="http://schemas.microsoft.com/office/drawing/2014/main" val="3480470527"/>
                    </a:ext>
                  </a:extLst>
                </a:gridCol>
              </a:tblGrid>
              <a:tr h="261876">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15521385"/>
                  </a:ext>
                </a:extLst>
              </a:tr>
              <a:tr h="261876">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TEL</a:t>
                      </a:r>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2618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graphicFrame>
        <p:nvGraphicFramePr>
          <p:cNvPr id="14" name="表 13">
            <a:extLst>
              <a:ext uri="{FF2B5EF4-FFF2-40B4-BE49-F238E27FC236}">
                <a16:creationId xmlns:a16="http://schemas.microsoft.com/office/drawing/2014/main" id="{1A2BEC95-AB19-E98F-3CFD-EA0D39F51D33}"/>
              </a:ext>
            </a:extLst>
          </p:cNvPr>
          <p:cNvGraphicFramePr>
            <a:graphicFrameLocks noGrp="1"/>
          </p:cNvGraphicFramePr>
          <p:nvPr>
            <p:extLst>
              <p:ext uri="{D42A27DB-BD31-4B8C-83A1-F6EECF244321}">
                <p14:modId xmlns:p14="http://schemas.microsoft.com/office/powerpoint/2010/main" val="3293525985"/>
              </p:ext>
            </p:extLst>
          </p:nvPr>
        </p:nvGraphicFramePr>
        <p:xfrm>
          <a:off x="225426" y="1097088"/>
          <a:ext cx="6407149" cy="1385280"/>
        </p:xfrm>
        <a:graphic>
          <a:graphicData uri="http://schemas.openxmlformats.org/drawingml/2006/table">
            <a:tbl>
              <a:tblPr firstRow="1" bandRow="1">
                <a:tableStyleId>{5C22544A-7EE6-4342-B048-85BDC9FD1C3A}</a:tableStyleId>
              </a:tblPr>
              <a:tblGrid>
                <a:gridCol w="1135072">
                  <a:extLst>
                    <a:ext uri="{9D8B030D-6E8A-4147-A177-3AD203B41FA5}">
                      <a16:colId xmlns:a16="http://schemas.microsoft.com/office/drawing/2014/main" val="2543251354"/>
                    </a:ext>
                  </a:extLst>
                </a:gridCol>
                <a:gridCol w="916025">
                  <a:extLst>
                    <a:ext uri="{9D8B030D-6E8A-4147-A177-3AD203B41FA5}">
                      <a16:colId xmlns:a16="http://schemas.microsoft.com/office/drawing/2014/main" val="2263179095"/>
                    </a:ext>
                  </a:extLst>
                </a:gridCol>
                <a:gridCol w="1102476">
                  <a:extLst>
                    <a:ext uri="{9D8B030D-6E8A-4147-A177-3AD203B41FA5}">
                      <a16:colId xmlns:a16="http://schemas.microsoft.com/office/drawing/2014/main" val="4271937695"/>
                    </a:ext>
                  </a:extLst>
                </a:gridCol>
                <a:gridCol w="1244117">
                  <a:extLst>
                    <a:ext uri="{9D8B030D-6E8A-4147-A177-3AD203B41FA5}">
                      <a16:colId xmlns:a16="http://schemas.microsoft.com/office/drawing/2014/main" val="1071034422"/>
                    </a:ext>
                  </a:extLst>
                </a:gridCol>
                <a:gridCol w="2009459">
                  <a:extLst>
                    <a:ext uri="{9D8B030D-6E8A-4147-A177-3AD203B41FA5}">
                      <a16:colId xmlns:a16="http://schemas.microsoft.com/office/drawing/2014/main" val="3480470527"/>
                    </a:ext>
                  </a:extLst>
                </a:gridCol>
              </a:tblGrid>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受付番号</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（ブース）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出展社名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200" b="0" dirty="0">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36174573"/>
                  </a:ext>
                </a:extLst>
              </a:tr>
              <a:tr h="147648">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4">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電話番号</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endParaRPr kumimoji="1" lang="ja-JP" altLang="en-US" sz="95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endParaRPr kumimoji="1" lang="ja-JP" altLang="en-US" sz="10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sp>
        <p:nvSpPr>
          <p:cNvPr id="15" name="テキスト ボックス 14">
            <a:extLst>
              <a:ext uri="{FF2B5EF4-FFF2-40B4-BE49-F238E27FC236}">
                <a16:creationId xmlns:a16="http://schemas.microsoft.com/office/drawing/2014/main" id="{544CB946-14F5-C110-9DF9-4E86499CD088}"/>
              </a:ext>
            </a:extLst>
          </p:cNvPr>
          <p:cNvSpPr txBox="1"/>
          <p:nvPr/>
        </p:nvSpPr>
        <p:spPr>
          <a:xfrm>
            <a:off x="101599" y="867672"/>
            <a:ext cx="1441420"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１　出展社情報</a:t>
            </a:r>
          </a:p>
        </p:txBody>
      </p:sp>
      <p:sp>
        <p:nvSpPr>
          <p:cNvPr id="16" name="テキスト ボックス 15">
            <a:extLst>
              <a:ext uri="{FF2B5EF4-FFF2-40B4-BE49-F238E27FC236}">
                <a16:creationId xmlns:a16="http://schemas.microsoft.com/office/drawing/2014/main" id="{66A65489-E417-8484-1781-4416063A7C84}"/>
              </a:ext>
            </a:extLst>
          </p:cNvPr>
          <p:cNvSpPr txBox="1"/>
          <p:nvPr/>
        </p:nvSpPr>
        <p:spPr>
          <a:xfrm>
            <a:off x="101599" y="2608972"/>
            <a:ext cx="2159566"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２　請求先が異なる場合</a:t>
            </a:r>
          </a:p>
        </p:txBody>
      </p:sp>
      <p:graphicFrame>
        <p:nvGraphicFramePr>
          <p:cNvPr id="2" name="表 1">
            <a:extLst>
              <a:ext uri="{FF2B5EF4-FFF2-40B4-BE49-F238E27FC236}">
                <a16:creationId xmlns:a16="http://schemas.microsoft.com/office/drawing/2014/main" id="{5493AEE3-4490-DA29-E63D-8A9C16F58DC4}"/>
              </a:ext>
            </a:extLst>
          </p:cNvPr>
          <p:cNvGraphicFramePr>
            <a:graphicFrameLocks noGrp="1"/>
          </p:cNvGraphicFramePr>
          <p:nvPr>
            <p:extLst>
              <p:ext uri="{D42A27DB-BD31-4B8C-83A1-F6EECF244321}">
                <p14:modId xmlns:p14="http://schemas.microsoft.com/office/powerpoint/2010/main" val="3065824873"/>
              </p:ext>
            </p:extLst>
          </p:nvPr>
        </p:nvGraphicFramePr>
        <p:xfrm>
          <a:off x="225425" y="8985514"/>
          <a:ext cx="6407150" cy="803520"/>
        </p:xfrm>
        <a:graphic>
          <a:graphicData uri="http://schemas.openxmlformats.org/drawingml/2006/table">
            <a:tbl>
              <a:tblPr firstRow="1" bandRow="1">
                <a:tableStyleId>{5C22544A-7EE6-4342-B048-85BDC9FD1C3A}</a:tableStyleId>
              </a:tblPr>
              <a:tblGrid>
                <a:gridCol w="1136495">
                  <a:extLst>
                    <a:ext uri="{9D8B030D-6E8A-4147-A177-3AD203B41FA5}">
                      <a16:colId xmlns:a16="http://schemas.microsoft.com/office/drawing/2014/main" val="1346885655"/>
                    </a:ext>
                  </a:extLst>
                </a:gridCol>
                <a:gridCol w="5270655">
                  <a:extLst>
                    <a:ext uri="{9D8B030D-6E8A-4147-A177-3AD203B41FA5}">
                      <a16:colId xmlns:a16="http://schemas.microsoft.com/office/drawing/2014/main" val="1506013278"/>
                    </a:ext>
                  </a:extLst>
                </a:gridCol>
              </a:tblGrid>
              <a:tr h="0">
                <a:tc>
                  <a:txBody>
                    <a:bodyPr/>
                    <a:lstStyle/>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提出方法</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期日までに電子メールまたは</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にてお送りください。</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株式会社アクティオ</a:t>
                      </a: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担当：石塚</a:t>
                      </a:r>
                    </a:p>
                    <a:p>
                      <a:pPr>
                        <a:spcBef>
                          <a:spcPts val="0"/>
                        </a:spcBef>
                      </a:pP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03-6262-7436</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　電子メール  </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 ishizuka.j@jei-m.com</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Tree>
    <p:extLst>
      <p:ext uri="{BB962C8B-B14F-4D97-AF65-F5344CB8AC3E}">
        <p14:creationId xmlns:p14="http://schemas.microsoft.com/office/powerpoint/2010/main" val="3460353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684155A-21A8-48B0-86AB-78186FB78BF2}"/>
              </a:ext>
            </a:extLst>
          </p:cNvPr>
          <p:cNvSpPr txBox="1"/>
          <p:nvPr/>
        </p:nvSpPr>
        <p:spPr>
          <a:xfrm>
            <a:off x="188260" y="109816"/>
            <a:ext cx="2031325" cy="369332"/>
          </a:xfrm>
          <a:prstGeom prst="rect">
            <a:avLst/>
          </a:prstGeom>
          <a:noFill/>
        </p:spPr>
        <p:txBody>
          <a:bodyPr wrap="none" rtlCol="0">
            <a:spAutoFit/>
          </a:bodyPr>
          <a:lstStyle/>
          <a:p>
            <a:r>
              <a:rPr kumimoji="1" lang="ja-JP" altLang="en-US" dirty="0">
                <a:latin typeface="A P-OTF UD新ゴ Pr6N DB" panose="020B0600000000000000" pitchFamily="34" charset="-128"/>
                <a:ea typeface="A P-OTF UD新ゴ Pr6N DB" panose="020B0600000000000000" pitchFamily="34" charset="-128"/>
              </a:rPr>
              <a:t>軽油・灯油申込書</a:t>
            </a:r>
          </a:p>
        </p:txBody>
      </p:sp>
      <p:sp>
        <p:nvSpPr>
          <p:cNvPr id="7" name="テキスト ボックス 6">
            <a:extLst>
              <a:ext uri="{FF2B5EF4-FFF2-40B4-BE49-F238E27FC236}">
                <a16:creationId xmlns:a16="http://schemas.microsoft.com/office/drawing/2014/main" id="{9D4C7B4B-D835-D042-098B-368B79E806B1}"/>
              </a:ext>
            </a:extLst>
          </p:cNvPr>
          <p:cNvSpPr txBox="1"/>
          <p:nvPr/>
        </p:nvSpPr>
        <p:spPr>
          <a:xfrm>
            <a:off x="101599" y="4371069"/>
            <a:ext cx="1261884"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３　注文内容</a:t>
            </a:r>
          </a:p>
        </p:txBody>
      </p:sp>
      <p:sp>
        <p:nvSpPr>
          <p:cNvPr id="3" name="テキスト ボックス 2">
            <a:extLst>
              <a:ext uri="{FF2B5EF4-FFF2-40B4-BE49-F238E27FC236}">
                <a16:creationId xmlns:a16="http://schemas.microsoft.com/office/drawing/2014/main" id="{D9ECE015-9192-4289-E4C5-DAB3F56BD5A0}"/>
              </a:ext>
            </a:extLst>
          </p:cNvPr>
          <p:cNvSpPr txBox="1"/>
          <p:nvPr/>
        </p:nvSpPr>
        <p:spPr>
          <a:xfrm>
            <a:off x="188260" y="7349775"/>
            <a:ext cx="6407151" cy="442035"/>
          </a:xfrm>
          <a:prstGeom prst="rect">
            <a:avLst/>
          </a:prstGeom>
          <a:noFill/>
          <a:ln>
            <a:solidFill>
              <a:schemeClr val="tx1"/>
            </a:solidFill>
          </a:ln>
        </p:spPr>
        <p:txBody>
          <a:bodyPr wrap="square" lIns="72000" tIns="72000" rIns="72000" bIns="0" rtlCol="0">
            <a:spAutoFit/>
          </a:bodyPr>
          <a:lstStyle/>
          <a:p>
            <a:r>
              <a:rPr kumimoji="1" lang="ja-JP" altLang="en-US" sz="1200" dirty="0">
                <a:latin typeface="A P-OTF UD新ゴ Pr6N M" panose="020B0500000000000000" pitchFamily="34" charset="-128"/>
                <a:ea typeface="A P-OTF UD新ゴ Pr6N M" panose="020B0500000000000000" pitchFamily="34" charset="-128"/>
              </a:rPr>
              <a:t>当日、燃料給油時にお立合いいただく方は、出展者情報に記載のご担当者である必要はありませんが、給油量の確認と請求内容の承認をいただける立場の方をお願いします。</a:t>
            </a:r>
          </a:p>
        </p:txBody>
      </p:sp>
      <p:graphicFrame>
        <p:nvGraphicFramePr>
          <p:cNvPr id="5" name="表 7">
            <a:extLst>
              <a:ext uri="{FF2B5EF4-FFF2-40B4-BE49-F238E27FC236}">
                <a16:creationId xmlns:a16="http://schemas.microsoft.com/office/drawing/2014/main" id="{E291B9EB-A52C-54D0-14AA-BF38B79A7C7A}"/>
              </a:ext>
            </a:extLst>
          </p:cNvPr>
          <p:cNvGraphicFramePr>
            <a:graphicFrameLocks noGrp="1"/>
          </p:cNvGraphicFramePr>
          <p:nvPr>
            <p:extLst>
              <p:ext uri="{D42A27DB-BD31-4B8C-83A1-F6EECF244321}">
                <p14:modId xmlns:p14="http://schemas.microsoft.com/office/powerpoint/2010/main" val="689605825"/>
              </p:ext>
            </p:extLst>
          </p:nvPr>
        </p:nvGraphicFramePr>
        <p:xfrm>
          <a:off x="3700663" y="537426"/>
          <a:ext cx="2921000" cy="315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07021">
                <a:tc>
                  <a:txBody>
                    <a:bodyPr/>
                    <a:lstStyle/>
                    <a:p>
                      <a:pPr algn="ct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提出期限</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9</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月</a:t>
                      </a: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26</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日（木）</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13" name="スライド番号プレースホルダー 1">
            <a:extLst>
              <a:ext uri="{FF2B5EF4-FFF2-40B4-BE49-F238E27FC236}">
                <a16:creationId xmlns:a16="http://schemas.microsoft.com/office/drawing/2014/main" id="{0CDBE6AC-982C-04FF-079C-FA959535FF0C}"/>
              </a:ext>
            </a:extLst>
          </p:cNvPr>
          <p:cNvSpPr>
            <a:spLocks noGrp="1"/>
          </p:cNvSpPr>
          <p:nvPr>
            <p:ph type="sldNum" sz="quarter" idx="12"/>
          </p:nvPr>
        </p:nvSpPr>
        <p:spPr>
          <a:xfrm>
            <a:off x="6439239" y="196028"/>
            <a:ext cx="354584" cy="276999"/>
          </a:xfrm>
        </p:spPr>
        <p:txBody>
          <a:bodyPr/>
          <a:lstStyle/>
          <a:p>
            <a:r>
              <a:rPr kumimoji="1" lang="en-US" altLang="ja-JP" sz="1200" dirty="0">
                <a:solidFill>
                  <a:schemeClr val="tx1"/>
                </a:solidFill>
              </a:rPr>
              <a:t>47</a:t>
            </a:r>
            <a:endParaRPr kumimoji="1" lang="ja-JP" altLang="en-US" sz="1200" dirty="0">
              <a:solidFill>
                <a:schemeClr val="tx1"/>
              </a:solidFill>
            </a:endParaRPr>
          </a:p>
        </p:txBody>
      </p:sp>
      <p:graphicFrame>
        <p:nvGraphicFramePr>
          <p:cNvPr id="2" name="表 1">
            <a:extLst>
              <a:ext uri="{FF2B5EF4-FFF2-40B4-BE49-F238E27FC236}">
                <a16:creationId xmlns:a16="http://schemas.microsoft.com/office/drawing/2014/main" id="{09FBD4F1-D382-C925-30DC-D8E8C814305C}"/>
              </a:ext>
            </a:extLst>
          </p:cNvPr>
          <p:cNvGraphicFramePr>
            <a:graphicFrameLocks noGrp="1"/>
          </p:cNvGraphicFramePr>
          <p:nvPr>
            <p:extLst>
              <p:ext uri="{D42A27DB-BD31-4B8C-83A1-F6EECF244321}">
                <p14:modId xmlns:p14="http://schemas.microsoft.com/office/powerpoint/2010/main" val="3170879954"/>
              </p:ext>
            </p:extLst>
          </p:nvPr>
        </p:nvGraphicFramePr>
        <p:xfrm>
          <a:off x="225423" y="2842803"/>
          <a:ext cx="6407151" cy="1385280"/>
        </p:xfrm>
        <a:graphic>
          <a:graphicData uri="http://schemas.openxmlformats.org/drawingml/2006/table">
            <a:tbl>
              <a:tblPr firstRow="1" bandRow="1">
                <a:tableStyleId>{5C22544A-7EE6-4342-B048-85BDC9FD1C3A}</a:tableStyleId>
              </a:tblPr>
              <a:tblGrid>
                <a:gridCol w="1134733">
                  <a:extLst>
                    <a:ext uri="{9D8B030D-6E8A-4147-A177-3AD203B41FA5}">
                      <a16:colId xmlns:a16="http://schemas.microsoft.com/office/drawing/2014/main" val="2543251354"/>
                    </a:ext>
                  </a:extLst>
                </a:gridCol>
                <a:gridCol w="2018664">
                  <a:extLst>
                    <a:ext uri="{9D8B030D-6E8A-4147-A177-3AD203B41FA5}">
                      <a16:colId xmlns:a16="http://schemas.microsoft.com/office/drawing/2014/main" val="2263179095"/>
                    </a:ext>
                  </a:extLst>
                </a:gridCol>
                <a:gridCol w="1238616">
                  <a:extLst>
                    <a:ext uri="{9D8B030D-6E8A-4147-A177-3AD203B41FA5}">
                      <a16:colId xmlns:a16="http://schemas.microsoft.com/office/drawing/2014/main" val="3687348748"/>
                    </a:ext>
                  </a:extLst>
                </a:gridCol>
                <a:gridCol w="2015138">
                  <a:extLst>
                    <a:ext uri="{9D8B030D-6E8A-4147-A177-3AD203B41FA5}">
                      <a16:colId xmlns:a16="http://schemas.microsoft.com/office/drawing/2014/main" val="3480470527"/>
                    </a:ext>
                  </a:extLst>
                </a:gridCol>
              </a:tblGrid>
              <a:tr h="261876">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15521385"/>
                  </a:ext>
                </a:extLst>
              </a:tr>
              <a:tr h="261876">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TEL</a:t>
                      </a:r>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2618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graphicFrame>
        <p:nvGraphicFramePr>
          <p:cNvPr id="6" name="表 5">
            <a:extLst>
              <a:ext uri="{FF2B5EF4-FFF2-40B4-BE49-F238E27FC236}">
                <a16:creationId xmlns:a16="http://schemas.microsoft.com/office/drawing/2014/main" id="{7E8A1E71-1E76-64EC-58F7-FEB4D78B2941}"/>
              </a:ext>
            </a:extLst>
          </p:cNvPr>
          <p:cNvGraphicFramePr>
            <a:graphicFrameLocks noGrp="1"/>
          </p:cNvGraphicFramePr>
          <p:nvPr>
            <p:extLst>
              <p:ext uri="{D42A27DB-BD31-4B8C-83A1-F6EECF244321}">
                <p14:modId xmlns:p14="http://schemas.microsoft.com/office/powerpoint/2010/main" val="3293525985"/>
              </p:ext>
            </p:extLst>
          </p:nvPr>
        </p:nvGraphicFramePr>
        <p:xfrm>
          <a:off x="225426" y="1097088"/>
          <a:ext cx="6407149" cy="1385280"/>
        </p:xfrm>
        <a:graphic>
          <a:graphicData uri="http://schemas.openxmlformats.org/drawingml/2006/table">
            <a:tbl>
              <a:tblPr firstRow="1" bandRow="1">
                <a:tableStyleId>{5C22544A-7EE6-4342-B048-85BDC9FD1C3A}</a:tableStyleId>
              </a:tblPr>
              <a:tblGrid>
                <a:gridCol w="1135072">
                  <a:extLst>
                    <a:ext uri="{9D8B030D-6E8A-4147-A177-3AD203B41FA5}">
                      <a16:colId xmlns:a16="http://schemas.microsoft.com/office/drawing/2014/main" val="2543251354"/>
                    </a:ext>
                  </a:extLst>
                </a:gridCol>
                <a:gridCol w="916025">
                  <a:extLst>
                    <a:ext uri="{9D8B030D-6E8A-4147-A177-3AD203B41FA5}">
                      <a16:colId xmlns:a16="http://schemas.microsoft.com/office/drawing/2014/main" val="2263179095"/>
                    </a:ext>
                  </a:extLst>
                </a:gridCol>
                <a:gridCol w="1102476">
                  <a:extLst>
                    <a:ext uri="{9D8B030D-6E8A-4147-A177-3AD203B41FA5}">
                      <a16:colId xmlns:a16="http://schemas.microsoft.com/office/drawing/2014/main" val="4271937695"/>
                    </a:ext>
                  </a:extLst>
                </a:gridCol>
                <a:gridCol w="1244117">
                  <a:extLst>
                    <a:ext uri="{9D8B030D-6E8A-4147-A177-3AD203B41FA5}">
                      <a16:colId xmlns:a16="http://schemas.microsoft.com/office/drawing/2014/main" val="1071034422"/>
                    </a:ext>
                  </a:extLst>
                </a:gridCol>
                <a:gridCol w="2009459">
                  <a:extLst>
                    <a:ext uri="{9D8B030D-6E8A-4147-A177-3AD203B41FA5}">
                      <a16:colId xmlns:a16="http://schemas.microsoft.com/office/drawing/2014/main" val="3480470527"/>
                    </a:ext>
                  </a:extLst>
                </a:gridCol>
              </a:tblGrid>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受付番号</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（ブース）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出展社名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200" b="0" dirty="0">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36174573"/>
                  </a:ext>
                </a:extLst>
              </a:tr>
              <a:tr h="147648">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4">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電話番号</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endParaRPr kumimoji="1" lang="ja-JP" altLang="en-US" sz="95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endParaRPr kumimoji="1" lang="ja-JP" altLang="en-US" sz="10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sp>
        <p:nvSpPr>
          <p:cNvPr id="8" name="テキスト ボックス 7">
            <a:extLst>
              <a:ext uri="{FF2B5EF4-FFF2-40B4-BE49-F238E27FC236}">
                <a16:creationId xmlns:a16="http://schemas.microsoft.com/office/drawing/2014/main" id="{6078FF9B-191C-DFCF-C708-DA283056ED4F}"/>
              </a:ext>
            </a:extLst>
          </p:cNvPr>
          <p:cNvSpPr txBox="1"/>
          <p:nvPr/>
        </p:nvSpPr>
        <p:spPr>
          <a:xfrm>
            <a:off x="101599" y="867672"/>
            <a:ext cx="1441420"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１　出展社情報</a:t>
            </a:r>
          </a:p>
        </p:txBody>
      </p:sp>
      <p:sp>
        <p:nvSpPr>
          <p:cNvPr id="11" name="テキスト ボックス 10">
            <a:extLst>
              <a:ext uri="{FF2B5EF4-FFF2-40B4-BE49-F238E27FC236}">
                <a16:creationId xmlns:a16="http://schemas.microsoft.com/office/drawing/2014/main" id="{8B80A60B-CC42-E3A0-45F9-4DD635C98402}"/>
              </a:ext>
            </a:extLst>
          </p:cNvPr>
          <p:cNvSpPr txBox="1"/>
          <p:nvPr/>
        </p:nvSpPr>
        <p:spPr>
          <a:xfrm>
            <a:off x="101599" y="2608972"/>
            <a:ext cx="2159566"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２　請求先が異なる場合</a:t>
            </a:r>
          </a:p>
        </p:txBody>
      </p:sp>
      <p:graphicFrame>
        <p:nvGraphicFramePr>
          <p:cNvPr id="14" name="表 13">
            <a:extLst>
              <a:ext uri="{FF2B5EF4-FFF2-40B4-BE49-F238E27FC236}">
                <a16:creationId xmlns:a16="http://schemas.microsoft.com/office/drawing/2014/main" id="{F2BD4E0C-DE5B-36F6-51F4-AF2B07E6AA65}"/>
              </a:ext>
            </a:extLst>
          </p:cNvPr>
          <p:cNvGraphicFramePr>
            <a:graphicFrameLocks noGrp="1"/>
          </p:cNvGraphicFramePr>
          <p:nvPr>
            <p:extLst>
              <p:ext uri="{D42A27DB-BD31-4B8C-83A1-F6EECF244321}">
                <p14:modId xmlns:p14="http://schemas.microsoft.com/office/powerpoint/2010/main" val="3065824873"/>
              </p:ext>
            </p:extLst>
          </p:nvPr>
        </p:nvGraphicFramePr>
        <p:xfrm>
          <a:off x="225425" y="8985514"/>
          <a:ext cx="6407150" cy="803520"/>
        </p:xfrm>
        <a:graphic>
          <a:graphicData uri="http://schemas.openxmlformats.org/drawingml/2006/table">
            <a:tbl>
              <a:tblPr firstRow="1" bandRow="1">
                <a:tableStyleId>{5C22544A-7EE6-4342-B048-85BDC9FD1C3A}</a:tableStyleId>
              </a:tblPr>
              <a:tblGrid>
                <a:gridCol w="1136495">
                  <a:extLst>
                    <a:ext uri="{9D8B030D-6E8A-4147-A177-3AD203B41FA5}">
                      <a16:colId xmlns:a16="http://schemas.microsoft.com/office/drawing/2014/main" val="1346885655"/>
                    </a:ext>
                  </a:extLst>
                </a:gridCol>
                <a:gridCol w="5270655">
                  <a:extLst>
                    <a:ext uri="{9D8B030D-6E8A-4147-A177-3AD203B41FA5}">
                      <a16:colId xmlns:a16="http://schemas.microsoft.com/office/drawing/2014/main" val="1506013278"/>
                    </a:ext>
                  </a:extLst>
                </a:gridCol>
              </a:tblGrid>
              <a:tr h="0">
                <a:tc>
                  <a:txBody>
                    <a:bodyPr/>
                    <a:lstStyle/>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提出方法</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期日までに電子メールまたは</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にてお送りください。</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株式会社アクティオ</a:t>
                      </a: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担当：石塚</a:t>
                      </a:r>
                    </a:p>
                    <a:p>
                      <a:pPr>
                        <a:spcBef>
                          <a:spcPts val="0"/>
                        </a:spcBef>
                      </a:pP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03-6262-7436</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　電子メール  </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 ishizuka.j@jei-m.com</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graphicFrame>
        <p:nvGraphicFramePr>
          <p:cNvPr id="12" name="表 11">
            <a:extLst>
              <a:ext uri="{FF2B5EF4-FFF2-40B4-BE49-F238E27FC236}">
                <a16:creationId xmlns:a16="http://schemas.microsoft.com/office/drawing/2014/main" id="{7FC5BD7F-549F-20CA-DAFC-1E990864C746}"/>
              </a:ext>
            </a:extLst>
          </p:cNvPr>
          <p:cNvGraphicFramePr>
            <a:graphicFrameLocks noGrp="1"/>
          </p:cNvGraphicFramePr>
          <p:nvPr>
            <p:extLst>
              <p:ext uri="{D42A27DB-BD31-4B8C-83A1-F6EECF244321}">
                <p14:modId xmlns:p14="http://schemas.microsoft.com/office/powerpoint/2010/main" val="4181931772"/>
              </p:ext>
            </p:extLst>
          </p:nvPr>
        </p:nvGraphicFramePr>
        <p:xfrm>
          <a:off x="231438" y="4632967"/>
          <a:ext cx="5894632" cy="1451520"/>
        </p:xfrm>
        <a:graphic>
          <a:graphicData uri="http://schemas.openxmlformats.org/drawingml/2006/table">
            <a:tbl>
              <a:tblPr firstRow="1" bandRow="1">
                <a:tableStyleId>{5C22544A-7EE6-4342-B048-85BDC9FD1C3A}</a:tableStyleId>
              </a:tblPr>
              <a:tblGrid>
                <a:gridCol w="1143315">
                  <a:extLst>
                    <a:ext uri="{9D8B030D-6E8A-4147-A177-3AD203B41FA5}">
                      <a16:colId xmlns:a16="http://schemas.microsoft.com/office/drawing/2014/main" val="424088376"/>
                    </a:ext>
                  </a:extLst>
                </a:gridCol>
                <a:gridCol w="1492993">
                  <a:extLst>
                    <a:ext uri="{9D8B030D-6E8A-4147-A177-3AD203B41FA5}">
                      <a16:colId xmlns:a16="http://schemas.microsoft.com/office/drawing/2014/main" val="1805261580"/>
                    </a:ext>
                  </a:extLst>
                </a:gridCol>
                <a:gridCol w="1629162">
                  <a:extLst>
                    <a:ext uri="{9D8B030D-6E8A-4147-A177-3AD203B41FA5}">
                      <a16:colId xmlns:a16="http://schemas.microsoft.com/office/drawing/2014/main" val="1718378969"/>
                    </a:ext>
                  </a:extLst>
                </a:gridCol>
                <a:gridCol w="1629162">
                  <a:extLst>
                    <a:ext uri="{9D8B030D-6E8A-4147-A177-3AD203B41FA5}">
                      <a16:colId xmlns:a16="http://schemas.microsoft.com/office/drawing/2014/main" val="2367773324"/>
                    </a:ext>
                  </a:extLst>
                </a:gridCol>
              </a:tblGrid>
              <a:tr h="0">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 P-OTF UD新ゴ Pr6N DB" panose="020B0600000000000000" pitchFamily="34" charset="-128"/>
                          <a:ea typeface="A P-OTF UD新ゴ Pr6N DB" panose="020B0600000000000000" pitchFamily="34" charset="-128"/>
                          <a:cs typeface="+mn-cs"/>
                        </a:rPr>
                        <a:t>燃料の種類</a:t>
                      </a:r>
                      <a:endParaRPr kumimoji="1" lang="en-US" altLang="ja-JP" sz="1200" b="0" i="0" u="none" strike="noStrike" kern="1200" cap="none" spc="0" normalizeH="0" baseline="0" noProof="0" dirty="0">
                        <a:ln>
                          <a:noFill/>
                        </a:ln>
                        <a:solidFill>
                          <a:schemeClr val="tx1"/>
                        </a:solidFill>
                        <a:effectLst/>
                        <a:uLnTx/>
                        <a:uFillTx/>
                        <a:latin typeface="A P-OTF UD新ゴ Pr6N DB" panose="020B0600000000000000" pitchFamily="34" charset="-128"/>
                        <a:ea typeface="A P-OTF UD新ゴ Pr6N DB" panose="020B0600000000000000" pitchFamily="34" charset="-128"/>
                        <a:cs typeface="+mn-cs"/>
                      </a:endParaRP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ea typeface="A P-OTF UD新ゴ Pr6N DB" panose="020B0600000000000000" pitchFamily="34" charset="-128"/>
                        </a:rPr>
                        <a:t>希望給油量</a:t>
                      </a:r>
                      <a:endParaRPr kumimoji="1" lang="en-US" altLang="ja-JP" sz="1200" b="0" dirty="0">
                        <a:solidFill>
                          <a:schemeClr val="tx1"/>
                        </a:solidFill>
                        <a:ea typeface="A P-OTF UD新ゴ Pr6N DB" panose="020B0600000000000000" pitchFamily="34" charset="-128"/>
                      </a:endParaRP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endParaRP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784622519"/>
                  </a:ext>
                </a:extLst>
              </a:tr>
              <a:tr h="0">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 P-OTF UD新ゴ Pr6N DB" panose="020B0600000000000000" pitchFamily="34" charset="-128"/>
                        <a:ea typeface="A P-OTF UD新ゴ Pr6N DB" panose="020B0600000000000000" pitchFamily="34" charset="-128"/>
                        <a:cs typeface="+mn-cs"/>
                      </a:endParaRP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10</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月</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19</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日（土）</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10</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月</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20</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日（日）</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10</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月</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21</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日（月）</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436150425"/>
                  </a:ext>
                </a:extLst>
              </a:tr>
              <a:tr h="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 P-OTF UD新ゴ Pr6N DB" panose="020B0600000000000000" pitchFamily="34" charset="-128"/>
                          <a:ea typeface="A P-OTF UD新ゴ Pr6N DB" panose="020B0600000000000000" pitchFamily="34" charset="-128"/>
                          <a:cs typeface="+mn-cs"/>
                        </a:rPr>
                        <a:t>軽油</a:t>
                      </a:r>
                      <a:endParaRPr kumimoji="1" lang="en-US" altLang="ja-JP" sz="1200" b="0" i="0" u="none" strike="noStrike" kern="1200" cap="none" spc="0" normalizeH="0" baseline="0" noProof="0" dirty="0">
                        <a:ln>
                          <a:noFill/>
                        </a:ln>
                        <a:solidFill>
                          <a:schemeClr val="tx1"/>
                        </a:solidFill>
                        <a:effectLst/>
                        <a:uLnTx/>
                        <a:uFillTx/>
                        <a:latin typeface="A P-OTF UD新ゴ Pr6N DB" panose="020B0600000000000000" pitchFamily="34" charset="-128"/>
                        <a:ea typeface="A P-OTF UD新ゴ Pr6N DB" panose="020B0600000000000000" pitchFamily="34" charset="-128"/>
                        <a:cs typeface="+mn-cs"/>
                      </a:endParaRPr>
                    </a:p>
                  </a:txBody>
                  <a:tcPr marT="180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A P-OTF UD新ゴ Pr6N DB" panose="020B0600000000000000" pitchFamily="34" charset="-128"/>
                          <a:ea typeface="A P-OTF UD新ゴ Pr6N DB" panose="020B0600000000000000" pitchFamily="34" charset="-128"/>
                        </a:rPr>
                        <a:t>ℓ</a:t>
                      </a:r>
                    </a:p>
                  </a:txBody>
                  <a:tcPr marT="180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A P-OTF UD新ゴ Pr6N DB" panose="020B0600000000000000" pitchFamily="34" charset="-128"/>
                          <a:ea typeface="A P-OTF UD新ゴ Pr6N DB" panose="020B0600000000000000" pitchFamily="34" charset="-128"/>
                        </a:rPr>
                        <a:t>ℓ</a:t>
                      </a:r>
                    </a:p>
                  </a:txBody>
                  <a:tcPr marT="180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A P-OTF UD新ゴ Pr6N DB" panose="020B0600000000000000" pitchFamily="34" charset="-128"/>
                          <a:ea typeface="A P-OTF UD新ゴ Pr6N DB" panose="020B0600000000000000" pitchFamily="34" charset="-128"/>
                        </a:rPr>
                        <a:t>ℓ</a:t>
                      </a:r>
                    </a:p>
                  </a:txBody>
                  <a:tcPr marT="180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08182964"/>
                  </a:ext>
                </a:extLst>
              </a:tr>
              <a:tr h="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 P-OTF UD新ゴ Pr6N DB" panose="020B0600000000000000" pitchFamily="34" charset="-128"/>
                          <a:ea typeface="A P-OTF UD新ゴ Pr6N DB" panose="020B0600000000000000" pitchFamily="34" charset="-128"/>
                          <a:cs typeface="+mn-cs"/>
                        </a:rPr>
                        <a:t>灯油</a:t>
                      </a:r>
                      <a:endParaRPr kumimoji="1" lang="en-US" altLang="ja-JP" sz="1200" b="0" i="0" u="none" strike="noStrike" kern="1200" cap="none" spc="0" normalizeH="0" baseline="0" noProof="0" dirty="0">
                        <a:ln>
                          <a:noFill/>
                        </a:ln>
                        <a:solidFill>
                          <a:prstClr val="black"/>
                        </a:solidFill>
                        <a:effectLst/>
                        <a:uLnTx/>
                        <a:uFillTx/>
                        <a:latin typeface="A P-OTF UD新ゴ Pr6N DB" panose="020B0600000000000000" pitchFamily="34" charset="-128"/>
                        <a:ea typeface="A P-OTF UD新ゴ Pr6N DB" panose="020B0600000000000000" pitchFamily="34" charset="-128"/>
                        <a:cs typeface="+mn-cs"/>
                      </a:endParaRPr>
                    </a:p>
                  </a:txBody>
                  <a:tcPr marT="180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A P-OTF UD新ゴ Pr6N DB" panose="020B0600000000000000" pitchFamily="34" charset="-128"/>
                          <a:ea typeface="A P-OTF UD新ゴ Pr6N DB" panose="020B0600000000000000" pitchFamily="34" charset="-128"/>
                          <a:cs typeface="+mn-cs"/>
                        </a:rPr>
                        <a:t>ℓ</a:t>
                      </a:r>
                      <a:endParaRPr kumimoji="1" lang="en-US" altLang="ja-JP" sz="1200" b="0" i="0" u="none" strike="noStrike" kern="1200" cap="none" spc="0" normalizeH="0" baseline="0" noProof="0" dirty="0">
                        <a:ln>
                          <a:noFill/>
                        </a:ln>
                        <a:solidFill>
                          <a:prstClr val="black"/>
                        </a:solidFill>
                        <a:effectLst/>
                        <a:uLnTx/>
                        <a:uFillTx/>
                        <a:latin typeface="A P-OTF UD新ゴ Pr6N DB" panose="020B0600000000000000" pitchFamily="34" charset="-128"/>
                        <a:ea typeface="A P-OTF UD新ゴ Pr6N DB" panose="020B0600000000000000" pitchFamily="34" charset="-128"/>
                        <a:cs typeface="+mn-cs"/>
                      </a:endParaRPr>
                    </a:p>
                  </a:txBody>
                  <a:tcPr marT="180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A P-OTF UD新ゴ Pr6N DB" panose="020B0600000000000000" pitchFamily="34" charset="-128"/>
                          <a:ea typeface="A P-OTF UD新ゴ Pr6N DB" panose="020B0600000000000000" pitchFamily="34" charset="-128"/>
                        </a:rPr>
                        <a:t>ℓ</a:t>
                      </a:r>
                      <a:endParaRPr kumimoji="1" lang="en-US" altLang="ja-JP" sz="1200" b="0" i="0" u="none" strike="noStrike" kern="1200" cap="none" spc="0" normalizeH="0" baseline="0" noProof="0" dirty="0">
                        <a:ln>
                          <a:noFill/>
                        </a:ln>
                        <a:solidFill>
                          <a:prstClr val="black"/>
                        </a:solidFill>
                        <a:effectLst/>
                        <a:uLnTx/>
                        <a:uFillTx/>
                        <a:latin typeface="A P-OTF UD新ゴ Pr6N DB" panose="020B0600000000000000" pitchFamily="34" charset="-128"/>
                        <a:ea typeface="A P-OTF UD新ゴ Pr6N DB" panose="020B0600000000000000" pitchFamily="34" charset="-128"/>
                        <a:cs typeface="+mn-cs"/>
                      </a:endParaRPr>
                    </a:p>
                  </a:txBody>
                  <a:tcPr marT="180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A P-OTF UD新ゴ Pr6N DB" panose="020B0600000000000000" pitchFamily="34" charset="-128"/>
                          <a:ea typeface="A P-OTF UD新ゴ Pr6N DB" panose="020B0600000000000000" pitchFamily="34" charset="-128"/>
                        </a:rPr>
                        <a:t>ℓ</a:t>
                      </a:r>
                      <a:endParaRPr kumimoji="1" lang="en-US" altLang="ja-JP" sz="1200" b="0" i="0" u="none" strike="noStrike" kern="1200" cap="none" spc="0" normalizeH="0" baseline="0" noProof="0" dirty="0">
                        <a:ln>
                          <a:noFill/>
                        </a:ln>
                        <a:solidFill>
                          <a:prstClr val="black"/>
                        </a:solidFill>
                        <a:effectLst/>
                        <a:uLnTx/>
                        <a:uFillTx/>
                        <a:latin typeface="A P-OTF UD新ゴ Pr6N DB" panose="020B0600000000000000" pitchFamily="34" charset="-128"/>
                        <a:ea typeface="A P-OTF UD新ゴ Pr6N DB" panose="020B0600000000000000" pitchFamily="34" charset="-128"/>
                        <a:cs typeface="+mn-cs"/>
                      </a:endParaRPr>
                    </a:p>
                  </a:txBody>
                  <a:tcPr marT="180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22051836"/>
                  </a:ext>
                </a:extLst>
              </a:tr>
            </a:tbl>
          </a:graphicData>
        </a:graphic>
      </p:graphicFrame>
      <p:sp>
        <p:nvSpPr>
          <p:cNvPr id="15" name="テキスト ボックス 14">
            <a:extLst>
              <a:ext uri="{FF2B5EF4-FFF2-40B4-BE49-F238E27FC236}">
                <a16:creationId xmlns:a16="http://schemas.microsoft.com/office/drawing/2014/main" id="{5C63CAA2-2BC4-DB2C-9C7F-B02C9E07CD7B}"/>
              </a:ext>
            </a:extLst>
          </p:cNvPr>
          <p:cNvSpPr txBox="1"/>
          <p:nvPr/>
        </p:nvSpPr>
        <p:spPr>
          <a:xfrm>
            <a:off x="401426" y="6173507"/>
            <a:ext cx="5724644" cy="1015663"/>
          </a:xfrm>
          <a:prstGeom prst="rect">
            <a:avLst/>
          </a:prstGeom>
          <a:noFill/>
        </p:spPr>
        <p:txBody>
          <a:bodyPr wrap="none" rtlCol="0">
            <a:spAutoFit/>
          </a:bodyPr>
          <a:lstStyle/>
          <a:p>
            <a:r>
              <a:rPr kumimoji="1" lang="ja-JP" altLang="en-US" sz="1200" dirty="0">
                <a:latin typeface="A P-OTF UD新ゴ Pr6N M" panose="020B0500000000000000" pitchFamily="34" charset="-128"/>
                <a:ea typeface="A P-OTF UD新ゴ Pr6N M" panose="020B0500000000000000" pitchFamily="34" charset="-128"/>
              </a:rPr>
              <a:t>・単価は展示実演会時の価格を参考に定めます。別途、配送費がかかります。</a:t>
            </a:r>
            <a:endParaRPr kumimoji="1" lang="en-US" altLang="ja-JP" sz="1200" dirty="0">
              <a:latin typeface="A P-OTF UD新ゴ Pr6N M" panose="020B0500000000000000" pitchFamily="34" charset="-128"/>
              <a:ea typeface="A P-OTF UD新ゴ Pr6N M" panose="020B0500000000000000" pitchFamily="34" charset="-128"/>
            </a:endParaRPr>
          </a:p>
          <a:p>
            <a:r>
              <a:rPr kumimoji="1" lang="ja-JP" altLang="en-US" sz="1200" dirty="0">
                <a:latin typeface="A P-OTF UD新ゴ Pr6N M" panose="020B0500000000000000" pitchFamily="34" charset="-128"/>
                <a:ea typeface="A P-OTF UD新ゴ Pr6N M" panose="020B0500000000000000" pitchFamily="34" charset="-128"/>
              </a:rPr>
              <a:t>・追加備品で、発電機、ストーブを申込んだ出展社は、注文をご検討ください。</a:t>
            </a:r>
            <a:endParaRPr kumimoji="1" lang="en-US" altLang="ja-JP" sz="1200" dirty="0">
              <a:latin typeface="A P-OTF UD新ゴ Pr6N M" panose="020B0500000000000000" pitchFamily="34" charset="-128"/>
              <a:ea typeface="A P-OTF UD新ゴ Pr6N M" panose="020B0500000000000000" pitchFamily="34" charset="-128"/>
            </a:endParaRPr>
          </a:p>
          <a:p>
            <a:r>
              <a:rPr kumimoji="1" lang="ja-JP" altLang="en-US" sz="1200" dirty="0">
                <a:latin typeface="A P-OTF UD新ゴ Pr6N M" panose="020B0500000000000000" pitchFamily="34" charset="-128"/>
                <a:ea typeface="A P-OTF UD新ゴ Pr6N M" panose="020B0500000000000000" pitchFamily="34" charset="-128"/>
              </a:rPr>
              <a:t>・ガソリン及び他の燃料は取り扱っていません。</a:t>
            </a:r>
            <a:endParaRPr kumimoji="1" lang="en-US" altLang="ja-JP" sz="1200" dirty="0">
              <a:latin typeface="A P-OTF UD新ゴ Pr6N M" panose="020B0500000000000000" pitchFamily="34" charset="-128"/>
              <a:ea typeface="A P-OTF UD新ゴ Pr6N M" panose="020B0500000000000000" pitchFamily="34" charset="-128"/>
            </a:endParaRPr>
          </a:p>
          <a:p>
            <a:r>
              <a:rPr kumimoji="1" lang="ja-JP" altLang="en-US" sz="1200" dirty="0">
                <a:latin typeface="A P-OTF UD新ゴ Pr6N M" panose="020B0500000000000000" pitchFamily="34" charset="-128"/>
                <a:ea typeface="A P-OTF UD新ゴ Pr6N M" panose="020B0500000000000000" pitchFamily="34" charset="-128"/>
              </a:rPr>
              <a:t>・</a:t>
            </a:r>
            <a:r>
              <a:rPr kumimoji="1" lang="ja-JP" altLang="en-US" sz="1200" dirty="0">
                <a:solidFill>
                  <a:srgbClr val="FF0000"/>
                </a:solidFill>
                <a:latin typeface="A P-OTF UD新ゴ Pr6N M" panose="020B0500000000000000" pitchFamily="34" charset="-128"/>
                <a:ea typeface="A P-OTF UD新ゴ Pr6N M" panose="020B0500000000000000" pitchFamily="34" charset="-128"/>
              </a:rPr>
              <a:t>当日、申請量以上の追加給油は行いません。</a:t>
            </a:r>
            <a:endParaRPr kumimoji="1" lang="en-US" altLang="ja-JP" sz="1200" dirty="0">
              <a:solidFill>
                <a:srgbClr val="FF0000"/>
              </a:solidFill>
              <a:latin typeface="A P-OTF UD新ゴ Pr6N M" panose="020B0500000000000000" pitchFamily="34" charset="-128"/>
              <a:ea typeface="A P-OTF UD新ゴ Pr6N M" panose="020B0500000000000000" pitchFamily="34" charset="-128"/>
            </a:endParaRPr>
          </a:p>
          <a:p>
            <a:r>
              <a:rPr kumimoji="1" lang="ja-JP" altLang="en-US" sz="1200" dirty="0">
                <a:latin typeface="A P-OTF UD新ゴ Pr6N M" panose="020B0500000000000000" pitchFamily="34" charset="-128"/>
                <a:ea typeface="A P-OTF UD新ゴ Pr6N M" panose="020B0500000000000000" pitchFamily="34" charset="-128"/>
              </a:rPr>
              <a:t>・燃料補給時にはブース関係者の立会いをお願いします。</a:t>
            </a:r>
          </a:p>
        </p:txBody>
      </p:sp>
    </p:spTree>
    <p:extLst>
      <p:ext uri="{BB962C8B-B14F-4D97-AF65-F5344CB8AC3E}">
        <p14:creationId xmlns:p14="http://schemas.microsoft.com/office/powerpoint/2010/main" val="2967872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684155A-21A8-48B0-86AB-78186FB78BF2}"/>
              </a:ext>
            </a:extLst>
          </p:cNvPr>
          <p:cNvSpPr txBox="1"/>
          <p:nvPr/>
        </p:nvSpPr>
        <p:spPr>
          <a:xfrm>
            <a:off x="188260" y="109816"/>
            <a:ext cx="1338828" cy="369332"/>
          </a:xfrm>
          <a:prstGeom prst="rect">
            <a:avLst/>
          </a:prstGeom>
          <a:noFill/>
        </p:spPr>
        <p:txBody>
          <a:bodyPr wrap="none" rtlCol="0">
            <a:spAutoFit/>
          </a:bodyPr>
          <a:lstStyle/>
          <a:p>
            <a:r>
              <a:rPr kumimoji="1" lang="ja-JP" altLang="en-US" dirty="0">
                <a:latin typeface="A P-OTF UD新ゴ Pr6N DB" panose="020B0600000000000000" pitchFamily="34" charset="-128"/>
                <a:ea typeface="A P-OTF UD新ゴ Pr6N DB" panose="020B0600000000000000" pitchFamily="34" charset="-128"/>
              </a:rPr>
              <a:t>弁当注文書</a:t>
            </a:r>
          </a:p>
        </p:txBody>
      </p:sp>
      <p:sp>
        <p:nvSpPr>
          <p:cNvPr id="13" name="正方形/長方形 12">
            <a:extLst>
              <a:ext uri="{FF2B5EF4-FFF2-40B4-BE49-F238E27FC236}">
                <a16:creationId xmlns:a16="http://schemas.microsoft.com/office/drawing/2014/main" id="{76ED03E9-1054-EEE3-C15B-E6095DD9D2D4}"/>
              </a:ext>
            </a:extLst>
          </p:cNvPr>
          <p:cNvSpPr/>
          <p:nvPr/>
        </p:nvSpPr>
        <p:spPr>
          <a:xfrm>
            <a:off x="442840" y="7966394"/>
            <a:ext cx="5724644"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r>
              <a:rPr kumimoji="1" lang="en-US" altLang="ja-JP" sz="1200" dirty="0">
                <a:solidFill>
                  <a:schemeClr val="tx1"/>
                </a:solidFill>
                <a:latin typeface="A P-OTF UD新ゴ Pr6N M" panose="020B0500000000000000" pitchFamily="34" charset="-128"/>
                <a:ea typeface="A P-OTF UD新ゴ Pr6N M" panose="020B0500000000000000" pitchFamily="34" charset="-128"/>
              </a:rPr>
              <a:t>※</a:t>
            </a:r>
            <a:r>
              <a:rPr kumimoji="1" lang="ja-JP" altLang="en-US" sz="1200" dirty="0">
                <a:solidFill>
                  <a:schemeClr val="tx1"/>
                </a:solidFill>
                <a:latin typeface="A P-OTF UD新ゴ Pr6N M" panose="020B0500000000000000" pitchFamily="34" charset="-128"/>
                <a:ea typeface="A P-OTF UD新ゴ Pr6N M" panose="020B0500000000000000" pitchFamily="34" charset="-128"/>
              </a:rPr>
              <a:t>ご請求は個別請求となります。弁当会社からご請求書を直接お送りします。</a:t>
            </a:r>
            <a:endParaRPr kumimoji="1" lang="en-US" altLang="ja-JP" sz="1200" dirty="0">
              <a:solidFill>
                <a:schemeClr val="tx1"/>
              </a:solidFill>
              <a:latin typeface="A P-OTF UD新ゴ Pr6N M" panose="020B0500000000000000" pitchFamily="34" charset="-128"/>
              <a:ea typeface="A P-OTF UD新ゴ Pr6N M" panose="020B0500000000000000" pitchFamily="34" charset="-128"/>
            </a:endParaRPr>
          </a:p>
          <a:p>
            <a:r>
              <a:rPr kumimoji="1" lang="ja-JP" altLang="en-US" sz="1200" dirty="0">
                <a:solidFill>
                  <a:schemeClr val="tx1"/>
                </a:solidFill>
                <a:latin typeface="A P-OTF UD新ゴ Pr6N M" panose="020B0500000000000000" pitchFamily="34" charset="-128"/>
                <a:ea typeface="A P-OTF UD新ゴ Pr6N M" panose="020B0500000000000000" pitchFamily="34" charset="-128"/>
              </a:rPr>
              <a:t>（弁当配送会社名）●●株式会社　</a:t>
            </a:r>
            <a:r>
              <a:rPr kumimoji="1" lang="en-US" altLang="ja-JP" sz="1200" dirty="0">
                <a:solidFill>
                  <a:schemeClr val="tx1"/>
                </a:solidFill>
                <a:latin typeface="A P-OTF UD新ゴ Pr6N M" panose="020B0500000000000000" pitchFamily="34" charset="-128"/>
                <a:ea typeface="A P-OTF UD新ゴ Pr6N M" panose="020B0500000000000000" pitchFamily="34" charset="-128"/>
              </a:rPr>
              <a:t>TEL0000-00-0000</a:t>
            </a:r>
            <a:r>
              <a:rPr kumimoji="1" lang="ja-JP" altLang="en-US" sz="1200" dirty="0">
                <a:solidFill>
                  <a:schemeClr val="tx1"/>
                </a:solidFill>
                <a:latin typeface="A P-OTF UD新ゴ Pr6N M" panose="020B0500000000000000" pitchFamily="34" charset="-128"/>
                <a:ea typeface="A P-OTF UD新ゴ Pr6N M" panose="020B0500000000000000" pitchFamily="34" charset="-128"/>
              </a:rPr>
              <a:t>　担当者：〇〇</a:t>
            </a:r>
            <a:endParaRPr kumimoji="1" lang="en-US" altLang="ja-JP" sz="1200" dirty="0">
              <a:solidFill>
                <a:schemeClr val="tx1"/>
              </a:solidFill>
              <a:latin typeface="A P-OTF UD新ゴ Pr6N M" panose="020B0500000000000000" pitchFamily="34" charset="-128"/>
              <a:ea typeface="A P-OTF UD新ゴ Pr6N M" panose="020B0500000000000000" pitchFamily="34" charset="-128"/>
            </a:endParaRPr>
          </a:p>
        </p:txBody>
      </p:sp>
      <p:graphicFrame>
        <p:nvGraphicFramePr>
          <p:cNvPr id="14" name="表 13">
            <a:extLst>
              <a:ext uri="{FF2B5EF4-FFF2-40B4-BE49-F238E27FC236}">
                <a16:creationId xmlns:a16="http://schemas.microsoft.com/office/drawing/2014/main" id="{DCC84104-0D29-1289-0A13-3ED413DBA4CF}"/>
              </a:ext>
            </a:extLst>
          </p:cNvPr>
          <p:cNvGraphicFramePr>
            <a:graphicFrameLocks noGrp="1"/>
          </p:cNvGraphicFramePr>
          <p:nvPr>
            <p:extLst>
              <p:ext uri="{D42A27DB-BD31-4B8C-83A1-F6EECF244321}">
                <p14:modId xmlns:p14="http://schemas.microsoft.com/office/powerpoint/2010/main" val="1702785765"/>
              </p:ext>
            </p:extLst>
          </p:nvPr>
        </p:nvGraphicFramePr>
        <p:xfrm>
          <a:off x="225425" y="4555888"/>
          <a:ext cx="6396240" cy="3314717"/>
        </p:xfrm>
        <a:graphic>
          <a:graphicData uri="http://schemas.openxmlformats.org/drawingml/2006/table">
            <a:tbl>
              <a:tblPr firstRow="1" bandRow="1">
                <a:tableStyleId>{5C22544A-7EE6-4342-B048-85BDC9FD1C3A}</a:tableStyleId>
              </a:tblPr>
              <a:tblGrid>
                <a:gridCol w="1257687">
                  <a:extLst>
                    <a:ext uri="{9D8B030D-6E8A-4147-A177-3AD203B41FA5}">
                      <a16:colId xmlns:a16="http://schemas.microsoft.com/office/drawing/2014/main" val="4254544410"/>
                    </a:ext>
                  </a:extLst>
                </a:gridCol>
                <a:gridCol w="874393">
                  <a:extLst>
                    <a:ext uri="{9D8B030D-6E8A-4147-A177-3AD203B41FA5}">
                      <a16:colId xmlns:a16="http://schemas.microsoft.com/office/drawing/2014/main" val="2025318032"/>
                    </a:ext>
                  </a:extLst>
                </a:gridCol>
                <a:gridCol w="1066040">
                  <a:extLst>
                    <a:ext uri="{9D8B030D-6E8A-4147-A177-3AD203B41FA5}">
                      <a16:colId xmlns:a16="http://schemas.microsoft.com/office/drawing/2014/main" val="2940148055"/>
                    </a:ext>
                  </a:extLst>
                </a:gridCol>
                <a:gridCol w="1066040">
                  <a:extLst>
                    <a:ext uri="{9D8B030D-6E8A-4147-A177-3AD203B41FA5}">
                      <a16:colId xmlns:a16="http://schemas.microsoft.com/office/drawing/2014/main" val="1183968307"/>
                    </a:ext>
                  </a:extLst>
                </a:gridCol>
                <a:gridCol w="1066040">
                  <a:extLst>
                    <a:ext uri="{9D8B030D-6E8A-4147-A177-3AD203B41FA5}">
                      <a16:colId xmlns:a16="http://schemas.microsoft.com/office/drawing/2014/main" val="1720092968"/>
                    </a:ext>
                  </a:extLst>
                </a:gridCol>
                <a:gridCol w="1066040">
                  <a:extLst>
                    <a:ext uri="{9D8B030D-6E8A-4147-A177-3AD203B41FA5}">
                      <a16:colId xmlns:a16="http://schemas.microsoft.com/office/drawing/2014/main" val="3630439558"/>
                    </a:ext>
                  </a:extLst>
                </a:gridCol>
              </a:tblGrid>
              <a:tr h="270755">
                <a:tc gridSpan="2">
                  <a:txBody>
                    <a:bodyPr/>
                    <a:lstStyle/>
                    <a:p>
                      <a:pPr algn="ctr"/>
                      <a:endParaRPr kumimoji="1" lang="ja-JP" altLang="en-US" sz="1100" dirty="0">
                        <a:solidFill>
                          <a:schemeClr val="tx1">
                            <a:lumMod val="75000"/>
                            <a:lumOff val="25000"/>
                          </a:schemeClr>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algn="ctr"/>
                      <a:endParaRPr kumimoji="1" lang="ja-JP" altLang="en-US" sz="1100" dirty="0">
                        <a:solidFill>
                          <a:schemeClr val="tx1">
                            <a:lumMod val="75000"/>
                            <a:lumOff val="25000"/>
                          </a:schemeClr>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100" dirty="0">
                          <a:solidFill>
                            <a:schemeClr val="tx1">
                              <a:lumMod val="75000"/>
                              <a:lumOff val="25000"/>
                            </a:schemeClr>
                          </a:solidFill>
                          <a:latin typeface="A P-OTF UD新ゴ Pr6N DB" panose="020B0600000000000000" pitchFamily="34" charset="-128"/>
                          <a:ea typeface="A P-OTF UD新ゴ Pr6N DB" panose="020B0600000000000000" pitchFamily="34" charset="-128"/>
                        </a:rPr>
                        <a:t>弁当①</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100" dirty="0">
                          <a:solidFill>
                            <a:schemeClr val="tx1">
                              <a:lumMod val="75000"/>
                              <a:lumOff val="25000"/>
                            </a:schemeClr>
                          </a:solidFill>
                          <a:latin typeface="A P-OTF UD新ゴ Pr6N DB" panose="020B0600000000000000" pitchFamily="34" charset="-128"/>
                          <a:ea typeface="A P-OTF UD新ゴ Pr6N DB" panose="020B0600000000000000" pitchFamily="34" charset="-128"/>
                        </a:rPr>
                        <a:t>弁当②</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100" dirty="0">
                          <a:solidFill>
                            <a:schemeClr val="tx1">
                              <a:lumMod val="75000"/>
                              <a:lumOff val="25000"/>
                            </a:schemeClr>
                          </a:solidFill>
                          <a:latin typeface="A P-OTF UD新ゴ Pr6N DB" panose="020B0600000000000000" pitchFamily="34" charset="-128"/>
                          <a:ea typeface="A P-OTF UD新ゴ Pr6N DB" panose="020B0600000000000000" pitchFamily="34" charset="-128"/>
                        </a:rPr>
                        <a:t>弁当③</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100" dirty="0">
                          <a:solidFill>
                            <a:schemeClr val="tx1">
                              <a:lumMod val="75000"/>
                              <a:lumOff val="25000"/>
                            </a:schemeClr>
                          </a:solidFill>
                          <a:latin typeface="A P-OTF UD新ゴ Pr6N DB" panose="020B0600000000000000" pitchFamily="34" charset="-128"/>
                          <a:ea typeface="A P-OTF UD新ゴ Pr6N DB" panose="020B0600000000000000" pitchFamily="34" charset="-128"/>
                        </a:rPr>
                        <a:t>お茶</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721792009"/>
                  </a:ext>
                </a:extLst>
              </a:tr>
              <a:tr h="338218">
                <a:tc>
                  <a:txBody>
                    <a:bodyPr/>
                    <a:lstStyle/>
                    <a:p>
                      <a:pPr algn="ctr"/>
                      <a:r>
                        <a:rPr kumimoji="1" lang="en-US" altLang="ja-JP" sz="1100" dirty="0">
                          <a:latin typeface="A P-OTF UD新ゴ Pr6N DB" panose="020B0600000000000000" pitchFamily="34" charset="-128"/>
                          <a:ea typeface="A P-OTF UD新ゴ Pr6N DB" panose="020B0600000000000000" pitchFamily="34" charset="-128"/>
                        </a:rPr>
                        <a:t>10</a:t>
                      </a:r>
                      <a:r>
                        <a:rPr kumimoji="1" lang="ja-JP" altLang="en-US" sz="1100" dirty="0">
                          <a:latin typeface="A P-OTF UD新ゴ Pr6N DB" panose="020B0600000000000000" pitchFamily="34" charset="-128"/>
                          <a:ea typeface="A P-OTF UD新ゴ Pr6N DB" panose="020B0600000000000000" pitchFamily="34" charset="-128"/>
                        </a:rPr>
                        <a:t>月</a:t>
                      </a:r>
                      <a:r>
                        <a:rPr kumimoji="1" lang="en-US" altLang="ja-JP" sz="1100" dirty="0">
                          <a:latin typeface="A P-OTF UD新ゴ Pr6N DB" panose="020B0600000000000000" pitchFamily="34" charset="-128"/>
                          <a:ea typeface="A P-OTF UD新ゴ Pr6N DB" panose="020B0600000000000000" pitchFamily="34" charset="-128"/>
                        </a:rPr>
                        <a:t>15</a:t>
                      </a:r>
                      <a:r>
                        <a:rPr kumimoji="1" lang="ja-JP" altLang="en-US" sz="1100" dirty="0">
                          <a:latin typeface="A P-OTF UD新ゴ Pr6N DB" panose="020B0600000000000000" pitchFamily="34" charset="-128"/>
                          <a:ea typeface="A P-OTF UD新ゴ Pr6N DB" panose="020B0600000000000000" pitchFamily="34" charset="-128"/>
                        </a:rPr>
                        <a:t>日（火）</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A P-OTF UD新ゴ Pr6N DB" panose="020B0600000000000000" pitchFamily="34" charset="-128"/>
                          <a:ea typeface="A P-OTF UD新ゴ Pr6N DB" panose="020B0600000000000000" pitchFamily="34" charset="-128"/>
                        </a:rPr>
                        <a:t>会場設営</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本</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0863771"/>
                  </a:ext>
                </a:extLst>
              </a:tr>
              <a:tr h="338218">
                <a:tc>
                  <a:txBody>
                    <a:bodyPr/>
                    <a:lstStyle/>
                    <a:p>
                      <a:pPr algn="ctr"/>
                      <a:r>
                        <a:rPr kumimoji="1" lang="en-US" altLang="ja-JP" sz="1100" dirty="0">
                          <a:latin typeface="A P-OTF UD新ゴ Pr6N DB" panose="020B0600000000000000" pitchFamily="34" charset="-128"/>
                          <a:ea typeface="A P-OTF UD新ゴ Pr6N DB" panose="020B0600000000000000" pitchFamily="34" charset="-128"/>
                        </a:rPr>
                        <a:t>10</a:t>
                      </a:r>
                      <a:r>
                        <a:rPr kumimoji="1" lang="ja-JP" altLang="en-US" sz="1100" dirty="0">
                          <a:latin typeface="A P-OTF UD新ゴ Pr6N DB" panose="020B0600000000000000" pitchFamily="34" charset="-128"/>
                          <a:ea typeface="A P-OTF UD新ゴ Pr6N DB" panose="020B0600000000000000" pitchFamily="34" charset="-128"/>
                        </a:rPr>
                        <a:t>月</a:t>
                      </a:r>
                      <a:r>
                        <a:rPr kumimoji="1" lang="en-US" altLang="ja-JP" sz="1100" dirty="0">
                          <a:latin typeface="A P-OTF UD新ゴ Pr6N DB" panose="020B0600000000000000" pitchFamily="34" charset="-128"/>
                          <a:ea typeface="A P-OTF UD新ゴ Pr6N DB" panose="020B0600000000000000" pitchFamily="34" charset="-128"/>
                        </a:rPr>
                        <a:t>16</a:t>
                      </a:r>
                      <a:r>
                        <a:rPr kumimoji="1" lang="ja-JP" altLang="en-US" sz="1100" dirty="0">
                          <a:latin typeface="A P-OTF UD新ゴ Pr6N DB" panose="020B0600000000000000" pitchFamily="34" charset="-128"/>
                          <a:ea typeface="A P-OTF UD新ゴ Pr6N DB" panose="020B0600000000000000" pitchFamily="34" charset="-128"/>
                        </a:rPr>
                        <a:t>日（水）</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a:latin typeface="A P-OTF UD新ゴ Pr6N DB" panose="020B0600000000000000" pitchFamily="34" charset="-128"/>
                          <a:ea typeface="A P-OTF UD新ゴ Pr6N DB" panose="020B0600000000000000" pitchFamily="34" charset="-128"/>
                        </a:rPr>
                        <a:t>会場設営</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本</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987224"/>
                  </a:ext>
                </a:extLst>
              </a:tr>
              <a:tr h="338218">
                <a:tc>
                  <a:txBody>
                    <a:bodyPr/>
                    <a:lstStyle/>
                    <a:p>
                      <a:pPr algn="ctr"/>
                      <a:r>
                        <a:rPr kumimoji="1" lang="en-US" altLang="ja-JP" sz="1100" dirty="0">
                          <a:latin typeface="A P-OTF UD新ゴ Pr6N DB" panose="020B0600000000000000" pitchFamily="34" charset="-128"/>
                          <a:ea typeface="A P-OTF UD新ゴ Pr6N DB" panose="020B0600000000000000" pitchFamily="34" charset="-128"/>
                        </a:rPr>
                        <a:t>10</a:t>
                      </a:r>
                      <a:r>
                        <a:rPr kumimoji="1" lang="ja-JP" altLang="en-US" sz="1100" dirty="0">
                          <a:latin typeface="A P-OTF UD新ゴ Pr6N DB" panose="020B0600000000000000" pitchFamily="34" charset="-128"/>
                          <a:ea typeface="A P-OTF UD新ゴ Pr6N DB" panose="020B0600000000000000" pitchFamily="34" charset="-128"/>
                        </a:rPr>
                        <a:t>月</a:t>
                      </a:r>
                      <a:r>
                        <a:rPr kumimoji="1" lang="en-US" altLang="ja-JP" sz="1100" dirty="0">
                          <a:latin typeface="A P-OTF UD新ゴ Pr6N DB" panose="020B0600000000000000" pitchFamily="34" charset="-128"/>
                          <a:ea typeface="A P-OTF UD新ゴ Pr6N DB" panose="020B0600000000000000" pitchFamily="34" charset="-128"/>
                        </a:rPr>
                        <a:t>17</a:t>
                      </a:r>
                      <a:r>
                        <a:rPr kumimoji="1" lang="ja-JP" altLang="en-US" sz="1100" dirty="0">
                          <a:latin typeface="A P-OTF UD新ゴ Pr6N DB" panose="020B0600000000000000" pitchFamily="34" charset="-128"/>
                          <a:ea typeface="A P-OTF UD新ゴ Pr6N DB" panose="020B0600000000000000" pitchFamily="34" charset="-128"/>
                        </a:rPr>
                        <a:t>日（木）</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a:latin typeface="A P-OTF UD新ゴ Pr6N DB" panose="020B0600000000000000" pitchFamily="34" charset="-128"/>
                          <a:ea typeface="A P-OTF UD新ゴ Pr6N DB" panose="020B0600000000000000" pitchFamily="34" charset="-128"/>
                        </a:rPr>
                        <a:t>搬入</a:t>
                      </a:r>
                      <a:r>
                        <a:rPr kumimoji="1" lang="en-US" altLang="ja-JP" sz="1100" dirty="0">
                          <a:latin typeface="A P-OTF UD新ゴ Pr6N DB" panose="020B0600000000000000" pitchFamily="34" charset="-128"/>
                          <a:ea typeface="A P-OTF UD新ゴ Pr6N DB" panose="020B0600000000000000" pitchFamily="34" charset="-128"/>
                        </a:rPr>
                        <a:t>1</a:t>
                      </a:r>
                      <a:r>
                        <a:rPr kumimoji="1" lang="ja-JP" altLang="en-US" sz="1100" dirty="0">
                          <a:latin typeface="A P-OTF UD新ゴ Pr6N DB" panose="020B0600000000000000" pitchFamily="34" charset="-128"/>
                          <a:ea typeface="A P-OTF UD新ゴ Pr6N DB" panose="020B0600000000000000" pitchFamily="34" charset="-128"/>
                        </a:rPr>
                        <a:t>日目</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本</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76617504"/>
                  </a:ext>
                </a:extLst>
              </a:tr>
              <a:tr h="338218">
                <a:tc>
                  <a:txBody>
                    <a:bodyPr/>
                    <a:lstStyle/>
                    <a:p>
                      <a:pPr algn="ctr"/>
                      <a:r>
                        <a:rPr kumimoji="1" lang="en-US" altLang="ja-JP" sz="1100" dirty="0">
                          <a:latin typeface="A P-OTF UD新ゴ Pr6N DB" panose="020B0600000000000000" pitchFamily="34" charset="-128"/>
                          <a:ea typeface="A P-OTF UD新ゴ Pr6N DB" panose="020B0600000000000000" pitchFamily="34" charset="-128"/>
                        </a:rPr>
                        <a:t>10</a:t>
                      </a:r>
                      <a:r>
                        <a:rPr kumimoji="1" lang="ja-JP" altLang="en-US" sz="1100" dirty="0">
                          <a:latin typeface="A P-OTF UD新ゴ Pr6N DB" panose="020B0600000000000000" pitchFamily="34" charset="-128"/>
                          <a:ea typeface="A P-OTF UD新ゴ Pr6N DB" panose="020B0600000000000000" pitchFamily="34" charset="-128"/>
                        </a:rPr>
                        <a:t>月</a:t>
                      </a:r>
                      <a:r>
                        <a:rPr kumimoji="1" lang="en-US" altLang="ja-JP" sz="1100" dirty="0">
                          <a:latin typeface="A P-OTF UD新ゴ Pr6N DB" panose="020B0600000000000000" pitchFamily="34" charset="-128"/>
                          <a:ea typeface="A P-OTF UD新ゴ Pr6N DB" panose="020B0600000000000000" pitchFamily="34" charset="-128"/>
                        </a:rPr>
                        <a:t>18</a:t>
                      </a:r>
                      <a:r>
                        <a:rPr kumimoji="1" lang="ja-JP" altLang="en-US" sz="1100" dirty="0">
                          <a:latin typeface="A P-OTF UD新ゴ Pr6N DB" panose="020B0600000000000000" pitchFamily="34" charset="-128"/>
                          <a:ea typeface="A P-OTF UD新ゴ Pr6N DB" panose="020B0600000000000000" pitchFamily="34" charset="-128"/>
                        </a:rPr>
                        <a:t>日（金）</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a:latin typeface="A P-OTF UD新ゴ Pr6N DB" panose="020B0600000000000000" pitchFamily="34" charset="-128"/>
                          <a:ea typeface="A P-OTF UD新ゴ Pr6N DB" panose="020B0600000000000000" pitchFamily="34" charset="-128"/>
                        </a:rPr>
                        <a:t>搬入</a:t>
                      </a:r>
                      <a:r>
                        <a:rPr kumimoji="1" lang="en-US" altLang="ja-JP" sz="1100" dirty="0">
                          <a:latin typeface="A P-OTF UD新ゴ Pr6N DB" panose="020B0600000000000000" pitchFamily="34" charset="-128"/>
                          <a:ea typeface="A P-OTF UD新ゴ Pr6N DB" panose="020B0600000000000000" pitchFamily="34" charset="-128"/>
                        </a:rPr>
                        <a:t>2</a:t>
                      </a:r>
                      <a:r>
                        <a:rPr kumimoji="1" lang="ja-JP" altLang="en-US" sz="1100" dirty="0">
                          <a:latin typeface="A P-OTF UD新ゴ Pr6N DB" panose="020B0600000000000000" pitchFamily="34" charset="-128"/>
                          <a:ea typeface="A P-OTF UD新ゴ Pr6N DB" panose="020B0600000000000000" pitchFamily="34" charset="-128"/>
                        </a:rPr>
                        <a:t>日目</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本</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71305982"/>
                  </a:ext>
                </a:extLst>
              </a:tr>
              <a:tr h="338218">
                <a:tc>
                  <a:txBody>
                    <a:bodyPr/>
                    <a:lstStyle/>
                    <a:p>
                      <a:pPr algn="ctr"/>
                      <a:r>
                        <a:rPr kumimoji="1" lang="en-US" altLang="ja-JP" sz="1100" dirty="0">
                          <a:latin typeface="A P-OTF UD新ゴ Pr6N DB" panose="020B0600000000000000" pitchFamily="34" charset="-128"/>
                          <a:ea typeface="A P-OTF UD新ゴ Pr6N DB" panose="020B0600000000000000" pitchFamily="34" charset="-128"/>
                        </a:rPr>
                        <a:t>10</a:t>
                      </a:r>
                      <a:r>
                        <a:rPr kumimoji="1" lang="ja-JP" altLang="en-US" sz="1100" dirty="0">
                          <a:latin typeface="A P-OTF UD新ゴ Pr6N DB" panose="020B0600000000000000" pitchFamily="34" charset="-128"/>
                          <a:ea typeface="A P-OTF UD新ゴ Pr6N DB" panose="020B0600000000000000" pitchFamily="34" charset="-128"/>
                        </a:rPr>
                        <a:t>月</a:t>
                      </a:r>
                      <a:r>
                        <a:rPr kumimoji="1" lang="en-US" altLang="ja-JP" sz="1100" dirty="0">
                          <a:latin typeface="A P-OTF UD新ゴ Pr6N DB" panose="020B0600000000000000" pitchFamily="34" charset="-128"/>
                          <a:ea typeface="A P-OTF UD新ゴ Pr6N DB" panose="020B0600000000000000" pitchFamily="34" charset="-128"/>
                        </a:rPr>
                        <a:t>19</a:t>
                      </a:r>
                      <a:r>
                        <a:rPr kumimoji="1" lang="ja-JP" altLang="en-US" sz="1100" dirty="0">
                          <a:latin typeface="A P-OTF UD新ゴ Pr6N DB" panose="020B0600000000000000" pitchFamily="34" charset="-128"/>
                          <a:ea typeface="A P-OTF UD新ゴ Pr6N DB" panose="020B0600000000000000" pitchFamily="34" charset="-128"/>
                        </a:rPr>
                        <a:t>日（土）</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a:latin typeface="A P-OTF UD新ゴ Pr6N DB" panose="020B0600000000000000" pitchFamily="34" charset="-128"/>
                          <a:ea typeface="A P-OTF UD新ゴ Pr6N DB" panose="020B0600000000000000" pitchFamily="34" charset="-128"/>
                        </a:rPr>
                        <a:t>搬入</a:t>
                      </a:r>
                      <a:r>
                        <a:rPr kumimoji="1" lang="en-US" altLang="ja-JP" sz="1100" dirty="0">
                          <a:latin typeface="A P-OTF UD新ゴ Pr6N DB" panose="020B0600000000000000" pitchFamily="34" charset="-128"/>
                          <a:ea typeface="A P-OTF UD新ゴ Pr6N DB" panose="020B0600000000000000" pitchFamily="34" charset="-128"/>
                        </a:rPr>
                        <a:t>3</a:t>
                      </a:r>
                      <a:r>
                        <a:rPr kumimoji="1" lang="ja-JP" altLang="en-US" sz="1100" dirty="0">
                          <a:latin typeface="A P-OTF UD新ゴ Pr6N DB" panose="020B0600000000000000" pitchFamily="34" charset="-128"/>
                          <a:ea typeface="A P-OTF UD新ゴ Pr6N DB" panose="020B0600000000000000" pitchFamily="34" charset="-128"/>
                        </a:rPr>
                        <a:t>日目</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本</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69441025"/>
                  </a:ext>
                </a:extLst>
              </a:tr>
              <a:tr h="338218">
                <a:tc>
                  <a:txBody>
                    <a:bodyPr/>
                    <a:lstStyle/>
                    <a:p>
                      <a:pPr algn="ctr"/>
                      <a:r>
                        <a:rPr kumimoji="1" lang="en-US" altLang="ja-JP" sz="1100" dirty="0">
                          <a:latin typeface="A P-OTF UD新ゴ Pr6N DB" panose="020B0600000000000000" pitchFamily="34" charset="-128"/>
                          <a:ea typeface="A P-OTF UD新ゴ Pr6N DB" panose="020B0600000000000000" pitchFamily="34" charset="-128"/>
                        </a:rPr>
                        <a:t>10</a:t>
                      </a:r>
                      <a:r>
                        <a:rPr kumimoji="1" lang="ja-JP" altLang="en-US" sz="1100" dirty="0">
                          <a:latin typeface="A P-OTF UD新ゴ Pr6N DB" panose="020B0600000000000000" pitchFamily="34" charset="-128"/>
                          <a:ea typeface="A P-OTF UD新ゴ Pr6N DB" panose="020B0600000000000000" pitchFamily="34" charset="-128"/>
                        </a:rPr>
                        <a:t>月</a:t>
                      </a:r>
                      <a:r>
                        <a:rPr kumimoji="1" lang="en-US" altLang="ja-JP" sz="1100" dirty="0">
                          <a:latin typeface="A P-OTF UD新ゴ Pr6N DB" panose="020B0600000000000000" pitchFamily="34" charset="-128"/>
                          <a:ea typeface="A P-OTF UD新ゴ Pr6N DB" panose="020B0600000000000000" pitchFamily="34" charset="-128"/>
                        </a:rPr>
                        <a:t>20</a:t>
                      </a:r>
                      <a:r>
                        <a:rPr kumimoji="1" lang="ja-JP" altLang="en-US" sz="1100" dirty="0">
                          <a:latin typeface="A P-OTF UD新ゴ Pr6N DB" panose="020B0600000000000000" pitchFamily="34" charset="-128"/>
                          <a:ea typeface="A P-OTF UD新ゴ Pr6N DB" panose="020B0600000000000000" pitchFamily="34" charset="-128"/>
                        </a:rPr>
                        <a:t>日（日）</a:t>
                      </a:r>
                    </a:p>
                  </a:txBody>
                  <a:tcPr marL="72000" marR="72000" marT="108000" marB="36000" anchor="ctr">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b="0" dirty="0">
                          <a:latin typeface="A P-OTF UD新ゴ Pr6N DB" panose="020B0600000000000000" pitchFamily="34" charset="-128"/>
                          <a:ea typeface="A P-OTF UD新ゴ Pr6N DB" panose="020B0600000000000000" pitchFamily="34" charset="-128"/>
                        </a:rPr>
                        <a:t>会期</a:t>
                      </a:r>
                      <a:r>
                        <a:rPr kumimoji="1" lang="en-US" altLang="ja-JP" sz="1100" b="0" dirty="0">
                          <a:latin typeface="A P-OTF UD新ゴ Pr6N DB" panose="020B0600000000000000" pitchFamily="34" charset="-128"/>
                          <a:ea typeface="A P-OTF UD新ゴ Pr6N DB" panose="020B0600000000000000" pitchFamily="34" charset="-128"/>
                        </a:rPr>
                        <a:t>1</a:t>
                      </a:r>
                      <a:r>
                        <a:rPr kumimoji="1" lang="ja-JP" altLang="en-US" sz="1100" b="0" dirty="0">
                          <a:latin typeface="A P-OTF UD新ゴ Pr6N DB" panose="020B0600000000000000" pitchFamily="34" charset="-128"/>
                          <a:ea typeface="A P-OTF UD新ゴ Pr6N DB" panose="020B0600000000000000" pitchFamily="34" charset="-128"/>
                        </a:rPr>
                        <a:t>日目</a:t>
                      </a:r>
                    </a:p>
                  </a:txBody>
                  <a:tcPr marL="72000" marR="72000" marT="108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本</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4679325"/>
                  </a:ext>
                </a:extLst>
              </a:tr>
              <a:tr h="338218">
                <a:tc>
                  <a:txBody>
                    <a:bodyPr/>
                    <a:lstStyle/>
                    <a:p>
                      <a:pPr algn="ctr"/>
                      <a:r>
                        <a:rPr kumimoji="1" lang="en-US" altLang="ja-JP" sz="1100" dirty="0">
                          <a:latin typeface="A P-OTF UD新ゴ Pr6N DB" panose="020B0600000000000000" pitchFamily="34" charset="-128"/>
                          <a:ea typeface="A P-OTF UD新ゴ Pr6N DB" panose="020B0600000000000000" pitchFamily="34" charset="-128"/>
                        </a:rPr>
                        <a:t>10</a:t>
                      </a:r>
                      <a:r>
                        <a:rPr kumimoji="1" lang="ja-JP" altLang="en-US" sz="1100" dirty="0">
                          <a:latin typeface="A P-OTF UD新ゴ Pr6N DB" panose="020B0600000000000000" pitchFamily="34" charset="-128"/>
                          <a:ea typeface="A P-OTF UD新ゴ Pr6N DB" panose="020B0600000000000000" pitchFamily="34" charset="-128"/>
                        </a:rPr>
                        <a:t>月</a:t>
                      </a:r>
                      <a:r>
                        <a:rPr kumimoji="1" lang="en-US" altLang="ja-JP" sz="1100" dirty="0">
                          <a:latin typeface="A P-OTF UD新ゴ Pr6N DB" panose="020B0600000000000000" pitchFamily="34" charset="-128"/>
                          <a:ea typeface="A P-OTF UD新ゴ Pr6N DB" panose="020B0600000000000000" pitchFamily="34" charset="-128"/>
                        </a:rPr>
                        <a:t>21</a:t>
                      </a:r>
                      <a:r>
                        <a:rPr kumimoji="1" lang="ja-JP" altLang="en-US" sz="1100" dirty="0">
                          <a:latin typeface="A P-OTF UD新ゴ Pr6N DB" panose="020B0600000000000000" pitchFamily="34" charset="-128"/>
                          <a:ea typeface="A P-OTF UD新ゴ Pr6N DB" panose="020B0600000000000000" pitchFamily="34" charset="-128"/>
                        </a:rPr>
                        <a:t>日（月）</a:t>
                      </a:r>
                    </a:p>
                  </a:txBody>
                  <a:tcPr marL="72000" marR="72000" marT="108000" marB="36000" anchor="ctr">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b="0" dirty="0">
                          <a:latin typeface="A P-OTF UD新ゴ Pr6N DB" panose="020B0600000000000000" pitchFamily="34" charset="-128"/>
                          <a:ea typeface="A P-OTF UD新ゴ Pr6N DB" panose="020B0600000000000000" pitchFamily="34" charset="-128"/>
                        </a:rPr>
                        <a:t>会期</a:t>
                      </a:r>
                      <a:r>
                        <a:rPr kumimoji="1" lang="en-US" altLang="ja-JP" sz="1100" b="0" dirty="0">
                          <a:latin typeface="A P-OTF UD新ゴ Pr6N DB" panose="020B0600000000000000" pitchFamily="34" charset="-128"/>
                          <a:ea typeface="A P-OTF UD新ゴ Pr6N DB" panose="020B0600000000000000" pitchFamily="34" charset="-128"/>
                        </a:rPr>
                        <a:t>2</a:t>
                      </a:r>
                      <a:r>
                        <a:rPr kumimoji="1" lang="ja-JP" altLang="en-US" sz="1100" b="0" dirty="0">
                          <a:latin typeface="A P-OTF UD新ゴ Pr6N DB" panose="020B0600000000000000" pitchFamily="34" charset="-128"/>
                          <a:ea typeface="A P-OTF UD新ゴ Pr6N DB" panose="020B0600000000000000" pitchFamily="34" charset="-128"/>
                        </a:rPr>
                        <a:t>日目</a:t>
                      </a:r>
                    </a:p>
                  </a:txBody>
                  <a:tcPr marL="72000" marR="72000" marT="108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本</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4979630"/>
                  </a:ext>
                </a:extLst>
              </a:tr>
              <a:tr h="338218">
                <a:tc>
                  <a:txBody>
                    <a:bodyPr/>
                    <a:lstStyle/>
                    <a:p>
                      <a:pPr algn="ctr"/>
                      <a:r>
                        <a:rPr kumimoji="1" lang="en-US" altLang="ja-JP" sz="1100" dirty="0">
                          <a:latin typeface="A P-OTF UD新ゴ Pr6N DB" panose="020B0600000000000000" pitchFamily="34" charset="-128"/>
                          <a:ea typeface="A P-OTF UD新ゴ Pr6N DB" panose="020B0600000000000000" pitchFamily="34" charset="-128"/>
                        </a:rPr>
                        <a:t>10</a:t>
                      </a:r>
                      <a:r>
                        <a:rPr kumimoji="1" lang="ja-JP" altLang="en-US" sz="1100" dirty="0">
                          <a:latin typeface="A P-OTF UD新ゴ Pr6N DB" panose="020B0600000000000000" pitchFamily="34" charset="-128"/>
                          <a:ea typeface="A P-OTF UD新ゴ Pr6N DB" panose="020B0600000000000000" pitchFamily="34" charset="-128"/>
                        </a:rPr>
                        <a:t>月</a:t>
                      </a:r>
                      <a:r>
                        <a:rPr kumimoji="1" lang="en-US" altLang="ja-JP" sz="1100" dirty="0">
                          <a:latin typeface="A P-OTF UD新ゴ Pr6N DB" panose="020B0600000000000000" pitchFamily="34" charset="-128"/>
                          <a:ea typeface="A P-OTF UD新ゴ Pr6N DB" panose="020B0600000000000000" pitchFamily="34" charset="-128"/>
                        </a:rPr>
                        <a:t>22</a:t>
                      </a:r>
                      <a:r>
                        <a:rPr kumimoji="1" lang="ja-JP" altLang="en-US" sz="1100" dirty="0">
                          <a:latin typeface="A P-OTF UD新ゴ Pr6N DB" panose="020B0600000000000000" pitchFamily="34" charset="-128"/>
                          <a:ea typeface="A P-OTF UD新ゴ Pr6N DB" panose="020B0600000000000000" pitchFamily="34" charset="-128"/>
                        </a:rPr>
                        <a:t>日（火）</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a:latin typeface="A P-OTF UD新ゴ Pr6N DB" panose="020B0600000000000000" pitchFamily="34" charset="-128"/>
                          <a:ea typeface="A P-OTF UD新ゴ Pr6N DB" panose="020B0600000000000000" pitchFamily="34" charset="-128"/>
                        </a:rPr>
                        <a:t>搬出</a:t>
                      </a:r>
                      <a:r>
                        <a:rPr kumimoji="1" lang="en-US" altLang="ja-JP" sz="1100" dirty="0">
                          <a:latin typeface="A P-OTF UD新ゴ Pr6N DB" panose="020B0600000000000000" pitchFamily="34" charset="-128"/>
                          <a:ea typeface="A P-OTF UD新ゴ Pr6N DB" panose="020B0600000000000000" pitchFamily="34" charset="-128"/>
                        </a:rPr>
                        <a:t>1</a:t>
                      </a:r>
                      <a:r>
                        <a:rPr kumimoji="1" lang="ja-JP" altLang="en-US" sz="1100" dirty="0">
                          <a:latin typeface="A P-OTF UD新ゴ Pr6N DB" panose="020B0600000000000000" pitchFamily="34" charset="-128"/>
                          <a:ea typeface="A P-OTF UD新ゴ Pr6N DB" panose="020B0600000000000000" pitchFamily="34" charset="-128"/>
                        </a:rPr>
                        <a:t>日目</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本</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1289334"/>
                  </a:ext>
                </a:extLst>
              </a:tr>
              <a:tr h="338218">
                <a:tc>
                  <a:txBody>
                    <a:bodyPr/>
                    <a:lstStyle/>
                    <a:p>
                      <a:pPr algn="ctr"/>
                      <a:r>
                        <a:rPr kumimoji="1" lang="en-US" altLang="ja-JP" sz="1100" dirty="0">
                          <a:latin typeface="A P-OTF UD新ゴ Pr6N DB" panose="020B0600000000000000" pitchFamily="34" charset="-128"/>
                          <a:ea typeface="A P-OTF UD新ゴ Pr6N DB" panose="020B0600000000000000" pitchFamily="34" charset="-128"/>
                        </a:rPr>
                        <a:t>10</a:t>
                      </a:r>
                      <a:r>
                        <a:rPr kumimoji="1" lang="ja-JP" altLang="en-US" sz="1100" dirty="0">
                          <a:latin typeface="A P-OTF UD新ゴ Pr6N DB" panose="020B0600000000000000" pitchFamily="34" charset="-128"/>
                          <a:ea typeface="A P-OTF UD新ゴ Pr6N DB" panose="020B0600000000000000" pitchFamily="34" charset="-128"/>
                        </a:rPr>
                        <a:t>月</a:t>
                      </a:r>
                      <a:r>
                        <a:rPr kumimoji="1" lang="en-US" altLang="ja-JP" sz="1100" dirty="0">
                          <a:latin typeface="A P-OTF UD新ゴ Pr6N DB" panose="020B0600000000000000" pitchFamily="34" charset="-128"/>
                          <a:ea typeface="A P-OTF UD新ゴ Pr6N DB" panose="020B0600000000000000" pitchFamily="34" charset="-128"/>
                        </a:rPr>
                        <a:t>23</a:t>
                      </a:r>
                      <a:r>
                        <a:rPr kumimoji="1" lang="ja-JP" altLang="en-US" sz="1100" dirty="0">
                          <a:latin typeface="A P-OTF UD新ゴ Pr6N DB" panose="020B0600000000000000" pitchFamily="34" charset="-128"/>
                          <a:ea typeface="A P-OTF UD新ゴ Pr6N DB" panose="020B0600000000000000" pitchFamily="34" charset="-128"/>
                        </a:rPr>
                        <a:t>日（水）</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a:latin typeface="A P-OTF UD新ゴ Pr6N DB" panose="020B0600000000000000" pitchFamily="34" charset="-128"/>
                          <a:ea typeface="A P-OTF UD新ゴ Pr6N DB" panose="020B0600000000000000" pitchFamily="34" charset="-128"/>
                        </a:rPr>
                        <a:t>搬出</a:t>
                      </a:r>
                      <a:r>
                        <a:rPr kumimoji="1" lang="en-US" altLang="ja-JP" sz="1100" dirty="0">
                          <a:latin typeface="A P-OTF UD新ゴ Pr6N DB" panose="020B0600000000000000" pitchFamily="34" charset="-128"/>
                          <a:ea typeface="A P-OTF UD新ゴ Pr6N DB" panose="020B0600000000000000" pitchFamily="34" charset="-128"/>
                        </a:rPr>
                        <a:t>2</a:t>
                      </a:r>
                      <a:r>
                        <a:rPr kumimoji="1" lang="ja-JP" altLang="en-US" sz="1100" dirty="0">
                          <a:latin typeface="A P-OTF UD新ゴ Pr6N DB" panose="020B0600000000000000" pitchFamily="34" charset="-128"/>
                          <a:ea typeface="A P-OTF UD新ゴ Pr6N DB" panose="020B0600000000000000" pitchFamily="34" charset="-128"/>
                        </a:rPr>
                        <a:t>日目</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個</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100" dirty="0">
                          <a:latin typeface="A P-OTF UD新ゴ Pr6N DB" panose="020B0600000000000000" pitchFamily="34" charset="-128"/>
                          <a:ea typeface="A P-OTF UD新ゴ Pr6N DB" panose="020B0600000000000000" pitchFamily="34" charset="-128"/>
                        </a:rPr>
                        <a:t>本</a:t>
                      </a:r>
                    </a:p>
                  </a:txBody>
                  <a:tcPr marL="72000" marR="72000"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14679042"/>
                  </a:ext>
                </a:extLst>
              </a:tr>
            </a:tbl>
          </a:graphicData>
        </a:graphic>
      </p:graphicFrame>
      <p:sp>
        <p:nvSpPr>
          <p:cNvPr id="15" name="テキスト ボックス 14">
            <a:extLst>
              <a:ext uri="{FF2B5EF4-FFF2-40B4-BE49-F238E27FC236}">
                <a16:creationId xmlns:a16="http://schemas.microsoft.com/office/drawing/2014/main" id="{83481C98-5F15-6DF8-2D4A-A375D643EE3B}"/>
              </a:ext>
            </a:extLst>
          </p:cNvPr>
          <p:cNvSpPr txBox="1"/>
          <p:nvPr/>
        </p:nvSpPr>
        <p:spPr>
          <a:xfrm>
            <a:off x="101599" y="4305972"/>
            <a:ext cx="1005403" cy="215444"/>
          </a:xfrm>
          <a:prstGeom prst="rect">
            <a:avLst/>
          </a:prstGeom>
          <a:noFill/>
        </p:spPr>
        <p:txBody>
          <a:bodyPr wrap="none" tIns="0" bIns="0" rtlCol="0">
            <a:spAutoFit/>
          </a:bodyPr>
          <a:lstStyle/>
          <a:p>
            <a:r>
              <a:rPr kumimoji="1" lang="en-US" altLang="ja-JP" sz="1400" b="1" dirty="0">
                <a:latin typeface="A P-OTF UD新ゴ Pr6N M" panose="020B0500000000000000" pitchFamily="34" charset="-128"/>
                <a:ea typeface="A P-OTF UD新ゴ Pr6N M" panose="020B0500000000000000" pitchFamily="34" charset="-128"/>
              </a:rPr>
              <a:t>3</a:t>
            </a:r>
            <a:r>
              <a:rPr kumimoji="1" lang="ja-JP" altLang="en-US" sz="1400" b="1" dirty="0">
                <a:latin typeface="A P-OTF UD新ゴ Pr6N M" panose="020B0500000000000000" pitchFamily="34" charset="-128"/>
                <a:ea typeface="A P-OTF UD新ゴ Pr6N M" panose="020B0500000000000000" pitchFamily="34" charset="-128"/>
              </a:rPr>
              <a:t>　注文数</a:t>
            </a:r>
          </a:p>
        </p:txBody>
      </p:sp>
      <p:graphicFrame>
        <p:nvGraphicFramePr>
          <p:cNvPr id="3" name="表 7">
            <a:extLst>
              <a:ext uri="{FF2B5EF4-FFF2-40B4-BE49-F238E27FC236}">
                <a16:creationId xmlns:a16="http://schemas.microsoft.com/office/drawing/2014/main" id="{7D37C5F4-05C4-81AB-D252-31C13813C6AC}"/>
              </a:ext>
            </a:extLst>
          </p:cNvPr>
          <p:cNvGraphicFramePr>
            <a:graphicFrameLocks noGrp="1"/>
          </p:cNvGraphicFramePr>
          <p:nvPr>
            <p:extLst>
              <p:ext uri="{D42A27DB-BD31-4B8C-83A1-F6EECF244321}">
                <p14:modId xmlns:p14="http://schemas.microsoft.com/office/powerpoint/2010/main" val="257661569"/>
              </p:ext>
            </p:extLst>
          </p:nvPr>
        </p:nvGraphicFramePr>
        <p:xfrm>
          <a:off x="3700663" y="537426"/>
          <a:ext cx="2921000" cy="315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07021">
                <a:tc>
                  <a:txBody>
                    <a:bodyPr/>
                    <a:lstStyle/>
                    <a:p>
                      <a:pPr algn="ct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提出期限</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9</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月</a:t>
                      </a: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26</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日（木）</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5" name="スライド番号プレースホルダー 1">
            <a:extLst>
              <a:ext uri="{FF2B5EF4-FFF2-40B4-BE49-F238E27FC236}">
                <a16:creationId xmlns:a16="http://schemas.microsoft.com/office/drawing/2014/main" id="{F4009893-7881-0496-6D66-611DFA615DEB}"/>
              </a:ext>
            </a:extLst>
          </p:cNvPr>
          <p:cNvSpPr>
            <a:spLocks noGrp="1"/>
          </p:cNvSpPr>
          <p:nvPr>
            <p:ph type="sldNum" sz="quarter" idx="12"/>
          </p:nvPr>
        </p:nvSpPr>
        <p:spPr>
          <a:xfrm>
            <a:off x="6439239" y="196028"/>
            <a:ext cx="354584" cy="276999"/>
          </a:xfrm>
        </p:spPr>
        <p:txBody>
          <a:bodyPr/>
          <a:lstStyle/>
          <a:p>
            <a:r>
              <a:rPr kumimoji="1" lang="en-US" altLang="ja-JP" sz="1200" dirty="0">
                <a:solidFill>
                  <a:schemeClr val="tx1"/>
                </a:solidFill>
              </a:rPr>
              <a:t>48</a:t>
            </a:r>
            <a:endParaRPr kumimoji="1" lang="ja-JP" altLang="en-US" sz="1200" dirty="0">
              <a:solidFill>
                <a:schemeClr val="tx1"/>
              </a:solidFill>
            </a:endParaRPr>
          </a:p>
        </p:txBody>
      </p:sp>
      <p:graphicFrame>
        <p:nvGraphicFramePr>
          <p:cNvPr id="9" name="表 8">
            <a:extLst>
              <a:ext uri="{FF2B5EF4-FFF2-40B4-BE49-F238E27FC236}">
                <a16:creationId xmlns:a16="http://schemas.microsoft.com/office/drawing/2014/main" id="{85EE27FD-02CE-FB17-CE95-39CA4078C0F5}"/>
              </a:ext>
            </a:extLst>
          </p:cNvPr>
          <p:cNvGraphicFramePr>
            <a:graphicFrameLocks noGrp="1"/>
          </p:cNvGraphicFramePr>
          <p:nvPr>
            <p:extLst>
              <p:ext uri="{D42A27DB-BD31-4B8C-83A1-F6EECF244321}">
                <p14:modId xmlns:p14="http://schemas.microsoft.com/office/powerpoint/2010/main" val="3170879954"/>
              </p:ext>
            </p:extLst>
          </p:nvPr>
        </p:nvGraphicFramePr>
        <p:xfrm>
          <a:off x="225423" y="2842803"/>
          <a:ext cx="6407151" cy="1385280"/>
        </p:xfrm>
        <a:graphic>
          <a:graphicData uri="http://schemas.openxmlformats.org/drawingml/2006/table">
            <a:tbl>
              <a:tblPr firstRow="1" bandRow="1">
                <a:tableStyleId>{5C22544A-7EE6-4342-B048-85BDC9FD1C3A}</a:tableStyleId>
              </a:tblPr>
              <a:tblGrid>
                <a:gridCol w="1134733">
                  <a:extLst>
                    <a:ext uri="{9D8B030D-6E8A-4147-A177-3AD203B41FA5}">
                      <a16:colId xmlns:a16="http://schemas.microsoft.com/office/drawing/2014/main" val="2543251354"/>
                    </a:ext>
                  </a:extLst>
                </a:gridCol>
                <a:gridCol w="2018664">
                  <a:extLst>
                    <a:ext uri="{9D8B030D-6E8A-4147-A177-3AD203B41FA5}">
                      <a16:colId xmlns:a16="http://schemas.microsoft.com/office/drawing/2014/main" val="2263179095"/>
                    </a:ext>
                  </a:extLst>
                </a:gridCol>
                <a:gridCol w="1238616">
                  <a:extLst>
                    <a:ext uri="{9D8B030D-6E8A-4147-A177-3AD203B41FA5}">
                      <a16:colId xmlns:a16="http://schemas.microsoft.com/office/drawing/2014/main" val="3687348748"/>
                    </a:ext>
                  </a:extLst>
                </a:gridCol>
                <a:gridCol w="2015138">
                  <a:extLst>
                    <a:ext uri="{9D8B030D-6E8A-4147-A177-3AD203B41FA5}">
                      <a16:colId xmlns:a16="http://schemas.microsoft.com/office/drawing/2014/main" val="3480470527"/>
                    </a:ext>
                  </a:extLst>
                </a:gridCol>
              </a:tblGrid>
              <a:tr h="261876">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15521385"/>
                  </a:ext>
                </a:extLst>
              </a:tr>
              <a:tr h="261876">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TEL</a:t>
                      </a:r>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2618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graphicFrame>
        <p:nvGraphicFramePr>
          <p:cNvPr id="10" name="表 9">
            <a:extLst>
              <a:ext uri="{FF2B5EF4-FFF2-40B4-BE49-F238E27FC236}">
                <a16:creationId xmlns:a16="http://schemas.microsoft.com/office/drawing/2014/main" id="{A63C11E7-064A-15C1-25F3-8C5613785300}"/>
              </a:ext>
            </a:extLst>
          </p:cNvPr>
          <p:cNvGraphicFramePr>
            <a:graphicFrameLocks noGrp="1"/>
          </p:cNvGraphicFramePr>
          <p:nvPr>
            <p:extLst>
              <p:ext uri="{D42A27DB-BD31-4B8C-83A1-F6EECF244321}">
                <p14:modId xmlns:p14="http://schemas.microsoft.com/office/powerpoint/2010/main" val="3293525985"/>
              </p:ext>
            </p:extLst>
          </p:nvPr>
        </p:nvGraphicFramePr>
        <p:xfrm>
          <a:off x="225426" y="1097088"/>
          <a:ext cx="6407149" cy="1385280"/>
        </p:xfrm>
        <a:graphic>
          <a:graphicData uri="http://schemas.openxmlformats.org/drawingml/2006/table">
            <a:tbl>
              <a:tblPr firstRow="1" bandRow="1">
                <a:tableStyleId>{5C22544A-7EE6-4342-B048-85BDC9FD1C3A}</a:tableStyleId>
              </a:tblPr>
              <a:tblGrid>
                <a:gridCol w="1135072">
                  <a:extLst>
                    <a:ext uri="{9D8B030D-6E8A-4147-A177-3AD203B41FA5}">
                      <a16:colId xmlns:a16="http://schemas.microsoft.com/office/drawing/2014/main" val="2543251354"/>
                    </a:ext>
                  </a:extLst>
                </a:gridCol>
                <a:gridCol w="916025">
                  <a:extLst>
                    <a:ext uri="{9D8B030D-6E8A-4147-A177-3AD203B41FA5}">
                      <a16:colId xmlns:a16="http://schemas.microsoft.com/office/drawing/2014/main" val="2263179095"/>
                    </a:ext>
                  </a:extLst>
                </a:gridCol>
                <a:gridCol w="1102476">
                  <a:extLst>
                    <a:ext uri="{9D8B030D-6E8A-4147-A177-3AD203B41FA5}">
                      <a16:colId xmlns:a16="http://schemas.microsoft.com/office/drawing/2014/main" val="4271937695"/>
                    </a:ext>
                  </a:extLst>
                </a:gridCol>
                <a:gridCol w="1244117">
                  <a:extLst>
                    <a:ext uri="{9D8B030D-6E8A-4147-A177-3AD203B41FA5}">
                      <a16:colId xmlns:a16="http://schemas.microsoft.com/office/drawing/2014/main" val="1071034422"/>
                    </a:ext>
                  </a:extLst>
                </a:gridCol>
                <a:gridCol w="2009459">
                  <a:extLst>
                    <a:ext uri="{9D8B030D-6E8A-4147-A177-3AD203B41FA5}">
                      <a16:colId xmlns:a16="http://schemas.microsoft.com/office/drawing/2014/main" val="3480470527"/>
                    </a:ext>
                  </a:extLst>
                </a:gridCol>
              </a:tblGrid>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受付番号</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（ブース）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出展社名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200" b="0" dirty="0">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36174573"/>
                  </a:ext>
                </a:extLst>
              </a:tr>
              <a:tr h="147648">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4">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電話番号</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endParaRPr kumimoji="1" lang="ja-JP" altLang="en-US" sz="95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endParaRPr kumimoji="1" lang="ja-JP" altLang="en-US" sz="10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sp>
        <p:nvSpPr>
          <p:cNvPr id="11" name="テキスト ボックス 10">
            <a:extLst>
              <a:ext uri="{FF2B5EF4-FFF2-40B4-BE49-F238E27FC236}">
                <a16:creationId xmlns:a16="http://schemas.microsoft.com/office/drawing/2014/main" id="{D0E00D21-E6D0-EB3D-CD38-C7FCF2376F1D}"/>
              </a:ext>
            </a:extLst>
          </p:cNvPr>
          <p:cNvSpPr txBox="1"/>
          <p:nvPr/>
        </p:nvSpPr>
        <p:spPr>
          <a:xfrm>
            <a:off x="101599" y="867672"/>
            <a:ext cx="1441420"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１　出展社情報</a:t>
            </a:r>
          </a:p>
        </p:txBody>
      </p:sp>
      <p:sp>
        <p:nvSpPr>
          <p:cNvPr id="12" name="テキスト ボックス 11">
            <a:extLst>
              <a:ext uri="{FF2B5EF4-FFF2-40B4-BE49-F238E27FC236}">
                <a16:creationId xmlns:a16="http://schemas.microsoft.com/office/drawing/2014/main" id="{45DBE88E-099A-B779-53F2-BE3BB7B50D11}"/>
              </a:ext>
            </a:extLst>
          </p:cNvPr>
          <p:cNvSpPr txBox="1"/>
          <p:nvPr/>
        </p:nvSpPr>
        <p:spPr>
          <a:xfrm>
            <a:off x="101599" y="2608972"/>
            <a:ext cx="2159566"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２　請求先が異なる場合</a:t>
            </a:r>
          </a:p>
        </p:txBody>
      </p:sp>
      <p:graphicFrame>
        <p:nvGraphicFramePr>
          <p:cNvPr id="2" name="表 1">
            <a:extLst>
              <a:ext uri="{FF2B5EF4-FFF2-40B4-BE49-F238E27FC236}">
                <a16:creationId xmlns:a16="http://schemas.microsoft.com/office/drawing/2014/main" id="{7DE499BE-E234-3FDC-3965-F3C0C8CB70F2}"/>
              </a:ext>
            </a:extLst>
          </p:cNvPr>
          <p:cNvGraphicFramePr>
            <a:graphicFrameLocks noGrp="1"/>
          </p:cNvGraphicFramePr>
          <p:nvPr>
            <p:extLst>
              <p:ext uri="{D42A27DB-BD31-4B8C-83A1-F6EECF244321}">
                <p14:modId xmlns:p14="http://schemas.microsoft.com/office/powerpoint/2010/main" val="3065824873"/>
              </p:ext>
            </p:extLst>
          </p:nvPr>
        </p:nvGraphicFramePr>
        <p:xfrm>
          <a:off x="225425" y="8985514"/>
          <a:ext cx="6407150" cy="803520"/>
        </p:xfrm>
        <a:graphic>
          <a:graphicData uri="http://schemas.openxmlformats.org/drawingml/2006/table">
            <a:tbl>
              <a:tblPr firstRow="1" bandRow="1">
                <a:tableStyleId>{5C22544A-7EE6-4342-B048-85BDC9FD1C3A}</a:tableStyleId>
              </a:tblPr>
              <a:tblGrid>
                <a:gridCol w="1136495">
                  <a:extLst>
                    <a:ext uri="{9D8B030D-6E8A-4147-A177-3AD203B41FA5}">
                      <a16:colId xmlns:a16="http://schemas.microsoft.com/office/drawing/2014/main" val="1346885655"/>
                    </a:ext>
                  </a:extLst>
                </a:gridCol>
                <a:gridCol w="5270655">
                  <a:extLst>
                    <a:ext uri="{9D8B030D-6E8A-4147-A177-3AD203B41FA5}">
                      <a16:colId xmlns:a16="http://schemas.microsoft.com/office/drawing/2014/main" val="1506013278"/>
                    </a:ext>
                  </a:extLst>
                </a:gridCol>
              </a:tblGrid>
              <a:tr h="0">
                <a:tc>
                  <a:txBody>
                    <a:bodyPr/>
                    <a:lstStyle/>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提出方法</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期日までに電子メールまたは</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にてお送りください。</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株式会社アクティオ</a:t>
                      </a: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担当：石塚</a:t>
                      </a:r>
                    </a:p>
                    <a:p>
                      <a:pPr>
                        <a:spcBef>
                          <a:spcPts val="0"/>
                        </a:spcBef>
                      </a:pP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03-6262-7436</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　電子メール  </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 ishizuka.j@jei-m.com</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6" name="正方形/長方形 5">
            <a:extLst>
              <a:ext uri="{FF2B5EF4-FFF2-40B4-BE49-F238E27FC236}">
                <a16:creationId xmlns:a16="http://schemas.microsoft.com/office/drawing/2014/main" id="{F21F09E4-B08E-F898-4E03-E1C78535D9F9}"/>
              </a:ext>
            </a:extLst>
          </p:cNvPr>
          <p:cNvSpPr/>
          <p:nvPr/>
        </p:nvSpPr>
        <p:spPr>
          <a:xfrm>
            <a:off x="3423545" y="5826781"/>
            <a:ext cx="2951951" cy="9689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a:t>※</a:t>
            </a:r>
            <a:r>
              <a:rPr kumimoji="1" lang="ja-JP" altLang="en-US" sz="1400" dirty="0"/>
              <a:t>弁当のメニュー及び価格については、供給先と調整中ですので、決定次第お知らせします。</a:t>
            </a:r>
          </a:p>
        </p:txBody>
      </p:sp>
    </p:spTree>
    <p:extLst>
      <p:ext uri="{BB962C8B-B14F-4D97-AF65-F5344CB8AC3E}">
        <p14:creationId xmlns:p14="http://schemas.microsoft.com/office/powerpoint/2010/main" val="3284463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684155A-21A8-48B0-86AB-78186FB78BF2}"/>
              </a:ext>
            </a:extLst>
          </p:cNvPr>
          <p:cNvSpPr txBox="1"/>
          <p:nvPr/>
        </p:nvSpPr>
        <p:spPr>
          <a:xfrm>
            <a:off x="188260" y="109816"/>
            <a:ext cx="2723823" cy="369332"/>
          </a:xfrm>
          <a:prstGeom prst="rect">
            <a:avLst/>
          </a:prstGeom>
          <a:noFill/>
        </p:spPr>
        <p:txBody>
          <a:bodyPr wrap="none" rtlCol="0">
            <a:spAutoFit/>
          </a:bodyPr>
          <a:lstStyle/>
          <a:p>
            <a:r>
              <a:rPr kumimoji="1" lang="ja-JP" altLang="en-US" dirty="0">
                <a:latin typeface="A-OTF UD新ゴ Pro M" panose="020B0500000000000000" pitchFamily="34" charset="-128"/>
                <a:ea typeface="A-OTF UD新ゴ Pro M" panose="020B0500000000000000" pitchFamily="34" charset="-128"/>
              </a:rPr>
              <a:t>各種申込みの期限等一覧</a:t>
            </a:r>
          </a:p>
        </p:txBody>
      </p:sp>
      <p:sp>
        <p:nvSpPr>
          <p:cNvPr id="2" name="スライド番号プレースホルダー 1">
            <a:extLst>
              <a:ext uri="{FF2B5EF4-FFF2-40B4-BE49-F238E27FC236}">
                <a16:creationId xmlns:a16="http://schemas.microsoft.com/office/drawing/2014/main" id="{47BFA2CB-2E92-47CA-AD4A-8A01DCB63B5C}"/>
              </a:ext>
            </a:extLst>
          </p:cNvPr>
          <p:cNvSpPr>
            <a:spLocks noGrp="1"/>
          </p:cNvSpPr>
          <p:nvPr>
            <p:ph type="sldNum" sz="quarter" idx="12"/>
          </p:nvPr>
        </p:nvSpPr>
        <p:spPr>
          <a:xfrm>
            <a:off x="6439238" y="196028"/>
            <a:ext cx="354585" cy="276999"/>
          </a:xfrm>
        </p:spPr>
        <p:txBody>
          <a:bodyPr/>
          <a:lstStyle/>
          <a:p>
            <a:fld id="{663423E7-E2F5-4AEC-B6B5-2F805007FDB7}" type="slidenum">
              <a:rPr kumimoji="1" lang="ja-JP" altLang="en-US" sz="1200" smtClean="0">
                <a:solidFill>
                  <a:schemeClr val="tx1"/>
                </a:solidFill>
              </a:rPr>
              <a:t>1</a:t>
            </a:fld>
            <a:r>
              <a:rPr kumimoji="1" lang="en-US" altLang="ja-JP" sz="1200" dirty="0">
                <a:solidFill>
                  <a:schemeClr val="tx1"/>
                </a:solidFill>
              </a:rPr>
              <a:t>3</a:t>
            </a:r>
            <a:endParaRPr kumimoji="1" lang="ja-JP" altLang="en-US" sz="1200" dirty="0">
              <a:solidFill>
                <a:schemeClr val="tx1"/>
              </a:solidFill>
            </a:endParaRPr>
          </a:p>
        </p:txBody>
      </p:sp>
      <p:graphicFrame>
        <p:nvGraphicFramePr>
          <p:cNvPr id="5" name="表 2">
            <a:extLst>
              <a:ext uri="{FF2B5EF4-FFF2-40B4-BE49-F238E27FC236}">
                <a16:creationId xmlns:a16="http://schemas.microsoft.com/office/drawing/2014/main" id="{B14C6AB8-B5F5-D8D1-1223-F7865BAEA13B}"/>
              </a:ext>
            </a:extLst>
          </p:cNvPr>
          <p:cNvGraphicFramePr>
            <a:graphicFrameLocks noGrp="1"/>
          </p:cNvGraphicFramePr>
          <p:nvPr>
            <p:extLst>
              <p:ext uri="{D42A27DB-BD31-4B8C-83A1-F6EECF244321}">
                <p14:modId xmlns:p14="http://schemas.microsoft.com/office/powerpoint/2010/main" val="3225102940"/>
              </p:ext>
            </p:extLst>
          </p:nvPr>
        </p:nvGraphicFramePr>
        <p:xfrm>
          <a:off x="359261" y="638727"/>
          <a:ext cx="6139480" cy="5943600"/>
        </p:xfrm>
        <a:graphic>
          <a:graphicData uri="http://schemas.openxmlformats.org/drawingml/2006/table">
            <a:tbl>
              <a:tblPr firstRow="1" bandRow="1">
                <a:tableStyleId>{5C22544A-7EE6-4342-B048-85BDC9FD1C3A}</a:tableStyleId>
              </a:tblPr>
              <a:tblGrid>
                <a:gridCol w="423469">
                  <a:extLst>
                    <a:ext uri="{9D8B030D-6E8A-4147-A177-3AD203B41FA5}">
                      <a16:colId xmlns:a16="http://schemas.microsoft.com/office/drawing/2014/main" val="1636430150"/>
                    </a:ext>
                  </a:extLst>
                </a:gridCol>
                <a:gridCol w="2407942">
                  <a:extLst>
                    <a:ext uri="{9D8B030D-6E8A-4147-A177-3AD203B41FA5}">
                      <a16:colId xmlns:a16="http://schemas.microsoft.com/office/drawing/2014/main" val="1770348329"/>
                    </a:ext>
                  </a:extLst>
                </a:gridCol>
                <a:gridCol w="749030">
                  <a:extLst>
                    <a:ext uri="{9D8B030D-6E8A-4147-A177-3AD203B41FA5}">
                      <a16:colId xmlns:a16="http://schemas.microsoft.com/office/drawing/2014/main" val="3840326382"/>
                    </a:ext>
                  </a:extLst>
                </a:gridCol>
                <a:gridCol w="1235413">
                  <a:extLst>
                    <a:ext uri="{9D8B030D-6E8A-4147-A177-3AD203B41FA5}">
                      <a16:colId xmlns:a16="http://schemas.microsoft.com/office/drawing/2014/main" val="2348040520"/>
                    </a:ext>
                  </a:extLst>
                </a:gridCol>
                <a:gridCol w="603115">
                  <a:extLst>
                    <a:ext uri="{9D8B030D-6E8A-4147-A177-3AD203B41FA5}">
                      <a16:colId xmlns:a16="http://schemas.microsoft.com/office/drawing/2014/main" val="589805525"/>
                    </a:ext>
                  </a:extLst>
                </a:gridCol>
                <a:gridCol w="720511">
                  <a:extLst>
                    <a:ext uri="{9D8B030D-6E8A-4147-A177-3AD203B41FA5}">
                      <a16:colId xmlns:a16="http://schemas.microsoft.com/office/drawing/2014/main" val="3491933049"/>
                    </a:ext>
                  </a:extLst>
                </a:gridCol>
              </a:tblGrid>
              <a:tr h="444656">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a:rPr>
                        <a:t>掲載頁</a:t>
                      </a:r>
                      <a:endParaRPr kumimoji="1" lang="en-US" altLang="ja-JP"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a:rPr>
                        <a:t>提出書類名</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a:rPr>
                        <a:t>提出期限</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a:rPr>
                        <a:t>提出先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a:rPr>
                        <a:t>申込書</a:t>
                      </a:r>
                      <a:endParaRPr kumimoji="1" lang="en-US" altLang="ja-JP" sz="1200" b="0" dirty="0">
                        <a:solidFill>
                          <a:schemeClr val="tx1"/>
                        </a:solidFill>
                        <a:latin typeface="A-OTF UD新ゴ Pro M" panose="020B0500000000000000" pitchFamily="34" charset="-128"/>
                        <a:ea typeface="A-OTF UD新ゴ Pro M" panose="020B0500000000000000"/>
                      </a:endParaRPr>
                    </a:p>
                    <a:p>
                      <a:pPr algn="ctr"/>
                      <a:r>
                        <a:rPr kumimoji="1" lang="ja-JP" altLang="en-US" sz="1200" b="0" dirty="0">
                          <a:solidFill>
                            <a:schemeClr val="tx1"/>
                          </a:solidFill>
                          <a:latin typeface="A-OTF UD新ゴ Pro M" panose="020B0500000000000000" pitchFamily="34" charset="-128"/>
                          <a:ea typeface="A-OTF UD新ゴ Pro M" panose="020B0500000000000000"/>
                        </a:rPr>
                        <a:t>頁</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a:rPr>
                        <a:t>備考</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292462966"/>
                  </a:ext>
                </a:extLst>
              </a:tr>
              <a:tr h="444656">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14</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a:cs typeface="+mn-cs"/>
                        </a:rPr>
                        <a:t>出展申込書 ①～③</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4</a:t>
                      </a:r>
                      <a:r>
                        <a:rPr kumimoji="1" lang="ja-JP" altLang="en-US" sz="1200" b="0" dirty="0">
                          <a:solidFill>
                            <a:schemeClr val="tx1"/>
                          </a:solidFill>
                          <a:latin typeface="A-OTF UD新ゴ Pro M" panose="020B0500000000000000" pitchFamily="34" charset="-128"/>
                          <a:ea typeface="A-OTF UD新ゴ Pro M" panose="020B0500000000000000"/>
                        </a:rPr>
                        <a:t>月</a:t>
                      </a:r>
                      <a:r>
                        <a:rPr kumimoji="1" lang="en-US" altLang="ja-JP" sz="1200" b="0" dirty="0">
                          <a:solidFill>
                            <a:schemeClr val="tx1"/>
                          </a:solidFill>
                          <a:latin typeface="A-OTF UD新ゴ Pro M" panose="020B0500000000000000" pitchFamily="34" charset="-128"/>
                          <a:ea typeface="A-OTF UD新ゴ Pro M" panose="020B0500000000000000"/>
                        </a:rPr>
                        <a:t>26</a:t>
                      </a:r>
                      <a:r>
                        <a:rPr kumimoji="1" lang="ja-JP" altLang="en-US" sz="1200" b="0" dirty="0">
                          <a:solidFill>
                            <a:schemeClr val="tx1"/>
                          </a:solidFill>
                          <a:latin typeface="A-OTF UD新ゴ Pro M" panose="020B0500000000000000" pitchFamily="34" charset="-128"/>
                          <a:ea typeface="A-OTF UD新ゴ Pro M" panose="020B0500000000000000"/>
                        </a:rPr>
                        <a:t>日（金）</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zh-TW" altLang="en-US" sz="1200" b="0" dirty="0">
                          <a:solidFill>
                            <a:schemeClr val="tx1"/>
                          </a:solidFill>
                          <a:latin typeface="A-OTF UD新ゴ Pro M" panose="020B0500000000000000" pitchFamily="34" charset="-128"/>
                          <a:ea typeface="A-OTF UD新ゴ Pro M" panose="020B0500000000000000" pitchFamily="34" charset="-128"/>
                        </a:rPr>
                        <a:t>林業機械化協会</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A-OTF UD新ゴ Pro M" panose="020B0500000000000000" pitchFamily="34" charset="-128"/>
                          <a:ea typeface="A-OTF UD新ゴ Pro M" panose="020B0500000000000000"/>
                        </a:rPr>
                        <a:t>34</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a:rPr>
                        <a:t>全社提出</a:t>
                      </a:r>
                      <a:endParaRPr kumimoji="1" lang="en-US" altLang="ja-JP"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454907599"/>
                  </a:ext>
                </a:extLst>
              </a:tr>
              <a:tr h="444656">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18</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OTF UD新ゴ Pro M" panose="020B0500000000000000" pitchFamily="34" charset="-128"/>
                          <a:ea typeface="A-OTF UD新ゴ Pro M" panose="020B0500000000000000"/>
                        </a:rPr>
                        <a:t>最新の林業機械掲載申込書</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A-OTF UD新ゴ Pro M" panose="020B0500000000000000" pitchFamily="34" charset="-128"/>
                          <a:ea typeface="A-OTF UD新ゴ Pro M" panose="020B0500000000000000"/>
                        </a:rPr>
                        <a:t>4</a:t>
                      </a:r>
                      <a:r>
                        <a:rPr kumimoji="1" lang="ja-JP" altLang="en-US" sz="1200" b="0" dirty="0">
                          <a:solidFill>
                            <a:schemeClr val="tx1"/>
                          </a:solidFill>
                          <a:latin typeface="A-OTF UD新ゴ Pro M" panose="020B0500000000000000" pitchFamily="34" charset="-128"/>
                          <a:ea typeface="A-OTF UD新ゴ Pro M" panose="020B0500000000000000"/>
                        </a:rPr>
                        <a:t>月</a:t>
                      </a:r>
                      <a:r>
                        <a:rPr kumimoji="1" lang="en-US" altLang="ja-JP" sz="1200" b="0" dirty="0">
                          <a:solidFill>
                            <a:schemeClr val="tx1"/>
                          </a:solidFill>
                          <a:latin typeface="A-OTF UD新ゴ Pro M" panose="020B0500000000000000" pitchFamily="34" charset="-128"/>
                          <a:ea typeface="A-OTF UD新ゴ Pro M" panose="020B0500000000000000"/>
                        </a:rPr>
                        <a:t>26</a:t>
                      </a:r>
                      <a:r>
                        <a:rPr kumimoji="1" lang="ja-JP" altLang="en-US" sz="1200" b="0" dirty="0">
                          <a:solidFill>
                            <a:schemeClr val="tx1"/>
                          </a:solidFill>
                          <a:latin typeface="A-OTF UD新ゴ Pro M" panose="020B0500000000000000" pitchFamily="34" charset="-128"/>
                          <a:ea typeface="A-OTF UD新ゴ Pro M" panose="020B0500000000000000"/>
                        </a:rPr>
                        <a:t>日（金）</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zh-TW" altLang="en-US" sz="1200" b="0" dirty="0">
                          <a:latin typeface="A-OTF UD新ゴ Pro M" panose="020B0500000000000000" pitchFamily="34" charset="-128"/>
                          <a:ea typeface="A-OTF UD新ゴ Pro M" panose="020B0500000000000000" pitchFamily="34" charset="-128"/>
                        </a:rPr>
                        <a:t>林業機械化協会</a:t>
                      </a:r>
                      <a:endParaRPr kumimoji="1" lang="ja-JP" altLang="en-US" sz="1200" b="0" dirty="0">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latin typeface="A-OTF UD新ゴ Pro M" panose="020B0500000000000000" pitchFamily="34" charset="-128"/>
                          <a:ea typeface="A-OTF UD新ゴ Pro M" panose="020B0500000000000000"/>
                        </a:rPr>
                        <a:t>37</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200" b="0" dirty="0">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7289693"/>
                  </a:ext>
                </a:extLst>
              </a:tr>
              <a:tr h="444656">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19</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OTF UD新ゴ Pro M" panose="020B0500000000000000" pitchFamily="34" charset="-128"/>
                          <a:ea typeface="A-OTF UD新ゴ Pro M" panose="020B0500000000000000"/>
                        </a:rPr>
                        <a:t>木材調達・処分申込書</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A-OTF UD新ゴ Pro M" panose="020B0500000000000000" pitchFamily="34" charset="-128"/>
                          <a:ea typeface="A-OTF UD新ゴ Pro M" panose="020B0500000000000000"/>
                        </a:rPr>
                        <a:t>6</a:t>
                      </a:r>
                      <a:r>
                        <a:rPr kumimoji="1" lang="ja-JP" altLang="en-US" sz="1200" b="0" dirty="0">
                          <a:solidFill>
                            <a:schemeClr val="tx1"/>
                          </a:solidFill>
                          <a:latin typeface="A-OTF UD新ゴ Pro M" panose="020B0500000000000000" pitchFamily="34" charset="-128"/>
                          <a:ea typeface="A-OTF UD新ゴ Pro M" panose="020B0500000000000000"/>
                        </a:rPr>
                        <a:t>月</a:t>
                      </a:r>
                      <a:r>
                        <a:rPr kumimoji="1" lang="en-US" altLang="ja-JP" sz="1200" b="0" dirty="0">
                          <a:solidFill>
                            <a:schemeClr val="tx1"/>
                          </a:solidFill>
                          <a:latin typeface="A-OTF UD新ゴ Pro M" panose="020B0500000000000000" pitchFamily="34" charset="-128"/>
                          <a:ea typeface="A-OTF UD新ゴ Pro M" panose="020B0500000000000000"/>
                        </a:rPr>
                        <a:t>6</a:t>
                      </a:r>
                      <a:r>
                        <a:rPr kumimoji="1" lang="ja-JP" altLang="en-US" sz="1200" b="0" dirty="0">
                          <a:solidFill>
                            <a:schemeClr val="tx1"/>
                          </a:solidFill>
                          <a:latin typeface="A-OTF UD新ゴ Pro M" panose="020B0500000000000000" pitchFamily="34" charset="-128"/>
                          <a:ea typeface="A-OTF UD新ゴ Pro M" panose="020B0500000000000000"/>
                        </a:rPr>
                        <a:t>日（木）</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pitchFamily="34" charset="-128"/>
                          <a:cs typeface="+mn-cs"/>
                        </a:rPr>
                        <a:t>林業機械化協会</a:t>
                      </a:r>
                      <a:endPar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rPr>
                        <a:t>38</a:t>
                      </a:r>
                      <a:endPar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200" b="0" dirty="0">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0094791"/>
                  </a:ext>
                </a:extLst>
              </a:tr>
              <a:tr h="444656">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18</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OTF UD新ゴ Pro M" panose="020B0500000000000000" pitchFamily="34" charset="-128"/>
                          <a:ea typeface="A-OTF UD新ゴ Pro M" panose="020B0500000000000000"/>
                        </a:rPr>
                        <a:t>最新の林業機械原稿の提出</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A-OTF UD新ゴ Pro M" panose="020B0500000000000000" pitchFamily="34" charset="-128"/>
                          <a:ea typeface="A-OTF UD新ゴ Pro M" panose="020B0500000000000000"/>
                        </a:rPr>
                        <a:t>6</a:t>
                      </a:r>
                      <a:r>
                        <a:rPr kumimoji="1" lang="ja-JP" altLang="en-US" sz="1200" b="0" dirty="0">
                          <a:solidFill>
                            <a:schemeClr val="tx1"/>
                          </a:solidFill>
                          <a:latin typeface="A-OTF UD新ゴ Pro M" panose="020B0500000000000000" pitchFamily="34" charset="-128"/>
                          <a:ea typeface="A-OTF UD新ゴ Pro M" panose="020B0500000000000000"/>
                        </a:rPr>
                        <a:t>月</a:t>
                      </a:r>
                      <a:r>
                        <a:rPr kumimoji="1" lang="en-US" altLang="ja-JP" sz="1200" b="0" dirty="0">
                          <a:solidFill>
                            <a:schemeClr val="tx1"/>
                          </a:solidFill>
                          <a:latin typeface="A-OTF UD新ゴ Pro M" panose="020B0500000000000000" pitchFamily="34" charset="-128"/>
                          <a:ea typeface="A-OTF UD新ゴ Pro M" panose="020B0500000000000000"/>
                        </a:rPr>
                        <a:t>6</a:t>
                      </a:r>
                      <a:r>
                        <a:rPr kumimoji="1" lang="ja-JP" altLang="en-US" sz="1200" b="0" dirty="0">
                          <a:solidFill>
                            <a:schemeClr val="tx1"/>
                          </a:solidFill>
                          <a:latin typeface="A-OTF UD新ゴ Pro M" panose="020B0500000000000000" pitchFamily="34" charset="-128"/>
                          <a:ea typeface="A-OTF UD新ゴ Pro M" panose="020B0500000000000000"/>
                        </a:rPr>
                        <a:t>日</a:t>
                      </a:r>
                      <a:endParaRPr kumimoji="1" lang="en-US" altLang="ja-JP" sz="1200" b="0" dirty="0">
                        <a:solidFill>
                          <a:schemeClr val="tx1"/>
                        </a:solidFill>
                        <a:latin typeface="A-OTF UD新ゴ Pro M" panose="020B0500000000000000" pitchFamily="34" charset="-128"/>
                        <a:ea typeface="A-OTF UD新ゴ Pro M" panose="020B0500000000000000"/>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A-OTF UD新ゴ Pro M" panose="020B0500000000000000" pitchFamily="34" charset="-128"/>
                          <a:ea typeface="A-OTF UD新ゴ Pro M" panose="020B0500000000000000"/>
                        </a:rPr>
                        <a:t>  (</a:t>
                      </a:r>
                      <a:r>
                        <a:rPr kumimoji="1" lang="ja-JP" altLang="en-US" sz="1200" b="0" dirty="0">
                          <a:solidFill>
                            <a:schemeClr val="tx1"/>
                          </a:solidFill>
                          <a:latin typeface="A-OTF UD新ゴ Pro M" panose="020B0500000000000000" pitchFamily="34" charset="-128"/>
                          <a:ea typeface="A-OTF UD新ゴ Pro M" panose="020B0500000000000000"/>
                        </a:rPr>
                        <a:t>木）</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zh-TW" altLang="en-US" sz="1200" b="0" dirty="0">
                          <a:latin typeface="A-OTF UD新ゴ Pro M" panose="020B0500000000000000" pitchFamily="34" charset="-128"/>
                          <a:ea typeface="A-OTF UD新ゴ Pro M" panose="020B0500000000000000" pitchFamily="34" charset="-128"/>
                        </a:rPr>
                        <a:t>林業機械化協会</a:t>
                      </a:r>
                      <a:endParaRPr kumimoji="1" lang="ja-JP" altLang="en-US" sz="1200" b="0" dirty="0">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latin typeface="A-OTF UD新ゴ Pro M" panose="020B0500000000000000" pitchFamily="34" charset="-128"/>
                          <a:ea typeface="A-OTF UD新ゴ Pro M" panose="020B0500000000000000"/>
                        </a:rPr>
                        <a:t>---</a:t>
                      </a:r>
                      <a:endParaRPr kumimoji="1" lang="ja-JP" altLang="en-US" sz="1200" b="0" dirty="0">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200" b="0" dirty="0">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83102701"/>
                  </a:ext>
                </a:extLst>
              </a:tr>
              <a:tr h="444656">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15</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a:cs typeface="+mn-cs"/>
                        </a:rPr>
                        <a:t>リーフレット原稿の提出</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7</a:t>
                      </a:r>
                      <a:r>
                        <a:rPr kumimoji="1" lang="ja-JP" altLang="en-US" sz="1200" b="0" dirty="0">
                          <a:solidFill>
                            <a:schemeClr val="tx1"/>
                          </a:solidFill>
                          <a:latin typeface="A-OTF UD新ゴ Pro M" panose="020B0500000000000000" pitchFamily="34" charset="-128"/>
                          <a:ea typeface="A-OTF UD新ゴ Pro M" panose="020B0500000000000000"/>
                        </a:rPr>
                        <a:t>月</a:t>
                      </a:r>
                      <a:r>
                        <a:rPr kumimoji="1" lang="en-US" altLang="ja-JP" sz="1200" b="0" dirty="0">
                          <a:solidFill>
                            <a:schemeClr val="tx1"/>
                          </a:solidFill>
                          <a:latin typeface="A-OTF UD新ゴ Pro M" panose="020B0500000000000000" pitchFamily="34" charset="-128"/>
                          <a:ea typeface="A-OTF UD新ゴ Pro M" panose="020B0500000000000000"/>
                        </a:rPr>
                        <a:t>11</a:t>
                      </a:r>
                      <a:r>
                        <a:rPr kumimoji="1" lang="ja-JP" altLang="en-US" sz="1200" b="0" dirty="0">
                          <a:solidFill>
                            <a:schemeClr val="tx1"/>
                          </a:solidFill>
                          <a:latin typeface="A-OTF UD新ゴ Pro M" panose="020B0500000000000000" pitchFamily="34" charset="-128"/>
                          <a:ea typeface="A-OTF UD新ゴ Pro M" panose="020B0500000000000000"/>
                        </a:rPr>
                        <a:t>日（木）</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zh-TW" altLang="en-US" sz="1200" b="0" dirty="0">
                          <a:solidFill>
                            <a:schemeClr val="tx1"/>
                          </a:solidFill>
                          <a:latin typeface="A-OTF UD新ゴ Pro M" panose="020B0500000000000000" pitchFamily="34" charset="-128"/>
                          <a:ea typeface="A-OTF UD新ゴ Pro M" panose="020B0500000000000000" pitchFamily="34" charset="-128"/>
                        </a:rPr>
                        <a:t>林業機械化協会</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A-OTF UD新ゴ Pro M" panose="020B0500000000000000" pitchFamily="34" charset="-128"/>
                          <a:ea typeface="A-OTF UD新ゴ Pro M" panose="020B0500000000000000"/>
                        </a:rPr>
                        <a:t>---</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a:rPr>
                        <a:t>全社提出</a:t>
                      </a:r>
                      <a:endParaRPr kumimoji="1" lang="en-US" altLang="ja-JP"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6968676"/>
                  </a:ext>
                </a:extLst>
              </a:tr>
              <a:tr h="444656">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20</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a:cs typeface="+mn-cs"/>
                        </a:rPr>
                        <a:t>建築物・工作物設営申請書①～④</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7</a:t>
                      </a:r>
                      <a:r>
                        <a:rPr kumimoji="1" lang="ja-JP" altLang="en-US" sz="1200" b="0" dirty="0">
                          <a:solidFill>
                            <a:schemeClr val="tx1"/>
                          </a:solidFill>
                          <a:latin typeface="A-OTF UD新ゴ Pro M" panose="020B0500000000000000" pitchFamily="34" charset="-128"/>
                          <a:ea typeface="A-OTF UD新ゴ Pro M" panose="020B0500000000000000"/>
                        </a:rPr>
                        <a:t>月</a:t>
                      </a:r>
                      <a:r>
                        <a:rPr kumimoji="1" lang="en-US" altLang="ja-JP" sz="1200" b="0" dirty="0">
                          <a:solidFill>
                            <a:schemeClr val="tx1"/>
                          </a:solidFill>
                          <a:latin typeface="A-OTF UD新ゴ Pro M" panose="020B0500000000000000" pitchFamily="34" charset="-128"/>
                          <a:ea typeface="A-OTF UD新ゴ Pro M" panose="020B0500000000000000"/>
                        </a:rPr>
                        <a:t>11</a:t>
                      </a:r>
                      <a:r>
                        <a:rPr kumimoji="1" lang="ja-JP" altLang="en-US" sz="1200" b="0" dirty="0">
                          <a:solidFill>
                            <a:schemeClr val="tx1"/>
                          </a:solidFill>
                          <a:latin typeface="A-OTF UD新ゴ Pro M" panose="020B0500000000000000" pitchFamily="34" charset="-128"/>
                          <a:ea typeface="A-OTF UD新ゴ Pro M" panose="020B0500000000000000"/>
                        </a:rPr>
                        <a:t>日</a:t>
                      </a:r>
                      <a:endParaRPr kumimoji="1" lang="en-US" altLang="ja-JP" sz="1200" b="0" dirty="0">
                        <a:solidFill>
                          <a:schemeClr val="tx1"/>
                        </a:solidFill>
                        <a:latin typeface="A-OTF UD新ゴ Pro M" panose="020B0500000000000000" pitchFamily="34" charset="-128"/>
                        <a:ea typeface="A-OTF UD新ゴ Pro M" panose="020B0500000000000000"/>
                      </a:endParaRPr>
                    </a:p>
                    <a:p>
                      <a:pPr algn="ctr"/>
                      <a:r>
                        <a:rPr kumimoji="1" lang="ja-JP" altLang="en-US" sz="1200" b="0" dirty="0">
                          <a:solidFill>
                            <a:schemeClr val="tx1"/>
                          </a:solidFill>
                          <a:latin typeface="A-OTF UD新ゴ Pro M" panose="020B0500000000000000" pitchFamily="34" charset="-128"/>
                          <a:ea typeface="A-OTF UD新ゴ Pro M" panose="020B0500000000000000"/>
                        </a:rPr>
                        <a:t>（木）</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OTF UD新ゴ Pro M" panose="020B0500000000000000" pitchFamily="34" charset="-128"/>
                          <a:ea typeface="A-OTF UD新ゴ Pro M" panose="020B0500000000000000"/>
                        </a:rPr>
                        <a:t>アクティオ</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A-OTF UD新ゴ Pro M" panose="020B0500000000000000" pitchFamily="34" charset="-128"/>
                          <a:ea typeface="A-OTF UD新ゴ Pro M" panose="020B0500000000000000"/>
                        </a:rPr>
                        <a:t>40</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a:rPr>
                        <a:t>小規模を除く</a:t>
                      </a:r>
                      <a:endParaRPr kumimoji="1" lang="en-US" altLang="ja-JP"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305498876"/>
                  </a:ext>
                </a:extLst>
              </a:tr>
              <a:tr h="444656">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19</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200" dirty="0">
                          <a:ea typeface="A-OTF UD新ゴ Pro M" panose="020B0500000000000000"/>
                        </a:rPr>
                        <a:t>木材納品場所申込書</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7</a:t>
                      </a:r>
                      <a:r>
                        <a:rPr kumimoji="1" lang="ja-JP" altLang="en-US" sz="1200" b="0" dirty="0">
                          <a:solidFill>
                            <a:schemeClr val="tx1"/>
                          </a:solidFill>
                          <a:latin typeface="A-OTF UD新ゴ Pro M" panose="020B0500000000000000" pitchFamily="34" charset="-128"/>
                          <a:ea typeface="A-OTF UD新ゴ Pro M" panose="020B0500000000000000"/>
                        </a:rPr>
                        <a:t>月</a:t>
                      </a:r>
                      <a:r>
                        <a:rPr kumimoji="1" lang="en-US" altLang="ja-JP" sz="1200" b="0" dirty="0">
                          <a:solidFill>
                            <a:schemeClr val="tx1"/>
                          </a:solidFill>
                          <a:latin typeface="A-OTF UD新ゴ Pro M" panose="020B0500000000000000" pitchFamily="34" charset="-128"/>
                          <a:ea typeface="A-OTF UD新ゴ Pro M" panose="020B0500000000000000"/>
                        </a:rPr>
                        <a:t>11</a:t>
                      </a:r>
                      <a:r>
                        <a:rPr kumimoji="1" lang="ja-JP" altLang="en-US" sz="1200" b="0" dirty="0">
                          <a:solidFill>
                            <a:schemeClr val="tx1"/>
                          </a:solidFill>
                          <a:latin typeface="A-OTF UD新ゴ Pro M" panose="020B0500000000000000" pitchFamily="34" charset="-128"/>
                          <a:ea typeface="A-OTF UD新ゴ Pro M" panose="020B0500000000000000"/>
                        </a:rPr>
                        <a:t>日</a:t>
                      </a:r>
                      <a:endParaRPr kumimoji="1" lang="en-US" altLang="ja-JP" sz="1200" b="0" dirty="0">
                        <a:solidFill>
                          <a:schemeClr val="tx1"/>
                        </a:solidFill>
                        <a:latin typeface="A-OTF UD新ゴ Pro M" panose="020B0500000000000000" pitchFamily="34" charset="-128"/>
                        <a:ea typeface="A-OTF UD新ゴ Pro M" panose="020B0500000000000000"/>
                      </a:endParaRPr>
                    </a:p>
                    <a:p>
                      <a:pPr algn="ctr"/>
                      <a:r>
                        <a:rPr kumimoji="1" lang="ja-JP" altLang="en-US" sz="1200" b="0" dirty="0">
                          <a:solidFill>
                            <a:schemeClr val="tx1"/>
                          </a:solidFill>
                          <a:latin typeface="A-OTF UD新ゴ Pro M" panose="020B0500000000000000" pitchFamily="34" charset="-128"/>
                          <a:ea typeface="A-OTF UD新ゴ Pro M" panose="020B0500000000000000"/>
                        </a:rPr>
                        <a:t>（木）</a:t>
                      </a:r>
                      <a:endParaRPr lang="ja-JP" altLang="en-US" sz="1200" dirty="0">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ja-JP" altLang="en-US" sz="1200" dirty="0">
                          <a:ea typeface="A-OTF UD新ゴ Pro M" panose="020B0500000000000000"/>
                        </a:rPr>
                        <a:t>林業機械化協会</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rPr>
                        <a:t>43</a:t>
                      </a:r>
                      <a:endPar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ja-JP" altLang="en-US" sz="1200" dirty="0">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8807909"/>
                  </a:ext>
                </a:extLst>
              </a:tr>
              <a:tr h="444656">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29</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solidFill>
                            <a:schemeClr val="tx1"/>
                          </a:solidFill>
                          <a:latin typeface="A-OTF UD新ゴ Pro M" panose="020B0500000000000000" pitchFamily="34" charset="-128"/>
                          <a:ea typeface="A-OTF UD新ゴ Pro M" panose="020B0500000000000000"/>
                        </a:rPr>
                        <a:t>搬入・搬出車両証等申込書</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8</a:t>
                      </a:r>
                      <a:r>
                        <a:rPr kumimoji="1" lang="ja-JP" altLang="en-US" sz="1200" b="0" dirty="0">
                          <a:solidFill>
                            <a:schemeClr val="tx1"/>
                          </a:solidFill>
                          <a:latin typeface="A-OTF UD新ゴ Pro M" panose="020B0500000000000000" pitchFamily="34" charset="-128"/>
                          <a:ea typeface="A-OTF UD新ゴ Pro M" panose="020B0500000000000000"/>
                        </a:rPr>
                        <a:t>月</a:t>
                      </a:r>
                      <a:r>
                        <a:rPr kumimoji="1" lang="en-US" altLang="ja-JP" sz="1200" b="0" dirty="0">
                          <a:solidFill>
                            <a:schemeClr val="tx1"/>
                          </a:solidFill>
                          <a:latin typeface="A-OTF UD新ゴ Pro M" panose="020B0500000000000000" pitchFamily="34" charset="-128"/>
                          <a:ea typeface="A-OTF UD新ゴ Pro M" panose="020B0500000000000000"/>
                        </a:rPr>
                        <a:t>1</a:t>
                      </a:r>
                      <a:r>
                        <a:rPr kumimoji="1" lang="ja-JP" altLang="en-US" sz="1200" b="0" dirty="0">
                          <a:solidFill>
                            <a:schemeClr val="tx1"/>
                          </a:solidFill>
                          <a:latin typeface="A-OTF UD新ゴ Pro M" panose="020B0500000000000000" pitchFamily="34" charset="-128"/>
                          <a:ea typeface="A-OTF UD新ゴ Pro M" panose="020B0500000000000000"/>
                        </a:rPr>
                        <a:t>日</a:t>
                      </a:r>
                      <a:endParaRPr kumimoji="1" lang="en-US" altLang="ja-JP" sz="1200" b="0" dirty="0">
                        <a:solidFill>
                          <a:schemeClr val="tx1"/>
                        </a:solidFill>
                        <a:latin typeface="A-OTF UD新ゴ Pro M" panose="020B0500000000000000" pitchFamily="34" charset="-128"/>
                        <a:ea typeface="A-OTF UD新ゴ Pro M" panose="020B0500000000000000"/>
                      </a:endParaRPr>
                    </a:p>
                    <a:p>
                      <a:pPr algn="ctr"/>
                      <a:r>
                        <a:rPr kumimoji="1" lang="en-US" altLang="ja-JP" sz="1200" b="0" dirty="0">
                          <a:solidFill>
                            <a:schemeClr val="tx1"/>
                          </a:solidFill>
                          <a:latin typeface="A-OTF UD新ゴ Pro M" panose="020B0500000000000000" pitchFamily="34" charset="-128"/>
                          <a:ea typeface="A-OTF UD新ゴ Pro M" panose="020B0500000000000000"/>
                        </a:rPr>
                        <a:t>  (</a:t>
                      </a:r>
                      <a:r>
                        <a:rPr kumimoji="1" lang="ja-JP" altLang="en-US" sz="1200" b="0" dirty="0">
                          <a:solidFill>
                            <a:schemeClr val="tx1"/>
                          </a:solidFill>
                          <a:latin typeface="A-OTF UD新ゴ Pro M" panose="020B0500000000000000" pitchFamily="34" charset="-128"/>
                          <a:ea typeface="A-OTF UD新ゴ Pro M" panose="020B0500000000000000"/>
                        </a:rPr>
                        <a:t>木）</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pitchFamily="34" charset="-128"/>
                          <a:cs typeface="+mn-cs"/>
                        </a:rPr>
                        <a:t>林業機械化協会</a:t>
                      </a:r>
                      <a:endPar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rPr>
                        <a:t>44</a:t>
                      </a:r>
                      <a:endPar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en-US" altLang="ja-JP" sz="1200" b="0" dirty="0">
                        <a:solidFill>
                          <a:schemeClr val="bg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156152"/>
                  </a:ext>
                </a:extLst>
              </a:tr>
              <a:tr h="444656">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28</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OTF UD新ゴ Pro M" panose="020B0500000000000000" pitchFamily="34" charset="-128"/>
                          <a:ea typeface="A-OTF UD新ゴ Pro M" panose="020B0500000000000000"/>
                        </a:rPr>
                        <a:t>防火関連届出書</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9</a:t>
                      </a:r>
                      <a:r>
                        <a:rPr kumimoji="1" lang="ja-JP" altLang="en-US" sz="1200" b="0" dirty="0">
                          <a:solidFill>
                            <a:schemeClr val="tx1"/>
                          </a:solidFill>
                          <a:latin typeface="A-OTF UD新ゴ Pro M" panose="020B0500000000000000" pitchFamily="34" charset="-128"/>
                          <a:ea typeface="A-OTF UD新ゴ Pro M" panose="020B0500000000000000"/>
                        </a:rPr>
                        <a:t>月</a:t>
                      </a:r>
                      <a:r>
                        <a:rPr kumimoji="1" lang="en-US" altLang="ja-JP" sz="1200" b="0" dirty="0">
                          <a:solidFill>
                            <a:schemeClr val="tx1"/>
                          </a:solidFill>
                          <a:latin typeface="A-OTF UD新ゴ Pro M" panose="020B0500000000000000" pitchFamily="34" charset="-128"/>
                          <a:ea typeface="A-OTF UD新ゴ Pro M" panose="020B0500000000000000"/>
                        </a:rPr>
                        <a:t>12</a:t>
                      </a:r>
                      <a:r>
                        <a:rPr kumimoji="1" lang="ja-JP" altLang="en-US" sz="1200" b="0" dirty="0">
                          <a:solidFill>
                            <a:schemeClr val="tx1"/>
                          </a:solidFill>
                          <a:latin typeface="A-OTF UD新ゴ Pro M" panose="020B0500000000000000" pitchFamily="34" charset="-128"/>
                          <a:ea typeface="A-OTF UD新ゴ Pro M" panose="020B0500000000000000"/>
                        </a:rPr>
                        <a:t>日（木）</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rPr>
                        <a:t>アクティオ</a:t>
                      </a:r>
                      <a:endParaRPr kumimoji="1" lang="en-US" altLang="ja-JP"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rPr>
                        <a:t>45</a:t>
                      </a:r>
                      <a:endPar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a:rPr>
                        <a:t>発電機、火器使用</a:t>
                      </a:r>
                      <a:endParaRPr kumimoji="1" lang="en-US" altLang="ja-JP"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993331492"/>
                  </a:ext>
                </a:extLst>
              </a:tr>
              <a:tr h="444656">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32</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OTF UD新ゴ Pro M" panose="020B0500000000000000" pitchFamily="34" charset="-128"/>
                          <a:ea typeface="A-OTF UD新ゴ Pro M" panose="020B0500000000000000"/>
                        </a:rPr>
                        <a:t>追加備品申込書</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9</a:t>
                      </a:r>
                      <a:r>
                        <a:rPr kumimoji="1" lang="ja-JP" altLang="en-US" sz="1200" b="0" dirty="0">
                          <a:solidFill>
                            <a:schemeClr val="tx1"/>
                          </a:solidFill>
                          <a:latin typeface="A-OTF UD新ゴ Pro M" panose="020B0500000000000000" pitchFamily="34" charset="-128"/>
                          <a:ea typeface="A-OTF UD新ゴ Pro M" panose="020B0500000000000000"/>
                        </a:rPr>
                        <a:t>月</a:t>
                      </a:r>
                      <a:r>
                        <a:rPr kumimoji="1" lang="en-US" altLang="ja-JP" sz="1200" b="0" dirty="0">
                          <a:solidFill>
                            <a:schemeClr val="tx1"/>
                          </a:solidFill>
                          <a:latin typeface="A-OTF UD新ゴ Pro M" panose="020B0500000000000000" pitchFamily="34" charset="-128"/>
                          <a:ea typeface="A-OTF UD新ゴ Pro M" panose="020B0500000000000000"/>
                        </a:rPr>
                        <a:t>26</a:t>
                      </a:r>
                      <a:r>
                        <a:rPr kumimoji="1" lang="ja-JP" altLang="en-US" sz="1200" b="0" dirty="0">
                          <a:solidFill>
                            <a:schemeClr val="tx1"/>
                          </a:solidFill>
                          <a:latin typeface="A-OTF UD新ゴ Pro M" panose="020B0500000000000000" pitchFamily="34" charset="-128"/>
                          <a:ea typeface="A-OTF UD新ゴ Pro M" panose="020B0500000000000000"/>
                        </a:rPr>
                        <a:t>日</a:t>
                      </a:r>
                      <a:endParaRPr kumimoji="1" lang="en-US" altLang="ja-JP" sz="1200" b="0" dirty="0">
                        <a:solidFill>
                          <a:schemeClr val="tx1"/>
                        </a:solidFill>
                        <a:latin typeface="A-OTF UD新ゴ Pro M" panose="020B0500000000000000" pitchFamily="34" charset="-128"/>
                        <a:ea typeface="A-OTF UD新ゴ Pro M" panose="020B0500000000000000"/>
                      </a:endParaRPr>
                    </a:p>
                    <a:p>
                      <a:pPr algn="ctr"/>
                      <a:r>
                        <a:rPr kumimoji="1" lang="ja-JP" altLang="en-US" sz="1200" b="0" dirty="0">
                          <a:solidFill>
                            <a:schemeClr val="tx1"/>
                          </a:solidFill>
                          <a:latin typeface="A-OTF UD新ゴ Pro M" panose="020B0500000000000000" pitchFamily="34" charset="-128"/>
                          <a:ea typeface="A-OTF UD新ゴ Pro M" panose="020B0500000000000000"/>
                        </a:rPr>
                        <a:t>（木）</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rPr>
                        <a:t>アクティオ</a:t>
                      </a:r>
                      <a:endParaRPr kumimoji="1" lang="en-US" altLang="ja-JP"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rPr>
                        <a:t>46</a:t>
                      </a:r>
                      <a:endPar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a:cs typeface="+mn-cs"/>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ja-JP" altLang="en-US" sz="1200" dirty="0">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03990941"/>
                  </a:ext>
                </a:extLst>
              </a:tr>
              <a:tr h="444656">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32</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solidFill>
                            <a:schemeClr val="tx1"/>
                          </a:solidFill>
                          <a:latin typeface="A-OTF UD新ゴ Pro M" panose="020B0500000000000000" pitchFamily="34" charset="-128"/>
                          <a:ea typeface="A-OTF UD新ゴ Pro M" panose="020B0500000000000000"/>
                        </a:rPr>
                        <a:t>軽油・灯油申込書</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9</a:t>
                      </a:r>
                      <a:r>
                        <a:rPr kumimoji="1" lang="ja-JP" altLang="en-US" sz="1200" b="0" dirty="0">
                          <a:solidFill>
                            <a:schemeClr val="tx1"/>
                          </a:solidFill>
                          <a:latin typeface="A-OTF UD新ゴ Pro M" panose="020B0500000000000000" pitchFamily="34" charset="-128"/>
                          <a:ea typeface="A-OTF UD新ゴ Pro M" panose="020B0500000000000000"/>
                        </a:rPr>
                        <a:t>月</a:t>
                      </a:r>
                      <a:r>
                        <a:rPr kumimoji="1" lang="en-US" altLang="ja-JP" sz="1200" b="0" dirty="0">
                          <a:solidFill>
                            <a:schemeClr val="tx1"/>
                          </a:solidFill>
                          <a:latin typeface="A-OTF UD新ゴ Pro M" panose="020B0500000000000000" pitchFamily="34" charset="-128"/>
                          <a:ea typeface="A-OTF UD新ゴ Pro M" panose="020B0500000000000000"/>
                        </a:rPr>
                        <a:t>26</a:t>
                      </a:r>
                      <a:r>
                        <a:rPr kumimoji="1" lang="ja-JP" altLang="en-US" sz="1200" b="0" dirty="0">
                          <a:solidFill>
                            <a:schemeClr val="tx1"/>
                          </a:solidFill>
                          <a:latin typeface="A-OTF UD新ゴ Pro M" panose="020B0500000000000000" pitchFamily="34" charset="-128"/>
                          <a:ea typeface="A-OTF UD新ゴ Pro M" panose="020B0500000000000000"/>
                        </a:rPr>
                        <a:t>日（木）</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b="0" dirty="0">
                          <a:latin typeface="A-OTF UD新ゴ Pro M" panose="020B0500000000000000" pitchFamily="34" charset="-128"/>
                          <a:ea typeface="A-OTF UD新ゴ Pro M" panose="020B0500000000000000"/>
                        </a:rPr>
                        <a:t>アクティオ</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b="0" dirty="0">
                          <a:latin typeface="A-OTF UD新ゴ Pro M" panose="020B0500000000000000" pitchFamily="34" charset="-128"/>
                          <a:ea typeface="A-OTF UD新ゴ Pro M" panose="020B0500000000000000"/>
                        </a:rPr>
                        <a:t>47</a:t>
                      </a:r>
                      <a:endParaRPr kumimoji="1" lang="ja-JP" altLang="en-US" sz="1200" b="0" dirty="0">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200" b="0" dirty="0">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9047068"/>
                  </a:ext>
                </a:extLst>
              </a:tr>
              <a:tr h="444656">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33</a:t>
                      </a:r>
                      <a:endParaRPr kumimoji="1" lang="ja-JP" altLang="en-US" sz="1200" b="0" dirty="0">
                        <a:solidFill>
                          <a:schemeClr val="tx1"/>
                        </a:solidFill>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OTF UD新ゴ Pro M" panose="020B0500000000000000" pitchFamily="34" charset="-128"/>
                          <a:ea typeface="A-OTF UD新ゴ Pro M" panose="020B0500000000000000"/>
                        </a:rPr>
                        <a:t>弁当注文書</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b="0" dirty="0">
                          <a:solidFill>
                            <a:schemeClr val="tx1"/>
                          </a:solidFill>
                          <a:latin typeface="A-OTF UD新ゴ Pro M" panose="020B0500000000000000" pitchFamily="34" charset="-128"/>
                          <a:ea typeface="A-OTF UD新ゴ Pro M" panose="020B0500000000000000"/>
                        </a:rPr>
                        <a:t>9</a:t>
                      </a:r>
                      <a:r>
                        <a:rPr kumimoji="1" lang="ja-JP" altLang="en-US" sz="1200" b="0" dirty="0">
                          <a:solidFill>
                            <a:schemeClr val="tx1"/>
                          </a:solidFill>
                          <a:latin typeface="A-OTF UD新ゴ Pro M" panose="020B0500000000000000" pitchFamily="34" charset="-128"/>
                          <a:ea typeface="A-OTF UD新ゴ Pro M" panose="020B0500000000000000"/>
                        </a:rPr>
                        <a:t>月</a:t>
                      </a:r>
                      <a:r>
                        <a:rPr kumimoji="1" lang="en-US" altLang="ja-JP" sz="1200" b="0" dirty="0">
                          <a:solidFill>
                            <a:schemeClr val="tx1"/>
                          </a:solidFill>
                          <a:latin typeface="A-OTF UD新ゴ Pro M" panose="020B0500000000000000" pitchFamily="34" charset="-128"/>
                          <a:ea typeface="A-OTF UD新ゴ Pro M" panose="020B0500000000000000"/>
                        </a:rPr>
                        <a:t>26</a:t>
                      </a:r>
                      <a:r>
                        <a:rPr kumimoji="1" lang="ja-JP" altLang="en-US" sz="1200" b="0" dirty="0">
                          <a:solidFill>
                            <a:schemeClr val="tx1"/>
                          </a:solidFill>
                          <a:latin typeface="A-OTF UD新ゴ Pro M" panose="020B0500000000000000" pitchFamily="34" charset="-128"/>
                          <a:ea typeface="A-OTF UD新ゴ Pro M" panose="020B0500000000000000"/>
                        </a:rPr>
                        <a:t>日（木）</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200" b="0" dirty="0">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b="0" dirty="0">
                          <a:latin typeface="A-OTF UD新ゴ Pro M" panose="020B0500000000000000" pitchFamily="34" charset="-128"/>
                          <a:ea typeface="A-OTF UD新ゴ Pro M" panose="020B0500000000000000"/>
                        </a:rPr>
                        <a:t>48</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200" b="0" dirty="0">
                        <a:latin typeface="A-OTF UD新ゴ Pro M" panose="020B0500000000000000" pitchFamily="34" charset="-128"/>
                        <a:ea typeface="A-OTF UD新ゴ Pro M" panose="020B0500000000000000"/>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9918834"/>
                  </a:ext>
                </a:extLst>
              </a:tr>
            </a:tbl>
          </a:graphicData>
        </a:graphic>
      </p:graphicFrame>
      <p:graphicFrame>
        <p:nvGraphicFramePr>
          <p:cNvPr id="6" name="表 5">
            <a:extLst>
              <a:ext uri="{FF2B5EF4-FFF2-40B4-BE49-F238E27FC236}">
                <a16:creationId xmlns:a16="http://schemas.microsoft.com/office/drawing/2014/main" id="{1DA190C7-1652-52A1-99B6-E1678BA458A8}"/>
              </a:ext>
            </a:extLst>
          </p:cNvPr>
          <p:cNvGraphicFramePr>
            <a:graphicFrameLocks noGrp="1"/>
          </p:cNvGraphicFramePr>
          <p:nvPr>
            <p:extLst>
              <p:ext uri="{D42A27DB-BD31-4B8C-83A1-F6EECF244321}">
                <p14:modId xmlns:p14="http://schemas.microsoft.com/office/powerpoint/2010/main" val="4008219267"/>
              </p:ext>
            </p:extLst>
          </p:nvPr>
        </p:nvGraphicFramePr>
        <p:xfrm>
          <a:off x="359260" y="6656744"/>
          <a:ext cx="6139479" cy="3139440"/>
        </p:xfrm>
        <a:graphic>
          <a:graphicData uri="http://schemas.openxmlformats.org/drawingml/2006/table">
            <a:tbl>
              <a:tblPr firstRow="1" bandRow="1">
                <a:tableStyleId>{5C22544A-7EE6-4342-B048-85BDC9FD1C3A}</a:tableStyleId>
              </a:tblPr>
              <a:tblGrid>
                <a:gridCol w="2179659">
                  <a:extLst>
                    <a:ext uri="{9D8B030D-6E8A-4147-A177-3AD203B41FA5}">
                      <a16:colId xmlns:a16="http://schemas.microsoft.com/office/drawing/2014/main" val="424088376"/>
                    </a:ext>
                  </a:extLst>
                </a:gridCol>
                <a:gridCol w="3959820">
                  <a:extLst>
                    <a:ext uri="{9D8B030D-6E8A-4147-A177-3AD203B41FA5}">
                      <a16:colId xmlns:a16="http://schemas.microsoft.com/office/drawing/2014/main" val="2364758003"/>
                    </a:ext>
                  </a:extLst>
                </a:gridCol>
              </a:tblGrid>
              <a:tr h="215808">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区分</a:t>
                      </a:r>
                      <a:endParaRPr kumimoji="1" lang="en-US" altLang="ja-JP" sz="120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お問い合わせ先</a:t>
                      </a:r>
                      <a:endParaRPr kumimoji="1" lang="en-US" altLang="ja-JP" sz="1200" b="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946691105"/>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・展示実演会全般</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・出展料及び出展申込み</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・搬入・搬出及び車両の駐車</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・木材の調達及び処分</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・最新の林業機械</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zh-TW" altLang="en-US" sz="1100" dirty="0">
                          <a:solidFill>
                            <a:schemeClr val="tx1"/>
                          </a:solidFill>
                          <a:latin typeface="A-OTF UD新ゴ Pro M" panose="020B0500000000000000" pitchFamily="34" charset="-128"/>
                          <a:ea typeface="A-OTF UD新ゴ Pro M" panose="020B0500000000000000" pitchFamily="34" charset="-128"/>
                        </a:rPr>
                        <a:t>一般社団法人林業機械化協会</a:t>
                      </a:r>
                      <a:r>
                        <a:rPr kumimoji="1" lang="ja-JP" altLang="en-US" sz="1100" dirty="0">
                          <a:solidFill>
                            <a:schemeClr val="tx1"/>
                          </a:solidFill>
                          <a:latin typeface="A-OTF UD新ゴ Pro M" panose="020B0500000000000000" pitchFamily="34" charset="-128"/>
                          <a:ea typeface="A-OTF UD新ゴ Pro M" panose="020B0500000000000000" pitchFamily="34" charset="-128"/>
                        </a:rPr>
                        <a:t>　　　担当：和佐、寺澤</a:t>
                      </a:r>
                      <a:endParaRPr kumimoji="1" lang="en-US" altLang="ja-JP" sz="1100" dirty="0">
                        <a:solidFill>
                          <a:schemeClr val="tx1"/>
                        </a:solidFill>
                        <a:latin typeface="A-OTF UD新ゴ Pro M" panose="020B0500000000000000" pitchFamily="34" charset="-128"/>
                        <a:ea typeface="A-OTF UD新ゴ Pro M" panose="020B0500000000000000" pitchFamily="34" charset="-128"/>
                      </a:endParaRPr>
                    </a:p>
                    <a:p>
                      <a:r>
                        <a:rPr kumimoji="1" lang="ja-JP" altLang="en-US" sz="1100" dirty="0">
                          <a:solidFill>
                            <a:schemeClr val="tx1"/>
                          </a:solidFill>
                          <a:latin typeface="A-OTF UD新ゴ Pro M" panose="020B0500000000000000" pitchFamily="34" charset="-128"/>
                          <a:ea typeface="A-OTF UD新ゴ Pro M" panose="020B0500000000000000" pitchFamily="34" charset="-128"/>
                        </a:rPr>
                        <a:t>〒</a:t>
                      </a:r>
                      <a:r>
                        <a:rPr kumimoji="1" lang="en-US" altLang="ja-JP" sz="1100" dirty="0">
                          <a:solidFill>
                            <a:schemeClr val="tx1"/>
                          </a:solidFill>
                          <a:latin typeface="A-OTF UD新ゴ Pro M" panose="020B0500000000000000" pitchFamily="34" charset="-128"/>
                          <a:ea typeface="A-OTF UD新ゴ Pro M" panose="020B0500000000000000" pitchFamily="34" charset="-128"/>
                        </a:rPr>
                        <a:t>112-0004</a:t>
                      </a:r>
                      <a:r>
                        <a:rPr kumimoji="1" lang="ja-JP" altLang="en-US" sz="1100" dirty="0">
                          <a:solidFill>
                            <a:schemeClr val="tx1"/>
                          </a:solidFill>
                          <a:latin typeface="A-OTF UD新ゴ Pro M" panose="020B0500000000000000" pitchFamily="34" charset="-128"/>
                          <a:ea typeface="A-OTF UD新ゴ Pro M" panose="020B0500000000000000" pitchFamily="34" charset="-128"/>
                        </a:rPr>
                        <a:t> 東京都文京区後楽</a:t>
                      </a:r>
                      <a:r>
                        <a:rPr kumimoji="1" lang="en-US" altLang="ja-JP" sz="1100" dirty="0">
                          <a:solidFill>
                            <a:schemeClr val="tx1"/>
                          </a:solidFill>
                          <a:latin typeface="A-OTF UD新ゴ Pro M" panose="020B0500000000000000" pitchFamily="34" charset="-128"/>
                          <a:ea typeface="A-OTF UD新ゴ Pro M" panose="020B0500000000000000" pitchFamily="34" charset="-128"/>
                        </a:rPr>
                        <a:t>1-7-12</a:t>
                      </a:r>
                      <a:r>
                        <a:rPr kumimoji="1" lang="ja-JP" altLang="en-US" sz="1100" dirty="0">
                          <a:solidFill>
                            <a:schemeClr val="tx1"/>
                          </a:solidFill>
                          <a:latin typeface="A-OTF UD新ゴ Pro M" panose="020B0500000000000000" pitchFamily="34" charset="-128"/>
                          <a:ea typeface="A-OTF UD新ゴ Pro M" panose="020B0500000000000000" pitchFamily="34" charset="-128"/>
                        </a:rPr>
                        <a:t> 林友ビル</a:t>
                      </a:r>
                      <a:r>
                        <a:rPr kumimoji="1" lang="en-US" altLang="ja-JP" sz="1100" dirty="0">
                          <a:solidFill>
                            <a:schemeClr val="tx1"/>
                          </a:solidFill>
                          <a:latin typeface="A-OTF UD新ゴ Pro M" panose="020B0500000000000000" pitchFamily="34" charset="-128"/>
                          <a:ea typeface="A-OTF UD新ゴ Pro M" panose="020B0500000000000000" pitchFamily="34" charset="-128"/>
                        </a:rPr>
                        <a:t>2</a:t>
                      </a:r>
                      <a:r>
                        <a:rPr kumimoji="1" lang="ja-JP" altLang="en-US" sz="1100" dirty="0">
                          <a:solidFill>
                            <a:schemeClr val="tx1"/>
                          </a:solidFill>
                          <a:latin typeface="A-OTF UD新ゴ Pro M" panose="020B0500000000000000" pitchFamily="34" charset="-128"/>
                          <a:ea typeface="A-OTF UD新ゴ Pro M" panose="020B0500000000000000" pitchFamily="34" charset="-128"/>
                        </a:rPr>
                        <a:t>階</a:t>
                      </a:r>
                      <a:endParaRPr kumimoji="1" lang="en-US" altLang="ja-JP" sz="1100" dirty="0">
                        <a:solidFill>
                          <a:schemeClr val="tx1"/>
                        </a:solidFill>
                        <a:latin typeface="A-OTF UD新ゴ Pro M" panose="020B0500000000000000" pitchFamily="34" charset="-128"/>
                        <a:ea typeface="A-OTF UD新ゴ Pro M" panose="020B0500000000000000" pitchFamily="34" charset="-128"/>
                      </a:endParaRPr>
                    </a:p>
                    <a:p>
                      <a:r>
                        <a:rPr kumimoji="1" lang="en-US" altLang="ja-JP" sz="1100" dirty="0">
                          <a:solidFill>
                            <a:schemeClr val="tx1"/>
                          </a:solidFill>
                          <a:latin typeface="A-OTF UD新ゴ Pro M" panose="020B0500000000000000" pitchFamily="34" charset="-128"/>
                          <a:ea typeface="A-OTF UD新ゴ Pro M" panose="020B0500000000000000" pitchFamily="34" charset="-128"/>
                        </a:rPr>
                        <a:t>TEL</a:t>
                      </a:r>
                      <a:r>
                        <a:rPr kumimoji="1" lang="zh-TW" altLang="en-US" sz="1100" dirty="0">
                          <a:solidFill>
                            <a:schemeClr val="tx1"/>
                          </a:solidFill>
                          <a:latin typeface="A-OTF UD新ゴ Pro M" panose="020B0500000000000000" pitchFamily="34" charset="-128"/>
                          <a:ea typeface="A-OTF UD新ゴ Pro M" panose="020B0500000000000000" pitchFamily="34" charset="-128"/>
                        </a:rPr>
                        <a:t>：</a:t>
                      </a:r>
                      <a:r>
                        <a:rPr kumimoji="1" lang="en-US" altLang="zh-TW" sz="1100" dirty="0">
                          <a:solidFill>
                            <a:schemeClr val="tx1"/>
                          </a:solidFill>
                          <a:latin typeface="A-OTF UD新ゴ Pro M" panose="020B0500000000000000" pitchFamily="34" charset="-128"/>
                          <a:ea typeface="A-OTF UD新ゴ Pro M" panose="020B0500000000000000" pitchFamily="34" charset="-128"/>
                        </a:rPr>
                        <a:t>03-5840-6217</a:t>
                      </a:r>
                      <a:r>
                        <a:rPr kumimoji="1" lang="ja-JP" altLang="en-US" sz="1100" dirty="0">
                          <a:solidFill>
                            <a:schemeClr val="tx1"/>
                          </a:solidFill>
                          <a:latin typeface="A-OTF UD新ゴ Pro M" panose="020B0500000000000000" pitchFamily="34" charset="-128"/>
                          <a:ea typeface="A-OTF UD新ゴ Pro M" panose="020B0500000000000000" pitchFamily="34" charset="-128"/>
                        </a:rPr>
                        <a:t> </a:t>
                      </a:r>
                      <a:r>
                        <a:rPr kumimoji="1" lang="en-US" altLang="ja-JP" sz="1100" dirty="0">
                          <a:solidFill>
                            <a:schemeClr val="tx1"/>
                          </a:solidFill>
                          <a:latin typeface="A-OTF UD新ゴ Pro M" panose="020B0500000000000000" pitchFamily="34" charset="-128"/>
                          <a:ea typeface="A-OTF UD新ゴ Pro M" panose="020B0500000000000000" pitchFamily="34" charset="-128"/>
                        </a:rPr>
                        <a:t>/</a:t>
                      </a:r>
                      <a:r>
                        <a:rPr kumimoji="1" lang="ja-JP" altLang="en-US" sz="1100" dirty="0">
                          <a:solidFill>
                            <a:schemeClr val="tx1"/>
                          </a:solidFill>
                          <a:latin typeface="A-OTF UD新ゴ Pro M" panose="020B0500000000000000" pitchFamily="34" charset="-128"/>
                          <a:ea typeface="A-OTF UD新ゴ Pro M" panose="020B0500000000000000" pitchFamily="34" charset="-128"/>
                        </a:rPr>
                        <a:t> </a:t>
                      </a:r>
                      <a:r>
                        <a:rPr kumimoji="1" lang="en-US" altLang="zh-TW" sz="1100" dirty="0">
                          <a:solidFill>
                            <a:schemeClr val="tx1"/>
                          </a:solidFill>
                          <a:latin typeface="A-OTF UD新ゴ Pro M" panose="020B0500000000000000" pitchFamily="34" charset="-128"/>
                          <a:ea typeface="A-OTF UD新ゴ Pro M" panose="020B0500000000000000" pitchFamily="34" charset="-128"/>
                        </a:rPr>
                        <a:t>FAX</a:t>
                      </a:r>
                      <a:r>
                        <a:rPr kumimoji="1" lang="zh-TW" altLang="en-US" sz="1100" dirty="0">
                          <a:solidFill>
                            <a:schemeClr val="tx1"/>
                          </a:solidFill>
                          <a:latin typeface="A-OTF UD新ゴ Pro M" panose="020B0500000000000000" pitchFamily="34" charset="-128"/>
                          <a:ea typeface="A-OTF UD新ゴ Pro M" panose="020B0500000000000000" pitchFamily="34" charset="-128"/>
                        </a:rPr>
                        <a:t>：</a:t>
                      </a:r>
                      <a:r>
                        <a:rPr kumimoji="1" lang="en-US" altLang="zh-TW" sz="1100" dirty="0">
                          <a:solidFill>
                            <a:schemeClr val="tx1"/>
                          </a:solidFill>
                          <a:latin typeface="A-OTF UD新ゴ Pro M" panose="020B0500000000000000" pitchFamily="34" charset="-128"/>
                          <a:ea typeface="A-OTF UD新ゴ Pro M" panose="020B0500000000000000" pitchFamily="34" charset="-128"/>
                        </a:rPr>
                        <a:t>03-5840-6218</a:t>
                      </a:r>
                    </a:p>
                    <a:p>
                      <a:r>
                        <a:rPr kumimoji="1" lang="ja-JP" altLang="en-US" sz="1100" dirty="0">
                          <a:solidFill>
                            <a:schemeClr val="tx1"/>
                          </a:solidFill>
                          <a:latin typeface="A-OTF UD新ゴ Pro M" panose="020B0500000000000000" pitchFamily="34" charset="-128"/>
                          <a:ea typeface="A-OTF UD新ゴ Pro M" panose="020B0500000000000000" pitchFamily="34" charset="-128"/>
                        </a:rPr>
                        <a:t>メールアドレス：</a:t>
                      </a:r>
                      <a:r>
                        <a:rPr kumimoji="1" lang="en-US" altLang="zh-TW" sz="1100" dirty="0">
                          <a:solidFill>
                            <a:schemeClr val="tx1"/>
                          </a:solidFill>
                          <a:latin typeface="A-OTF UD新ゴ Pro M" panose="020B0500000000000000" pitchFamily="34" charset="-128"/>
                          <a:ea typeface="A-OTF UD新ゴ Pro M" panose="020B0500000000000000" pitchFamily="34" charset="-128"/>
                        </a:rPr>
                        <a:t>tenji@rinkikyo.or.jp</a:t>
                      </a:r>
                    </a:p>
                    <a:p>
                      <a:r>
                        <a:rPr kumimoji="1" lang="ja-JP" altLang="en-US" sz="1100" dirty="0">
                          <a:solidFill>
                            <a:schemeClr val="tx1"/>
                          </a:solidFill>
                          <a:latin typeface="A-OTF UD新ゴ Pro M" panose="020B0500000000000000" pitchFamily="34" charset="-128"/>
                          <a:ea typeface="A-OTF UD新ゴ Pro M" panose="020B0500000000000000" pitchFamily="34" charset="-128"/>
                        </a:rPr>
                        <a:t>受付時間：平日</a:t>
                      </a:r>
                      <a:r>
                        <a:rPr kumimoji="1" lang="en-US" altLang="ja-JP" sz="1100" dirty="0">
                          <a:solidFill>
                            <a:schemeClr val="tx1"/>
                          </a:solidFill>
                          <a:latin typeface="A-OTF UD新ゴ Pro M" panose="020B0500000000000000" pitchFamily="34" charset="-128"/>
                          <a:ea typeface="A-OTF UD新ゴ Pro M" panose="020B0500000000000000" pitchFamily="34" charset="-128"/>
                        </a:rPr>
                        <a:t>10:00-18:00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08182964"/>
                  </a:ext>
                </a:extLst>
              </a:tr>
              <a:tr h="21580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u="none" baseline="0" dirty="0">
                          <a:solidFill>
                            <a:schemeClr val="tx1"/>
                          </a:solidFill>
                          <a:uFill>
                            <a:solidFill>
                              <a:schemeClr val="accent1"/>
                            </a:solidFill>
                          </a:uFill>
                          <a:latin typeface="A-OTF UD新ゴ Pro M" panose="020B0500000000000000" pitchFamily="34" charset="-128"/>
                          <a:ea typeface="A-OTF UD新ゴ Pro M" panose="020B0500000000000000" pitchFamily="34" charset="-128"/>
                        </a:rPr>
                        <a:t>・建築物・工作物の設営</a:t>
                      </a:r>
                      <a:endParaRPr kumimoji="1" lang="en-US" altLang="ja-JP" sz="1200" u="none" baseline="0" dirty="0">
                        <a:solidFill>
                          <a:schemeClr val="tx1"/>
                        </a:solidFill>
                        <a:uFill>
                          <a:solidFill>
                            <a:schemeClr val="accent1"/>
                          </a:solidFill>
                        </a:uFill>
                        <a:latin typeface="A-OTF UD新ゴ Pro M" panose="020B0500000000000000" pitchFamily="34" charset="-128"/>
                        <a:ea typeface="A-OTF UD新ゴ Pro M" panose="020B0500000000000000" pitchFamily="34"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u="none" baseline="0" dirty="0">
                          <a:solidFill>
                            <a:schemeClr val="tx1"/>
                          </a:solidFill>
                          <a:uFill>
                            <a:solidFill>
                              <a:schemeClr val="accent1"/>
                            </a:solidFill>
                          </a:uFill>
                          <a:latin typeface="A-OTF UD新ゴ Pro M" panose="020B0500000000000000" pitchFamily="34" charset="-128"/>
                          <a:ea typeface="A-OTF UD新ゴ Pro M" panose="020B0500000000000000" pitchFamily="34" charset="-128"/>
                        </a:rPr>
                        <a:t>・火気使用・危険物の持込み</a:t>
                      </a:r>
                      <a:endParaRPr kumimoji="1" lang="en-US" altLang="ja-JP" sz="1200" u="none" baseline="0" dirty="0">
                        <a:solidFill>
                          <a:schemeClr val="tx1"/>
                        </a:solidFill>
                        <a:uFill>
                          <a:solidFill>
                            <a:schemeClr val="accent1"/>
                          </a:solidFill>
                        </a:u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u="none" dirty="0">
                          <a:solidFill>
                            <a:schemeClr val="tx1"/>
                          </a:solidFill>
                          <a:latin typeface="A-OTF UD新ゴ Pro M" panose="020B0500000000000000" pitchFamily="34" charset="-128"/>
                          <a:ea typeface="A-OTF UD新ゴ Pro M" panose="020B0500000000000000" pitchFamily="34" charset="-128"/>
                        </a:rPr>
                        <a:t>株式会社アクティオ　　担当：相澤</a:t>
                      </a:r>
                      <a:endParaRPr kumimoji="1" lang="en-US" altLang="ja-JP" sz="1100" u="none" dirty="0">
                        <a:solidFill>
                          <a:schemeClr val="tx1"/>
                        </a:solidFill>
                        <a:latin typeface="A-OTF UD新ゴ Pro M" panose="020B0500000000000000" pitchFamily="34" charset="-128"/>
                        <a:ea typeface="A-OTF UD新ゴ Pro M" panose="020B0500000000000000" pitchFamily="34" charset="-128"/>
                      </a:endParaRPr>
                    </a:p>
                    <a:p>
                      <a:r>
                        <a:rPr kumimoji="1" lang="zh-TW" altLang="en-US" sz="1100" u="none" dirty="0">
                          <a:solidFill>
                            <a:schemeClr val="tx1"/>
                          </a:solidFill>
                          <a:latin typeface="A-OTF UD新ゴ Pro M" panose="020B0500000000000000" pitchFamily="34" charset="-128"/>
                          <a:ea typeface="A-OTF UD新ゴ Pro M" panose="020B0500000000000000" pitchFamily="34" charset="-128"/>
                        </a:rPr>
                        <a:t>〒</a:t>
                      </a:r>
                      <a:r>
                        <a:rPr kumimoji="1" lang="en-US" altLang="zh-TW" sz="1100" u="none" dirty="0">
                          <a:solidFill>
                            <a:schemeClr val="tx1"/>
                          </a:solidFill>
                          <a:latin typeface="A-OTF UD新ゴ Pro M" panose="020B0500000000000000" pitchFamily="34" charset="-128"/>
                          <a:ea typeface="A-OTF UD新ゴ Pro M" panose="020B0500000000000000" pitchFamily="34" charset="-128"/>
                        </a:rPr>
                        <a:t>103-0027 </a:t>
                      </a:r>
                      <a:r>
                        <a:rPr kumimoji="1" lang="zh-TW" altLang="en-US" sz="1100" u="none" dirty="0">
                          <a:solidFill>
                            <a:schemeClr val="tx1"/>
                          </a:solidFill>
                          <a:latin typeface="A-OTF UD新ゴ Pro M" panose="020B0500000000000000" pitchFamily="34" charset="-128"/>
                          <a:ea typeface="A-OTF UD新ゴ Pro M" panose="020B0500000000000000" pitchFamily="34" charset="-128"/>
                        </a:rPr>
                        <a:t>東京都中央区日本橋</a:t>
                      </a:r>
                      <a:r>
                        <a:rPr kumimoji="1" lang="en-US" altLang="zh-TW" sz="1100" u="none" dirty="0">
                          <a:solidFill>
                            <a:schemeClr val="tx1"/>
                          </a:solidFill>
                          <a:latin typeface="A-OTF UD新ゴ Pro M" panose="020B0500000000000000" pitchFamily="34" charset="-128"/>
                          <a:ea typeface="A-OTF UD新ゴ Pro M" panose="020B0500000000000000" pitchFamily="34" charset="-128"/>
                        </a:rPr>
                        <a:t>3-12-2 </a:t>
                      </a:r>
                      <a:r>
                        <a:rPr kumimoji="1" lang="zh-TW" altLang="en-US" sz="1100" u="none" dirty="0">
                          <a:solidFill>
                            <a:schemeClr val="tx1"/>
                          </a:solidFill>
                          <a:latin typeface="A-OTF UD新ゴ Pro M" panose="020B0500000000000000" pitchFamily="34" charset="-128"/>
                          <a:ea typeface="A-OTF UD新ゴ Pro M" panose="020B0500000000000000" pitchFamily="34" charset="-128"/>
                        </a:rPr>
                        <a:t>朝日ビルヂング</a:t>
                      </a:r>
                      <a:r>
                        <a:rPr kumimoji="1" lang="en-US" altLang="zh-TW" sz="1100" u="none" dirty="0">
                          <a:solidFill>
                            <a:schemeClr val="tx1"/>
                          </a:solidFill>
                          <a:latin typeface="A-OTF UD新ゴ Pro M" panose="020B0500000000000000" pitchFamily="34" charset="-128"/>
                          <a:ea typeface="A-OTF UD新ゴ Pro M" panose="020B0500000000000000" pitchFamily="34" charset="-128"/>
                        </a:rPr>
                        <a:t>8F</a:t>
                      </a:r>
                    </a:p>
                    <a:p>
                      <a:r>
                        <a:rPr kumimoji="1" lang="en-US" altLang="zh-TW" sz="1100" u="none" dirty="0">
                          <a:solidFill>
                            <a:schemeClr val="tx1"/>
                          </a:solidFill>
                          <a:latin typeface="A-OTF UD新ゴ Pro M" panose="020B0500000000000000" pitchFamily="34" charset="-128"/>
                          <a:ea typeface="A-OTF UD新ゴ Pro M" panose="020B0500000000000000" pitchFamily="34" charset="-128"/>
                        </a:rPr>
                        <a:t>TEL</a:t>
                      </a:r>
                      <a:r>
                        <a:rPr kumimoji="1" lang="zh-TW" altLang="en-US" sz="1100" u="none" dirty="0">
                          <a:solidFill>
                            <a:schemeClr val="tx1"/>
                          </a:solidFill>
                          <a:latin typeface="A-OTF UD新ゴ Pro M" panose="020B0500000000000000" pitchFamily="34" charset="-128"/>
                          <a:ea typeface="A-OTF UD新ゴ Pro M" panose="020B0500000000000000" pitchFamily="34" charset="-128"/>
                        </a:rPr>
                        <a:t>：</a:t>
                      </a:r>
                      <a:r>
                        <a:rPr kumimoji="1" lang="en-US" altLang="zh-TW" sz="1100" u="none" dirty="0">
                          <a:solidFill>
                            <a:schemeClr val="tx1"/>
                          </a:solidFill>
                          <a:latin typeface="A-OTF UD新ゴ Pro M" panose="020B0500000000000000" pitchFamily="34" charset="-128"/>
                          <a:ea typeface="A-OTF UD新ゴ Pro M" panose="020B0500000000000000" pitchFamily="34" charset="-128"/>
                        </a:rPr>
                        <a:t>03-</a:t>
                      </a:r>
                      <a:r>
                        <a:rPr kumimoji="1" lang="en-US" altLang="ja-JP" sz="1100" u="none" dirty="0">
                          <a:solidFill>
                            <a:schemeClr val="tx1"/>
                          </a:solidFill>
                          <a:latin typeface="A-OTF UD新ゴ Pro M" panose="020B0500000000000000" pitchFamily="34" charset="-128"/>
                          <a:ea typeface="A-OTF UD新ゴ Pro M" panose="020B0500000000000000" pitchFamily="34" charset="-128"/>
                        </a:rPr>
                        <a:t>6854-2020</a:t>
                      </a:r>
                      <a:r>
                        <a:rPr kumimoji="1" lang="en-US" altLang="zh-TW" sz="1100" u="none" dirty="0">
                          <a:solidFill>
                            <a:schemeClr val="tx1"/>
                          </a:solidFill>
                          <a:latin typeface="A-OTF UD新ゴ Pro M" panose="020B0500000000000000" pitchFamily="34" charset="-128"/>
                          <a:ea typeface="A-OTF UD新ゴ Pro M" panose="020B0500000000000000" pitchFamily="34" charset="-128"/>
                        </a:rPr>
                        <a:t> / FAX</a:t>
                      </a:r>
                      <a:r>
                        <a:rPr kumimoji="1" lang="zh-TW" altLang="en-US" sz="1100" u="none" dirty="0">
                          <a:solidFill>
                            <a:schemeClr val="tx1"/>
                          </a:solidFill>
                          <a:latin typeface="A-OTF UD新ゴ Pro M" panose="020B0500000000000000" pitchFamily="34" charset="-128"/>
                          <a:ea typeface="A-OTF UD新ゴ Pro M" panose="020B0500000000000000" pitchFamily="34" charset="-128"/>
                        </a:rPr>
                        <a:t>：</a:t>
                      </a:r>
                      <a:r>
                        <a:rPr kumimoji="1" lang="en-US" altLang="zh-TW" sz="1100" u="none" dirty="0">
                          <a:solidFill>
                            <a:schemeClr val="tx1"/>
                          </a:solidFill>
                          <a:latin typeface="A-OTF UD新ゴ Pro M" panose="020B0500000000000000" pitchFamily="34" charset="-128"/>
                          <a:ea typeface="A-OTF UD新ゴ Pro M" panose="020B0500000000000000" pitchFamily="34" charset="-128"/>
                        </a:rPr>
                        <a:t>03-</a:t>
                      </a:r>
                      <a:r>
                        <a:rPr kumimoji="1" lang="en-US" altLang="ja-JP" sz="1100" u="none" dirty="0">
                          <a:solidFill>
                            <a:schemeClr val="tx1"/>
                          </a:solidFill>
                          <a:latin typeface="A-OTF UD新ゴ Pro M" panose="020B0500000000000000" pitchFamily="34" charset="-128"/>
                          <a:ea typeface="A-OTF UD新ゴ Pro M" panose="020B0500000000000000" pitchFamily="34" charset="-128"/>
                        </a:rPr>
                        <a:t>6854-2024</a:t>
                      </a:r>
                      <a:endParaRPr kumimoji="1" lang="en-US" altLang="zh-TW" sz="1100" u="none" dirty="0">
                        <a:solidFill>
                          <a:schemeClr val="tx1"/>
                        </a:solidFill>
                        <a:latin typeface="A-OTF UD新ゴ Pro M" panose="020B0500000000000000" pitchFamily="34" charset="-128"/>
                        <a:ea typeface="A-OTF UD新ゴ Pro M" panose="020B0500000000000000" pitchFamily="34" charset="-128"/>
                      </a:endParaRPr>
                    </a:p>
                    <a:p>
                      <a:r>
                        <a:rPr kumimoji="1" lang="ja-JP" altLang="en-US" sz="1100" u="none" dirty="0">
                          <a:solidFill>
                            <a:schemeClr val="tx1"/>
                          </a:solidFill>
                          <a:latin typeface="A-OTF UD新ゴ Pro M" panose="020B0500000000000000" pitchFamily="34" charset="-128"/>
                          <a:ea typeface="A-OTF UD新ゴ Pro M" panose="020B0500000000000000" pitchFamily="34" charset="-128"/>
                        </a:rPr>
                        <a:t>電子メール </a:t>
                      </a:r>
                      <a:r>
                        <a:rPr kumimoji="1" lang="en-US" altLang="ja-JP" sz="1100" u="none" dirty="0">
                          <a:solidFill>
                            <a:schemeClr val="tx1"/>
                          </a:solidFill>
                          <a:latin typeface="A-OTF UD新ゴ Pro M" panose="020B0500000000000000" pitchFamily="34" charset="-128"/>
                          <a:ea typeface="A-OTF UD新ゴ Pro M" panose="020B0500000000000000" pitchFamily="34" charset="-128"/>
                        </a:rPr>
                        <a:t>: aizawa-mizuki@aktio.co.jp</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A-OTF UD新ゴ Pro M" panose="020B0500000000000000" pitchFamily="34" charset="-128"/>
                          <a:ea typeface="A-OTF UD新ゴ Pro M" panose="020B0500000000000000" pitchFamily="34" charset="-128"/>
                        </a:rPr>
                        <a:t>受付時間：平日</a:t>
                      </a:r>
                      <a:r>
                        <a:rPr kumimoji="1" lang="en-US" altLang="ja-JP" sz="1100" u="none" dirty="0">
                          <a:solidFill>
                            <a:schemeClr val="tx1"/>
                          </a:solidFill>
                          <a:latin typeface="A-OTF UD新ゴ Pro M" panose="020B0500000000000000" pitchFamily="34" charset="-128"/>
                          <a:ea typeface="A-OTF UD新ゴ Pro M" panose="020B0500000000000000" pitchFamily="34" charset="-128"/>
                        </a:rPr>
                        <a:t>9:00-17:00</a:t>
                      </a:r>
                      <a:endParaRPr kumimoji="1" lang="ja-JP" altLang="en-US" sz="1100" u="none"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9331510"/>
                  </a:ext>
                </a:extLst>
              </a:tr>
              <a:tr h="21580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・追加備品</a:t>
                      </a:r>
                      <a:endParaRPr kumimoji="1" lang="en-US" altLang="ja-JP" sz="12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・弁当の注文</a:t>
                      </a:r>
                      <a:endParaRPr kumimoji="1" lang="en-US" altLang="ja-JP" sz="12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・軽油灯油</a:t>
                      </a:r>
                      <a:endParaRPr kumimoji="1" lang="en-US" altLang="ja-JP" sz="12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株式会社アクティオ　　担当：石塚</a:t>
                      </a:r>
                    </a:p>
                    <a:p>
                      <a:r>
                        <a:rPr kumimoji="1" lang="ja-JP" altLang="en-US"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a:t>
                      </a:r>
                      <a:r>
                        <a:rPr kumimoji="1" lang="en-US" altLang="ja-JP"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103-0012</a:t>
                      </a:r>
                      <a:r>
                        <a:rPr kumimoji="1" lang="ja-JP" altLang="en-US"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東京都中央区日本橋堀留町</a:t>
                      </a:r>
                      <a:r>
                        <a:rPr kumimoji="1" lang="en-US" altLang="ja-JP"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1</a:t>
                      </a:r>
                      <a:r>
                        <a:rPr kumimoji="1" lang="ja-JP" altLang="en-US"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a:t>
                      </a:r>
                      <a:r>
                        <a:rPr kumimoji="1" lang="en-US" altLang="ja-JP"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1</a:t>
                      </a:r>
                      <a:r>
                        <a:rPr kumimoji="1" lang="ja-JP" altLang="en-US"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a:t>
                      </a:r>
                      <a:r>
                        <a:rPr kumimoji="1" lang="en-US" altLang="ja-JP"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7 </a:t>
                      </a:r>
                      <a:r>
                        <a:rPr kumimoji="1" lang="ja-JP" altLang="en-US"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西田ビル</a:t>
                      </a:r>
                      <a:r>
                        <a:rPr kumimoji="1" lang="en-US" altLang="ja-JP"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4F</a:t>
                      </a:r>
                    </a:p>
                    <a:p>
                      <a:r>
                        <a:rPr kumimoji="1" lang="en-US" altLang="ja-JP"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TEL</a:t>
                      </a:r>
                      <a:r>
                        <a:rPr kumimoji="1" lang="ja-JP" altLang="en-US"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a:t>
                      </a:r>
                      <a:r>
                        <a:rPr kumimoji="1" lang="en-US" altLang="ja-JP"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03-6262-7435 / FAX</a:t>
                      </a:r>
                      <a:r>
                        <a:rPr kumimoji="1" lang="ja-JP" altLang="en-US"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a:t>
                      </a:r>
                      <a:r>
                        <a:rPr kumimoji="1" lang="en-US" altLang="ja-JP"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03-6262-7436</a:t>
                      </a:r>
                    </a:p>
                    <a:p>
                      <a:r>
                        <a:rPr kumimoji="1" lang="ja-JP" altLang="en-US"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電子メール</a:t>
                      </a:r>
                      <a:r>
                        <a:rPr kumimoji="1" lang="en-US" altLang="ja-JP"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 ishizuka.j@jei-m.com</a:t>
                      </a:r>
                    </a:p>
                    <a:p>
                      <a:r>
                        <a:rPr kumimoji="1" lang="ja-JP" altLang="en-US"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受付時間：平日</a:t>
                      </a:r>
                      <a:r>
                        <a:rPr kumimoji="1" lang="en-US" altLang="ja-JP" sz="1100" b="0" i="0" u="none" strike="noStrike" kern="1200" cap="none" spc="0" normalizeH="0" baseline="0" noProof="0" dirty="0">
                          <a:ln>
                            <a:noFill/>
                          </a:ln>
                          <a:solidFill>
                            <a:schemeClr val="tx1"/>
                          </a:solidFill>
                          <a:effectLst/>
                          <a:uLnTx/>
                          <a:uFill>
                            <a:solidFill>
                              <a:schemeClr val="accent1"/>
                            </a:solidFill>
                          </a:uFill>
                          <a:latin typeface="A-OTF UD新ゴ Pro M" panose="020B0500000000000000" pitchFamily="34" charset="-128"/>
                          <a:ea typeface="A-OTF UD新ゴ Pro M" panose="020B0500000000000000" pitchFamily="34" charset="-128"/>
                          <a:cs typeface="+mn-cs"/>
                        </a:rPr>
                        <a:t>9:00-17:00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26115698"/>
                  </a:ext>
                </a:extLst>
              </a:tr>
            </a:tbl>
          </a:graphicData>
        </a:graphic>
      </p:graphicFrame>
    </p:spTree>
    <p:extLst>
      <p:ext uri="{BB962C8B-B14F-4D97-AF65-F5344CB8AC3E}">
        <p14:creationId xmlns:p14="http://schemas.microsoft.com/office/powerpoint/2010/main" val="1600492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684155A-21A8-48B0-86AB-78186FB78BF2}"/>
              </a:ext>
            </a:extLst>
          </p:cNvPr>
          <p:cNvSpPr txBox="1"/>
          <p:nvPr/>
        </p:nvSpPr>
        <p:spPr>
          <a:xfrm>
            <a:off x="188260" y="109816"/>
            <a:ext cx="1635384" cy="369332"/>
          </a:xfrm>
          <a:prstGeom prst="rect">
            <a:avLst/>
          </a:prstGeom>
          <a:noFill/>
        </p:spPr>
        <p:txBody>
          <a:bodyPr wrap="none" rtlCol="0">
            <a:spAutoFit/>
          </a:bodyPr>
          <a:lstStyle/>
          <a:p>
            <a:r>
              <a:rPr kumimoji="1" lang="ja-JP" altLang="en-US" dirty="0">
                <a:latin typeface="A-OTF UD新ゴ Pro M" panose="020B0500000000000000" pitchFamily="34" charset="-128"/>
                <a:ea typeface="A-OTF UD新ゴ Pro M" panose="020B0500000000000000" pitchFamily="34" charset="-128"/>
              </a:rPr>
              <a:t>出展申込書 ①</a:t>
            </a:r>
          </a:p>
        </p:txBody>
      </p:sp>
      <p:graphicFrame>
        <p:nvGraphicFramePr>
          <p:cNvPr id="13" name="表 7">
            <a:extLst>
              <a:ext uri="{FF2B5EF4-FFF2-40B4-BE49-F238E27FC236}">
                <a16:creationId xmlns:a16="http://schemas.microsoft.com/office/drawing/2014/main" id="{8BEBD793-A929-466D-AC50-98A99EED4426}"/>
              </a:ext>
            </a:extLst>
          </p:cNvPr>
          <p:cNvGraphicFramePr>
            <a:graphicFrameLocks noGrp="1"/>
          </p:cNvGraphicFramePr>
          <p:nvPr>
            <p:extLst>
              <p:ext uri="{D42A27DB-BD31-4B8C-83A1-F6EECF244321}">
                <p14:modId xmlns:p14="http://schemas.microsoft.com/office/powerpoint/2010/main" val="1133757660"/>
              </p:ext>
            </p:extLst>
          </p:nvPr>
        </p:nvGraphicFramePr>
        <p:xfrm>
          <a:off x="3785872" y="581876"/>
          <a:ext cx="2921000" cy="370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7084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提出期限</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600" b="0" dirty="0">
                          <a:solidFill>
                            <a:schemeClr val="tx1"/>
                          </a:solidFill>
                          <a:latin typeface="A-OTF UD新ゴ Pro M" panose="020B0500000000000000" pitchFamily="34" charset="-128"/>
                          <a:ea typeface="A-OTF UD新ゴ Pro M" panose="020B0500000000000000" pitchFamily="34" charset="-128"/>
                        </a:rPr>
                        <a:t>4</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月</a:t>
                      </a:r>
                      <a:r>
                        <a:rPr kumimoji="1" lang="en-US" altLang="ja-JP" sz="1600" b="0" dirty="0">
                          <a:solidFill>
                            <a:schemeClr val="tx1"/>
                          </a:solidFill>
                          <a:latin typeface="A-OTF UD新ゴ Pro M" panose="020B0500000000000000" pitchFamily="34" charset="-128"/>
                          <a:ea typeface="A-OTF UD新ゴ Pro M" panose="020B0500000000000000" pitchFamily="34" charset="-128"/>
                        </a:rPr>
                        <a:t>26</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日（金）</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graphicFrame>
        <p:nvGraphicFramePr>
          <p:cNvPr id="16" name="表 15">
            <a:extLst>
              <a:ext uri="{FF2B5EF4-FFF2-40B4-BE49-F238E27FC236}">
                <a16:creationId xmlns:a16="http://schemas.microsoft.com/office/drawing/2014/main" id="{8FF31ABD-A2E8-4968-A074-B6DC3B7D06D3}"/>
              </a:ext>
            </a:extLst>
          </p:cNvPr>
          <p:cNvGraphicFramePr>
            <a:graphicFrameLocks noGrp="1"/>
          </p:cNvGraphicFramePr>
          <p:nvPr/>
        </p:nvGraphicFramePr>
        <p:xfrm>
          <a:off x="344170" y="8883148"/>
          <a:ext cx="6378911" cy="822960"/>
        </p:xfrm>
        <a:graphic>
          <a:graphicData uri="http://schemas.openxmlformats.org/drawingml/2006/table">
            <a:tbl>
              <a:tblPr firstRow="1" bandRow="1">
                <a:tableStyleId>{5C22544A-7EE6-4342-B048-85BDC9FD1C3A}</a:tableStyleId>
              </a:tblPr>
              <a:tblGrid>
                <a:gridCol w="1131486">
                  <a:extLst>
                    <a:ext uri="{9D8B030D-6E8A-4147-A177-3AD203B41FA5}">
                      <a16:colId xmlns:a16="http://schemas.microsoft.com/office/drawing/2014/main" val="1346885655"/>
                    </a:ext>
                  </a:extLst>
                </a:gridCol>
                <a:gridCol w="5247425">
                  <a:extLst>
                    <a:ext uri="{9D8B030D-6E8A-4147-A177-3AD203B41FA5}">
                      <a16:colId xmlns:a16="http://schemas.microsoft.com/office/drawing/2014/main" val="1506013278"/>
                    </a:ext>
                  </a:extLst>
                </a:gridCol>
              </a:tblGrid>
              <a:tr h="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提出方法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期日までに電子メールまたは</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FAX</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にてお送りください。</a:t>
                      </a:r>
                      <a:endParaRPr kumimoji="1" lang="en-US" altLang="ja-JP" sz="1200" b="0" dirty="0">
                        <a:solidFill>
                          <a:schemeClr val="tx1"/>
                        </a:solidFill>
                        <a:latin typeface="A-OTF UD新ゴ Pro M" panose="020B0500000000000000" pitchFamily="34" charset="-128"/>
                        <a:ea typeface="A-OTF UD新ゴ Pro M" panose="020B0500000000000000" pitchFamily="34" charset="-128"/>
                      </a:endParaRPr>
                    </a:p>
                    <a:p>
                      <a:pPr>
                        <a:spcBef>
                          <a:spcPts val="0"/>
                        </a:spcBef>
                      </a:pPr>
                      <a:r>
                        <a:rPr kumimoji="1" lang="zh-TW" altLang="en-US" sz="1200" b="0" dirty="0">
                          <a:solidFill>
                            <a:schemeClr val="tx1"/>
                          </a:solidFill>
                          <a:latin typeface="A-OTF UD新ゴ Pro M" panose="020B0500000000000000" pitchFamily="34" charset="-128"/>
                          <a:ea typeface="A-OTF UD新ゴ Pro M" panose="020B0500000000000000" pitchFamily="34" charset="-128"/>
                        </a:rPr>
                        <a:t>一般社団法人林業機械化協会</a:t>
                      </a:r>
                    </a:p>
                    <a:p>
                      <a:pPr>
                        <a:spcBef>
                          <a:spcPts val="0"/>
                        </a:spcBef>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担当：和佐、寺澤</a:t>
                      </a:r>
                    </a:p>
                    <a:p>
                      <a:pPr algn="l">
                        <a:spcBef>
                          <a:spcPts val="0"/>
                        </a:spcBef>
                      </a:pPr>
                      <a:r>
                        <a:rPr kumimoji="1" lang="en-US" altLang="ja-JP" sz="1200" b="0" dirty="0">
                          <a:solidFill>
                            <a:schemeClr val="tx1"/>
                          </a:solidFill>
                          <a:latin typeface="A-OTF UD新ゴ Pro M" panose="020B0500000000000000" pitchFamily="34" charset="-128"/>
                          <a:ea typeface="A-OTF UD新ゴ Pro M" panose="020B0500000000000000" pitchFamily="34" charset="-128"/>
                        </a:rPr>
                        <a:t>FAX</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03-5840-6218</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　電子メール：</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tenji@rinkikyo.or.jp</a:t>
                      </a:r>
                      <a:endParaRPr kumimoji="1" lang="en-US" altLang="ja-JP" sz="2000" b="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7" name="Rectangle 1">
            <a:extLst>
              <a:ext uri="{FF2B5EF4-FFF2-40B4-BE49-F238E27FC236}">
                <a16:creationId xmlns:a16="http://schemas.microsoft.com/office/drawing/2014/main" id="{F612BB7E-B0CE-4689-94D8-B123B085AED6}"/>
              </a:ext>
            </a:extLst>
          </p:cNvPr>
          <p:cNvSpPr>
            <a:spLocks noChangeArrowheads="1"/>
          </p:cNvSpPr>
          <p:nvPr/>
        </p:nvSpPr>
        <p:spPr bwMode="auto">
          <a:xfrm>
            <a:off x="111063" y="4290111"/>
            <a:ext cx="636584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ja-JP" altLang="en-US" sz="1400" b="1" dirty="0">
                <a:solidFill>
                  <a:srgbClr val="000000"/>
                </a:solidFill>
                <a:latin typeface="A-OTF UD新ゴ Pro M" panose="020B0500000000000000" pitchFamily="34" charset="-128"/>
                <a:ea typeface="A-OTF UD新ゴ Pro M" panose="020B0500000000000000" pitchFamily="34" charset="-128"/>
                <a:cs typeface="ＭＳ 明朝" panose="02020609040205080304" pitchFamily="17" charset="-128"/>
              </a:rPr>
              <a:t>３</a:t>
            </a:r>
            <a:r>
              <a:rPr kumimoji="0" lang="ja-JP" altLang="ja-JP" sz="1400" b="1"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　出展内容</a:t>
            </a:r>
            <a:r>
              <a:rPr kumimoji="0" lang="ja-JP" altLang="en-US" sz="1400" b="1"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　</a:t>
            </a:r>
            <a:r>
              <a:rPr lang="ja-JP" altLang="en-US" sz="1200" dirty="0">
                <a:solidFill>
                  <a:srgbClr val="000000"/>
                </a:solidFill>
                <a:latin typeface="A-OTF UD新ゴ Pro M" panose="020B0500000000000000" pitchFamily="34" charset="-128"/>
                <a:ea typeface="A-OTF UD新ゴ Pro M" panose="020B0500000000000000" pitchFamily="34" charset="-128"/>
                <a:cs typeface="ＭＳ 明朝" panose="02020609040205080304" pitchFamily="17" charset="-128"/>
              </a:rPr>
              <a:t>（該当する項目に〇を記入するとともに、必要に応じて数字等を記入）</a:t>
            </a:r>
          </a:p>
        </p:txBody>
      </p:sp>
      <p:graphicFrame>
        <p:nvGraphicFramePr>
          <p:cNvPr id="9" name="表 9">
            <a:extLst>
              <a:ext uri="{FF2B5EF4-FFF2-40B4-BE49-F238E27FC236}">
                <a16:creationId xmlns:a16="http://schemas.microsoft.com/office/drawing/2014/main" id="{7B929106-6011-4963-B1DE-6F5DB2B5728D}"/>
              </a:ext>
            </a:extLst>
          </p:cNvPr>
          <p:cNvGraphicFramePr>
            <a:graphicFrameLocks noGrp="1"/>
          </p:cNvGraphicFramePr>
          <p:nvPr>
            <p:extLst>
              <p:ext uri="{D42A27DB-BD31-4B8C-83A1-F6EECF244321}">
                <p14:modId xmlns:p14="http://schemas.microsoft.com/office/powerpoint/2010/main" val="2140861535"/>
              </p:ext>
            </p:extLst>
          </p:nvPr>
        </p:nvGraphicFramePr>
        <p:xfrm>
          <a:off x="237955" y="4588518"/>
          <a:ext cx="6382086" cy="3659128"/>
        </p:xfrm>
        <a:graphic>
          <a:graphicData uri="http://schemas.openxmlformats.org/drawingml/2006/table">
            <a:tbl>
              <a:tblPr firstRow="1" bandRow="1">
                <a:tableStyleId>{5C22544A-7EE6-4342-B048-85BDC9FD1C3A}</a:tableStyleId>
              </a:tblPr>
              <a:tblGrid>
                <a:gridCol w="921086">
                  <a:extLst>
                    <a:ext uri="{9D8B030D-6E8A-4147-A177-3AD203B41FA5}">
                      <a16:colId xmlns:a16="http://schemas.microsoft.com/office/drawing/2014/main" val="538338101"/>
                    </a:ext>
                  </a:extLst>
                </a:gridCol>
                <a:gridCol w="3381375">
                  <a:extLst>
                    <a:ext uri="{9D8B030D-6E8A-4147-A177-3AD203B41FA5}">
                      <a16:colId xmlns:a16="http://schemas.microsoft.com/office/drawing/2014/main" val="2328965506"/>
                    </a:ext>
                  </a:extLst>
                </a:gridCol>
                <a:gridCol w="2079625">
                  <a:extLst>
                    <a:ext uri="{9D8B030D-6E8A-4147-A177-3AD203B41FA5}">
                      <a16:colId xmlns:a16="http://schemas.microsoft.com/office/drawing/2014/main" val="2902487589"/>
                    </a:ext>
                  </a:extLst>
                </a:gridCol>
              </a:tblGrid>
              <a:tr h="525511">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該当する</a:t>
                      </a:r>
                      <a:endParaRPr kumimoji="1" lang="en-US" altLang="ja-JP" sz="1200" b="0" dirty="0">
                        <a:solidFill>
                          <a:schemeClr val="tx1"/>
                        </a:solidFill>
                        <a:latin typeface="A-OTF UD新ゴ Pro M" panose="020B0500000000000000" pitchFamily="34" charset="-128"/>
                        <a:ea typeface="A-OTF UD新ゴ Pro M" panose="020B0500000000000000" pitchFamily="34" charset="-128"/>
                      </a:endParaRPr>
                    </a:p>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項目に〇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区画規模等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cs typeface="ＭＳ 明朝" panose="02020609040205080304" pitchFamily="17" charset="-128"/>
                        </a:rPr>
                        <a:t>希望するテント数、</a:t>
                      </a:r>
                      <a:endParaRPr kumimoji="0" lang="en-US" altLang="ja-JP"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cs typeface="ＭＳ 明朝" panose="02020609040205080304" pitchFamily="17" charset="-128"/>
                      </a:endParaRPr>
                    </a:p>
                    <a:p>
                      <a:pPr algn="ct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面積等</a:t>
                      </a:r>
                      <a:endParaRPr kumimoji="1" lang="ja-JP" altLang="en-US" sz="1200" b="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4287362864"/>
                  </a:ext>
                </a:extLst>
              </a:tr>
              <a:tr h="471094">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①小規模（</a:t>
                      </a:r>
                      <a:r>
                        <a:rPr kumimoji="0" lang="en-US" altLang="ja-JP"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1</a:t>
                      </a: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テント </a:t>
                      </a:r>
                      <a:r>
                        <a:rPr kumimoji="1" lang="en-US" altLang="ja-JP" sz="1200" dirty="0">
                          <a:solidFill>
                            <a:schemeClr val="tx1"/>
                          </a:solidFill>
                          <a:latin typeface="A-OTF UD新ゴ Pro M" panose="020B0500000000000000" pitchFamily="34" charset="-128"/>
                          <a:ea typeface="A-OTF UD新ゴ Pro M" panose="020B0500000000000000" pitchFamily="34" charset="-128"/>
                        </a:rPr>
                        <a:t>5.4</a:t>
                      </a:r>
                      <a:r>
                        <a:rPr lang="ja-JP" altLang="ja-JP" sz="1200" kern="100" dirty="0">
                          <a:solidFill>
                            <a:srgbClr val="000000"/>
                          </a:solidFill>
                          <a:effectLst/>
                          <a:ea typeface="A-OTF UD新ゴ Pro M" panose="020B0500000000000000"/>
                        </a:rPr>
                        <a:t>ｍ×</a:t>
                      </a:r>
                      <a:r>
                        <a:rPr kumimoji="1" lang="en-US" altLang="ja-JP" sz="1200" dirty="0">
                          <a:solidFill>
                            <a:schemeClr val="tx1"/>
                          </a:solidFill>
                          <a:latin typeface="A-OTF UD新ゴ Pro M" panose="020B0500000000000000" pitchFamily="34" charset="-128"/>
                          <a:ea typeface="A-OTF UD新ゴ Pro M" panose="020B0500000000000000" pitchFamily="34" charset="-128"/>
                        </a:rPr>
                        <a:t>3.6</a:t>
                      </a:r>
                      <a:r>
                        <a:rPr lang="ja-JP" altLang="ja-JP" sz="1200" kern="100" dirty="0">
                          <a:solidFill>
                            <a:srgbClr val="000000"/>
                          </a:solidFill>
                          <a:effectLst/>
                          <a:ea typeface="A-OTF UD新ゴ Pro M" panose="020B0500000000000000"/>
                        </a:rPr>
                        <a:t>ｍ</a:t>
                      </a: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）を希望</a:t>
                      </a:r>
                      <a:endParaRPr kumimoji="0" lang="en-US" altLang="ja-JP"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1200"/>
                        </a:spcBef>
                        <a:spcAft>
                          <a:spcPts val="0"/>
                        </a:spcAft>
                        <a:buClrTx/>
                        <a:buSzTx/>
                        <a:buFontTx/>
                        <a:buNone/>
                        <a:tabLst/>
                        <a:defRPr/>
                      </a:pPr>
                      <a:r>
                        <a:rPr kumimoji="0" lang="ja-JP" altLang="en-US"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テント数：　　　　　張</a:t>
                      </a:r>
                      <a:endParaRPr kumimoji="0" lang="en-US" altLang="ja-JP"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68626214"/>
                  </a:ext>
                </a:extLst>
              </a:tr>
              <a:tr h="818000">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➁中規模（</a:t>
                      </a:r>
                      <a:r>
                        <a:rPr kumimoji="0" lang="en-US" altLang="ja-JP"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200</a:t>
                      </a: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㎡以下）を希望</a:t>
                      </a:r>
                      <a:endParaRPr kumimoji="0" lang="en-US" altLang="ja-JP"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縦の長さ：　　　　　ｍ</a:t>
                      </a:r>
                      <a:endParaRPr kumimoji="0" lang="en-US" altLang="ja-JP"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横の長さ：　　　　　ｍ</a:t>
                      </a:r>
                      <a:endParaRPr kumimoji="0" lang="en-US" altLang="ja-JP"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面　　積：　　　　　㎡</a:t>
                      </a:r>
                      <a:endParaRPr kumimoji="0" lang="en-US" altLang="ja-JP"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985442"/>
                  </a:ext>
                </a:extLst>
              </a:tr>
              <a:tr h="800100">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rPr>
                        <a:t>③</a:t>
                      </a: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rPr>
                        <a:t>大</a:t>
                      </a: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規模（</a:t>
                      </a:r>
                      <a:r>
                        <a:rPr kumimoji="0" lang="en-US" altLang="ja-JP"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200</a:t>
                      </a: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㎡超）</a:t>
                      </a:r>
                      <a:r>
                        <a:rPr kumimoji="1" lang="ja-JP" altLang="en-US" sz="1200" dirty="0">
                          <a:latin typeface="A-OTF UD新ゴ Pro M" panose="020B0500000000000000" pitchFamily="34" charset="-128"/>
                          <a:ea typeface="A-OTF UD新ゴ Pro M" panose="020B0500000000000000" pitchFamily="34" charset="-128"/>
                        </a:rPr>
                        <a:t>を希望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縦の長さ：　　　　　ｍ</a:t>
                      </a:r>
                      <a:endParaRPr kumimoji="0" lang="en-US" altLang="ja-JP"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横の長さ：　　　　　ｍ</a:t>
                      </a:r>
                      <a:endParaRPr kumimoji="0" lang="en-US" altLang="ja-JP"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面　　積：　　　　　㎡</a:t>
                      </a:r>
                      <a:endParaRPr kumimoji="0" lang="en-US" altLang="ja-JP"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7319409"/>
                  </a:ext>
                </a:extLst>
              </a:tr>
              <a:tr h="511023">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latin typeface="A-OTF UD新ゴ Pro M" panose="020B0500000000000000" pitchFamily="34" charset="-128"/>
                          <a:ea typeface="A-OTF UD新ゴ Pro M" panose="020B0500000000000000" pitchFamily="34" charset="-128"/>
                        </a:rPr>
                        <a:t>④実演区域（造林等）の使用を希望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600"/>
                        </a:spcBef>
                        <a:spcAft>
                          <a:spcPts val="0"/>
                        </a:spcAft>
                        <a:buClrTx/>
                        <a:buSzTx/>
                        <a:buFontTx/>
                        <a:buNone/>
                        <a:tabLst/>
                        <a:defRPr/>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１口を</a:t>
                      </a:r>
                      <a:r>
                        <a:rPr kumimoji="0" lang="en-US" altLang="ja-JP"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200</a:t>
                      </a: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㎡として</a:t>
                      </a:r>
                      <a:endParaRPr kumimoji="0" lang="en-US" altLang="ja-JP"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p>
                      <a:pPr marL="0" marR="0" lvl="0" indent="0" algn="l" defTabSz="685800" rtl="0" eaLnBrk="1" fontAlgn="auto" latinLnBrk="0" hangingPunct="1">
                        <a:lnSpc>
                          <a:spcPct val="100000"/>
                        </a:lnSpc>
                        <a:spcBef>
                          <a:spcPts val="600"/>
                        </a:spcBef>
                        <a:spcAft>
                          <a:spcPts val="0"/>
                        </a:spcAft>
                        <a:buClrTx/>
                        <a:buSzTx/>
                        <a:buFontTx/>
                        <a:buNone/>
                        <a:tabLst/>
                        <a:defRPr/>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　　　　　　</a:t>
                      </a:r>
                      <a:r>
                        <a:rPr kumimoji="0" lang="ja-JP" altLang="en-US" sz="1200" b="0" i="0" u="sng"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　　　　</a:t>
                      </a: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口</a:t>
                      </a:r>
                      <a:endParaRPr kumimoji="0" lang="en-US" altLang="ja-JP"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8923130"/>
                  </a:ext>
                </a:extLst>
              </a:tr>
              <a:tr h="511023">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latin typeface="A-OTF UD新ゴ Pro M" panose="020B0500000000000000" pitchFamily="34" charset="-128"/>
                          <a:ea typeface="A-OTF UD新ゴ Pro M" panose="020B0500000000000000" pitchFamily="34" charset="-128"/>
                        </a:rPr>
                        <a:t>⑤ドローン飛行場の使用を希望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600"/>
                        </a:spcBef>
                        <a:spcAft>
                          <a:spcPts val="0"/>
                        </a:spcAft>
                        <a:buClrTx/>
                        <a:buSzTx/>
                        <a:buFontTx/>
                        <a:buNone/>
                        <a:tabLst/>
                        <a:defRPr/>
                      </a:pPr>
                      <a:endParaRPr kumimoji="0" lang="en-US" altLang="ja-JP" sz="1200" b="0" i="0" u="none" strike="sng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15895364"/>
                  </a:ext>
                </a:extLst>
              </a:tr>
            </a:tbl>
          </a:graphicData>
        </a:graphic>
      </p:graphicFrame>
      <p:sp>
        <p:nvSpPr>
          <p:cNvPr id="14" name="スライド番号プレースホルダー 1">
            <a:extLst>
              <a:ext uri="{FF2B5EF4-FFF2-40B4-BE49-F238E27FC236}">
                <a16:creationId xmlns:a16="http://schemas.microsoft.com/office/drawing/2014/main" id="{07F7C38D-1744-40CC-BC28-771C8C673F24}"/>
              </a:ext>
            </a:extLst>
          </p:cNvPr>
          <p:cNvSpPr>
            <a:spLocks noGrp="1"/>
          </p:cNvSpPr>
          <p:nvPr>
            <p:ph type="sldNum" sz="quarter" idx="12"/>
          </p:nvPr>
        </p:nvSpPr>
        <p:spPr>
          <a:xfrm>
            <a:off x="6439239" y="196028"/>
            <a:ext cx="354584" cy="276999"/>
          </a:xfrm>
        </p:spPr>
        <p:txBody>
          <a:bodyPr/>
          <a:lstStyle/>
          <a:p>
            <a:r>
              <a:rPr kumimoji="1" lang="en-US" altLang="ja-JP" sz="1200" dirty="0">
                <a:solidFill>
                  <a:schemeClr val="tx1"/>
                </a:solidFill>
              </a:rPr>
              <a:t>34</a:t>
            </a:r>
            <a:endParaRPr kumimoji="1" lang="ja-JP" altLang="en-US" sz="1200" dirty="0">
              <a:solidFill>
                <a:schemeClr val="tx1"/>
              </a:solidFill>
            </a:endParaRPr>
          </a:p>
        </p:txBody>
      </p:sp>
      <p:graphicFrame>
        <p:nvGraphicFramePr>
          <p:cNvPr id="3" name="表 2">
            <a:extLst>
              <a:ext uri="{FF2B5EF4-FFF2-40B4-BE49-F238E27FC236}">
                <a16:creationId xmlns:a16="http://schemas.microsoft.com/office/drawing/2014/main" id="{934CE5B5-3E5E-EDBA-1BAC-F2ED6CC33EA2}"/>
              </a:ext>
            </a:extLst>
          </p:cNvPr>
          <p:cNvGraphicFramePr>
            <a:graphicFrameLocks noGrp="1"/>
          </p:cNvGraphicFramePr>
          <p:nvPr>
            <p:extLst>
              <p:ext uri="{D42A27DB-BD31-4B8C-83A1-F6EECF244321}">
                <p14:modId xmlns:p14="http://schemas.microsoft.com/office/powerpoint/2010/main" val="3660987248"/>
              </p:ext>
            </p:extLst>
          </p:nvPr>
        </p:nvGraphicFramePr>
        <p:xfrm>
          <a:off x="225423" y="2842803"/>
          <a:ext cx="6407151" cy="1385280"/>
        </p:xfrm>
        <a:graphic>
          <a:graphicData uri="http://schemas.openxmlformats.org/drawingml/2006/table">
            <a:tbl>
              <a:tblPr firstRow="1" bandRow="1">
                <a:tableStyleId>{5C22544A-7EE6-4342-B048-85BDC9FD1C3A}</a:tableStyleId>
              </a:tblPr>
              <a:tblGrid>
                <a:gridCol w="1134733">
                  <a:extLst>
                    <a:ext uri="{9D8B030D-6E8A-4147-A177-3AD203B41FA5}">
                      <a16:colId xmlns:a16="http://schemas.microsoft.com/office/drawing/2014/main" val="2543251354"/>
                    </a:ext>
                  </a:extLst>
                </a:gridCol>
                <a:gridCol w="2018664">
                  <a:extLst>
                    <a:ext uri="{9D8B030D-6E8A-4147-A177-3AD203B41FA5}">
                      <a16:colId xmlns:a16="http://schemas.microsoft.com/office/drawing/2014/main" val="2263179095"/>
                    </a:ext>
                  </a:extLst>
                </a:gridCol>
                <a:gridCol w="1238616">
                  <a:extLst>
                    <a:ext uri="{9D8B030D-6E8A-4147-A177-3AD203B41FA5}">
                      <a16:colId xmlns:a16="http://schemas.microsoft.com/office/drawing/2014/main" val="3687348748"/>
                    </a:ext>
                  </a:extLst>
                </a:gridCol>
                <a:gridCol w="2015138">
                  <a:extLst>
                    <a:ext uri="{9D8B030D-6E8A-4147-A177-3AD203B41FA5}">
                      <a16:colId xmlns:a16="http://schemas.microsoft.com/office/drawing/2014/main" val="3480470527"/>
                    </a:ext>
                  </a:extLst>
                </a:gridCol>
              </a:tblGrid>
              <a:tr h="261876">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15521385"/>
                  </a:ext>
                </a:extLst>
              </a:tr>
              <a:tr h="261876">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TEL</a:t>
                      </a:r>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2618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graphicFrame>
        <p:nvGraphicFramePr>
          <p:cNvPr id="5" name="表 4">
            <a:extLst>
              <a:ext uri="{FF2B5EF4-FFF2-40B4-BE49-F238E27FC236}">
                <a16:creationId xmlns:a16="http://schemas.microsoft.com/office/drawing/2014/main" id="{437CE09F-1497-E796-8932-90149B35D7B0}"/>
              </a:ext>
            </a:extLst>
          </p:cNvPr>
          <p:cNvGraphicFramePr>
            <a:graphicFrameLocks noGrp="1"/>
          </p:cNvGraphicFramePr>
          <p:nvPr>
            <p:extLst>
              <p:ext uri="{D42A27DB-BD31-4B8C-83A1-F6EECF244321}">
                <p14:modId xmlns:p14="http://schemas.microsoft.com/office/powerpoint/2010/main" val="253143677"/>
              </p:ext>
            </p:extLst>
          </p:nvPr>
        </p:nvGraphicFramePr>
        <p:xfrm>
          <a:off x="225426" y="1097088"/>
          <a:ext cx="6407149" cy="1385280"/>
        </p:xfrm>
        <a:graphic>
          <a:graphicData uri="http://schemas.openxmlformats.org/drawingml/2006/table">
            <a:tbl>
              <a:tblPr firstRow="1" bandRow="1">
                <a:tableStyleId>{5C22544A-7EE6-4342-B048-85BDC9FD1C3A}</a:tableStyleId>
              </a:tblPr>
              <a:tblGrid>
                <a:gridCol w="1135072">
                  <a:extLst>
                    <a:ext uri="{9D8B030D-6E8A-4147-A177-3AD203B41FA5}">
                      <a16:colId xmlns:a16="http://schemas.microsoft.com/office/drawing/2014/main" val="2543251354"/>
                    </a:ext>
                  </a:extLst>
                </a:gridCol>
                <a:gridCol w="916025">
                  <a:extLst>
                    <a:ext uri="{9D8B030D-6E8A-4147-A177-3AD203B41FA5}">
                      <a16:colId xmlns:a16="http://schemas.microsoft.com/office/drawing/2014/main" val="2263179095"/>
                    </a:ext>
                  </a:extLst>
                </a:gridCol>
                <a:gridCol w="1102476">
                  <a:extLst>
                    <a:ext uri="{9D8B030D-6E8A-4147-A177-3AD203B41FA5}">
                      <a16:colId xmlns:a16="http://schemas.microsoft.com/office/drawing/2014/main" val="4271937695"/>
                    </a:ext>
                  </a:extLst>
                </a:gridCol>
                <a:gridCol w="1244117">
                  <a:extLst>
                    <a:ext uri="{9D8B030D-6E8A-4147-A177-3AD203B41FA5}">
                      <a16:colId xmlns:a16="http://schemas.microsoft.com/office/drawing/2014/main" val="1071034422"/>
                    </a:ext>
                  </a:extLst>
                </a:gridCol>
                <a:gridCol w="2009459">
                  <a:extLst>
                    <a:ext uri="{9D8B030D-6E8A-4147-A177-3AD203B41FA5}">
                      <a16:colId xmlns:a16="http://schemas.microsoft.com/office/drawing/2014/main" val="3480470527"/>
                    </a:ext>
                  </a:extLst>
                </a:gridCol>
              </a:tblGrid>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受付番号</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（ブース）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出展社名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200" b="0" dirty="0">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36174573"/>
                  </a:ext>
                </a:extLst>
              </a:tr>
              <a:tr h="147648">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4">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電話番号</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endParaRPr kumimoji="1" lang="ja-JP" altLang="en-US" sz="95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endParaRPr kumimoji="1" lang="ja-JP" altLang="en-US" sz="10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sp>
        <p:nvSpPr>
          <p:cNvPr id="10" name="テキスト ボックス 9">
            <a:extLst>
              <a:ext uri="{FF2B5EF4-FFF2-40B4-BE49-F238E27FC236}">
                <a16:creationId xmlns:a16="http://schemas.microsoft.com/office/drawing/2014/main" id="{CA19AF11-2A97-D52F-D9F0-079FD389B70C}"/>
              </a:ext>
            </a:extLst>
          </p:cNvPr>
          <p:cNvSpPr txBox="1"/>
          <p:nvPr/>
        </p:nvSpPr>
        <p:spPr>
          <a:xfrm>
            <a:off x="101599" y="867672"/>
            <a:ext cx="1441420"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１　出展社情報</a:t>
            </a:r>
          </a:p>
        </p:txBody>
      </p:sp>
      <p:sp>
        <p:nvSpPr>
          <p:cNvPr id="15" name="テキスト ボックス 14">
            <a:extLst>
              <a:ext uri="{FF2B5EF4-FFF2-40B4-BE49-F238E27FC236}">
                <a16:creationId xmlns:a16="http://schemas.microsoft.com/office/drawing/2014/main" id="{2B72DF9C-83B9-7552-54C0-8EA96132877F}"/>
              </a:ext>
            </a:extLst>
          </p:cNvPr>
          <p:cNvSpPr txBox="1"/>
          <p:nvPr/>
        </p:nvSpPr>
        <p:spPr>
          <a:xfrm>
            <a:off x="101599" y="2608972"/>
            <a:ext cx="2159566"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２　請求先が異なる場合</a:t>
            </a:r>
          </a:p>
        </p:txBody>
      </p:sp>
    </p:spTree>
    <p:extLst>
      <p:ext uri="{BB962C8B-B14F-4D97-AF65-F5344CB8AC3E}">
        <p14:creationId xmlns:p14="http://schemas.microsoft.com/office/powerpoint/2010/main" val="2323106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684155A-21A8-48B0-86AB-78186FB78BF2}"/>
              </a:ext>
            </a:extLst>
          </p:cNvPr>
          <p:cNvSpPr txBox="1"/>
          <p:nvPr/>
        </p:nvSpPr>
        <p:spPr>
          <a:xfrm>
            <a:off x="188260" y="109816"/>
            <a:ext cx="1646605" cy="369332"/>
          </a:xfrm>
          <a:prstGeom prst="rect">
            <a:avLst/>
          </a:prstGeom>
          <a:noFill/>
        </p:spPr>
        <p:txBody>
          <a:bodyPr wrap="none" rtlCol="0">
            <a:spAutoFit/>
          </a:bodyPr>
          <a:lstStyle/>
          <a:p>
            <a:r>
              <a:rPr kumimoji="1" lang="ja-JP" altLang="en-US" dirty="0">
                <a:latin typeface="A-OTF UD新ゴ Pro M" panose="020B0500000000000000" pitchFamily="34" charset="-128"/>
                <a:ea typeface="A-OTF UD新ゴ Pro M" panose="020B0500000000000000" pitchFamily="34" charset="-128"/>
              </a:rPr>
              <a:t>出展申込書 ➁</a:t>
            </a:r>
          </a:p>
        </p:txBody>
      </p:sp>
      <p:sp>
        <p:nvSpPr>
          <p:cNvPr id="2" name="スライド番号プレースホルダー 1">
            <a:extLst>
              <a:ext uri="{FF2B5EF4-FFF2-40B4-BE49-F238E27FC236}">
                <a16:creationId xmlns:a16="http://schemas.microsoft.com/office/drawing/2014/main" id="{F7B1FDF7-C12A-4138-A80D-1E7068C67532}"/>
              </a:ext>
            </a:extLst>
          </p:cNvPr>
          <p:cNvSpPr>
            <a:spLocks noGrp="1"/>
          </p:cNvSpPr>
          <p:nvPr>
            <p:ph type="sldNum" sz="quarter" idx="12"/>
          </p:nvPr>
        </p:nvSpPr>
        <p:spPr>
          <a:xfrm>
            <a:off x="6439239" y="196028"/>
            <a:ext cx="354584" cy="276999"/>
          </a:xfrm>
        </p:spPr>
        <p:txBody>
          <a:bodyPr/>
          <a:lstStyle/>
          <a:p>
            <a:fld id="{663423E7-E2F5-4AEC-B6B5-2F805007FDB7}" type="slidenum">
              <a:rPr kumimoji="1" lang="ja-JP" altLang="en-US" sz="1200" smtClean="0">
                <a:solidFill>
                  <a:schemeClr val="tx1"/>
                </a:solidFill>
              </a:rPr>
              <a:t>3</a:t>
            </a:fld>
            <a:r>
              <a:rPr kumimoji="1" lang="en-US" altLang="ja-JP" sz="1200" dirty="0">
                <a:solidFill>
                  <a:schemeClr val="tx1"/>
                </a:solidFill>
              </a:rPr>
              <a:t>5</a:t>
            </a:r>
            <a:endParaRPr kumimoji="1" lang="ja-JP" altLang="en-US" sz="1200" dirty="0">
              <a:solidFill>
                <a:schemeClr val="tx1"/>
              </a:solidFill>
            </a:endParaRPr>
          </a:p>
        </p:txBody>
      </p:sp>
      <p:sp>
        <p:nvSpPr>
          <p:cNvPr id="7" name="Rectangle 1">
            <a:extLst>
              <a:ext uri="{FF2B5EF4-FFF2-40B4-BE49-F238E27FC236}">
                <a16:creationId xmlns:a16="http://schemas.microsoft.com/office/drawing/2014/main" id="{F612BB7E-B0CE-4689-94D8-B123B085AED6}"/>
              </a:ext>
            </a:extLst>
          </p:cNvPr>
          <p:cNvSpPr>
            <a:spLocks noChangeArrowheads="1"/>
          </p:cNvSpPr>
          <p:nvPr/>
        </p:nvSpPr>
        <p:spPr bwMode="auto">
          <a:xfrm>
            <a:off x="74021" y="820104"/>
            <a:ext cx="269817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ja-JP" altLang="en-US" sz="1400" b="1" dirty="0">
                <a:solidFill>
                  <a:srgbClr val="000000"/>
                </a:solidFill>
                <a:latin typeface="A-OTF UD新ゴ Pro M" panose="020B0500000000000000" pitchFamily="34" charset="-128"/>
                <a:ea typeface="A-OTF UD新ゴ Pro M" panose="020B0500000000000000" pitchFamily="34" charset="-128"/>
                <a:cs typeface="ＭＳ 明朝" panose="02020609040205080304" pitchFamily="17" charset="-128"/>
              </a:rPr>
              <a:t>４ー１　展示・実演のイメージ</a:t>
            </a:r>
          </a:p>
        </p:txBody>
      </p:sp>
      <p:graphicFrame>
        <p:nvGraphicFramePr>
          <p:cNvPr id="9" name="表 9">
            <a:extLst>
              <a:ext uri="{FF2B5EF4-FFF2-40B4-BE49-F238E27FC236}">
                <a16:creationId xmlns:a16="http://schemas.microsoft.com/office/drawing/2014/main" id="{7B929106-6011-4963-B1DE-6F5DB2B5728D}"/>
              </a:ext>
            </a:extLst>
          </p:cNvPr>
          <p:cNvGraphicFramePr>
            <a:graphicFrameLocks noGrp="1"/>
          </p:cNvGraphicFramePr>
          <p:nvPr>
            <p:extLst>
              <p:ext uri="{D42A27DB-BD31-4B8C-83A1-F6EECF244321}">
                <p14:modId xmlns:p14="http://schemas.microsoft.com/office/powerpoint/2010/main" val="3484573183"/>
              </p:ext>
            </p:extLst>
          </p:nvPr>
        </p:nvGraphicFramePr>
        <p:xfrm>
          <a:off x="317164" y="1151098"/>
          <a:ext cx="6378911" cy="4023360"/>
        </p:xfrm>
        <a:graphic>
          <a:graphicData uri="http://schemas.openxmlformats.org/drawingml/2006/table">
            <a:tbl>
              <a:tblPr firstRow="1" bandRow="1">
                <a:tableStyleId>{5C22544A-7EE6-4342-B048-85BDC9FD1C3A}</a:tableStyleId>
              </a:tblPr>
              <a:tblGrid>
                <a:gridCol w="3511886">
                  <a:extLst>
                    <a:ext uri="{9D8B030D-6E8A-4147-A177-3AD203B41FA5}">
                      <a16:colId xmlns:a16="http://schemas.microsoft.com/office/drawing/2014/main" val="2328965506"/>
                    </a:ext>
                  </a:extLst>
                </a:gridCol>
                <a:gridCol w="742950">
                  <a:extLst>
                    <a:ext uri="{9D8B030D-6E8A-4147-A177-3AD203B41FA5}">
                      <a16:colId xmlns:a16="http://schemas.microsoft.com/office/drawing/2014/main" val="947129769"/>
                    </a:ext>
                  </a:extLst>
                </a:gridCol>
                <a:gridCol w="676275">
                  <a:extLst>
                    <a:ext uri="{9D8B030D-6E8A-4147-A177-3AD203B41FA5}">
                      <a16:colId xmlns:a16="http://schemas.microsoft.com/office/drawing/2014/main" val="2204352244"/>
                    </a:ext>
                  </a:extLst>
                </a:gridCol>
                <a:gridCol w="704850">
                  <a:extLst>
                    <a:ext uri="{9D8B030D-6E8A-4147-A177-3AD203B41FA5}">
                      <a16:colId xmlns:a16="http://schemas.microsoft.com/office/drawing/2014/main" val="4113868667"/>
                    </a:ext>
                  </a:extLst>
                </a:gridCol>
                <a:gridCol w="742950">
                  <a:extLst>
                    <a:ext uri="{9D8B030D-6E8A-4147-A177-3AD203B41FA5}">
                      <a16:colId xmlns:a16="http://schemas.microsoft.com/office/drawing/2014/main" val="3063427322"/>
                    </a:ext>
                  </a:extLst>
                </a:gridCol>
              </a:tblGrid>
              <a:tr h="268584">
                <a:tc rowSpan="3">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展示・実演イメージ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gridSpan="4">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該当する項目に〇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algn="ctr"/>
                      <a:endParaRPr kumimoji="1" lang="ja-JP" altLang="en-US" sz="1200" dirty="0">
                        <a:solidFill>
                          <a:schemeClr val="bg1"/>
                        </a:solidFill>
                        <a:latin typeface="A-OTF UD新ゴ Pro M" panose="020B0500000000000000" pitchFamily="34" charset="-128"/>
                        <a:ea typeface="A-OTF UD新ゴ Pro M" panose="020B0500000000000000" pitchFamily="34" charset="-128"/>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lumMod val="75000"/>
                        <a:lumOff val="25000"/>
                      </a:schemeClr>
                    </a:solidFill>
                  </a:tcPr>
                </a:tc>
                <a:tc hMerge="1">
                  <a:txBody>
                    <a:bodyPr/>
                    <a:lstStyle/>
                    <a:p>
                      <a:pPr algn="ctr"/>
                      <a:endParaRPr kumimoji="1" lang="ja-JP" altLang="en-US" sz="1200" dirty="0">
                        <a:solidFill>
                          <a:schemeClr val="bg1"/>
                        </a:solidFill>
                        <a:latin typeface="A-OTF UD新ゴ Pro M" panose="020B0500000000000000" pitchFamily="34" charset="-128"/>
                        <a:ea typeface="A-OTF UD新ゴ Pro M" panose="020B0500000000000000" pitchFamily="34" charset="-128"/>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lumMod val="75000"/>
                        <a:lumOff val="25000"/>
                      </a:schemeClr>
                    </a:solidFill>
                  </a:tcPr>
                </a:tc>
                <a:tc hMerge="1">
                  <a:txBody>
                    <a:bodyPr/>
                    <a:lstStyle/>
                    <a:p>
                      <a:pPr algn="ctr"/>
                      <a:endParaRPr kumimoji="1" lang="ja-JP" altLang="en-US" sz="1200" dirty="0">
                        <a:solidFill>
                          <a:schemeClr val="bg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lumMod val="75000"/>
                        <a:lumOff val="25000"/>
                      </a:schemeClr>
                    </a:solidFill>
                  </a:tcPr>
                </a:tc>
                <a:extLst>
                  <a:ext uri="{0D108BD9-81ED-4DB2-BD59-A6C34878D82A}">
                    <a16:rowId xmlns:a16="http://schemas.microsoft.com/office/drawing/2014/main" val="4287362864"/>
                  </a:ext>
                </a:extLst>
              </a:tr>
              <a:tr h="268584">
                <a:tc vMerge="1">
                  <a:txBody>
                    <a:bodyPr/>
                    <a:lstStyle/>
                    <a:p>
                      <a:endParaRPr kumimoji="1" lang="ja-JP" altLang="en-US"/>
                    </a:p>
                  </a:txBody>
                  <a:tcPr/>
                </a:tc>
                <a:tc rowSpan="2">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展示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gridSpan="3">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実演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algn="ctr"/>
                      <a:endParaRPr kumimoji="1" lang="ja-JP" altLang="en-US" sz="1200" dirty="0">
                        <a:solidFill>
                          <a:schemeClr val="bg1"/>
                        </a:solidFill>
                        <a:latin typeface="A-OTF UD新ゴ Pro M" panose="020B0500000000000000" pitchFamily="34" charset="-128"/>
                        <a:ea typeface="A-OTF UD新ゴ Pro M" panose="020B0500000000000000" pitchFamily="34" charset="-128"/>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lumMod val="75000"/>
                        <a:lumOff val="25000"/>
                      </a:schemeClr>
                    </a:solidFill>
                  </a:tcPr>
                </a:tc>
                <a:tc hMerge="1">
                  <a:txBody>
                    <a:bodyPr/>
                    <a:lstStyle/>
                    <a:p>
                      <a:pPr algn="ctr"/>
                      <a:endParaRPr kumimoji="1" lang="ja-JP" altLang="en-US" sz="1200" dirty="0">
                        <a:solidFill>
                          <a:schemeClr val="bg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1">
                        <a:lumMod val="75000"/>
                        <a:lumOff val="25000"/>
                      </a:schemeClr>
                    </a:solidFill>
                  </a:tcPr>
                </a:tc>
                <a:extLst>
                  <a:ext uri="{0D108BD9-81ED-4DB2-BD59-A6C34878D82A}">
                    <a16:rowId xmlns:a16="http://schemas.microsoft.com/office/drawing/2014/main" val="857932482"/>
                  </a:ext>
                </a:extLst>
              </a:tr>
              <a:tr h="268584">
                <a:tc vMerge="1">
                  <a:txBody>
                    <a:bodyPr/>
                    <a:lstStyle/>
                    <a:p>
                      <a:endParaRPr kumimoji="1" lang="ja-JP" altLang="en-US"/>
                    </a:p>
                  </a:txBody>
                  <a:tcPr/>
                </a:tc>
                <a:tc vMerge="1">
                  <a:txBody>
                    <a:bodyPr/>
                    <a:lstStyle/>
                    <a:p>
                      <a:pPr algn="ctr"/>
                      <a:endParaRPr kumimoji="1" lang="ja-JP" altLang="en-US" sz="120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dirty="0">
                          <a:solidFill>
                            <a:schemeClr val="tx1"/>
                          </a:solidFill>
                          <a:latin typeface="A-OTF UD新ゴ Pro M" panose="020B0500000000000000" pitchFamily="34" charset="-128"/>
                          <a:ea typeface="A-OTF UD新ゴ Pro M" panose="020B0500000000000000" pitchFamily="34" charset="-128"/>
                        </a:rPr>
                        <a:t>生産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dirty="0">
                          <a:solidFill>
                            <a:schemeClr val="tx1"/>
                          </a:solidFill>
                          <a:latin typeface="A-OTF UD新ゴ Pro M" panose="020B0500000000000000" pitchFamily="34" charset="-128"/>
                          <a:ea typeface="A-OTF UD新ゴ Pro M" panose="020B0500000000000000" pitchFamily="34" charset="-128"/>
                        </a:rPr>
                        <a:t>造林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dirty="0">
                          <a:solidFill>
                            <a:schemeClr val="tx1"/>
                          </a:solidFill>
                          <a:latin typeface="A-OTF UD新ゴ Pro M" panose="020B0500000000000000" pitchFamily="34" charset="-128"/>
                          <a:ea typeface="A-OTF UD新ゴ Pro M" panose="020B0500000000000000" pitchFamily="34" charset="-128"/>
                        </a:rPr>
                        <a:t>その他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4188802353"/>
                  </a:ext>
                </a:extLst>
              </a:tr>
              <a:tr h="268584">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① 大型の高性能林業機械等</a:t>
                      </a:r>
                      <a:endParaRPr kumimoji="0" lang="en-US" altLang="ja-JP"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4522566"/>
                  </a:ext>
                </a:extLst>
              </a:tr>
              <a:tr h="268584">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➁ 各種アタッチメント等</a:t>
                      </a: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985442"/>
                  </a:ext>
                </a:extLst>
              </a:tr>
              <a:tr h="268584">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③ チッパー等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5465261"/>
                  </a:ext>
                </a:extLst>
              </a:tr>
              <a:tr h="268584">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④ 小型の林業機械、機具・装置</a:t>
                      </a: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3780146"/>
                  </a:ext>
                </a:extLst>
              </a:tr>
              <a:tr h="26858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⑤木材運搬車両</a:t>
                      </a:r>
                      <a:endParaRPr kumimoji="0" lang="en-US" altLang="ja-JP"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6099479"/>
                  </a:ext>
                </a:extLst>
              </a:tr>
              <a:tr h="26858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⑥ ドローン等</a:t>
                      </a:r>
                      <a:endParaRPr kumimoji="0" lang="en-US" altLang="ja-JP"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6830405"/>
                  </a:ext>
                </a:extLst>
              </a:tr>
              <a:tr h="26858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⑦ 防護衣等の装備</a:t>
                      </a: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32574321"/>
                  </a:ext>
                </a:extLst>
              </a:tr>
              <a:tr h="26858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⑧ 映像、機械の操作シュミレーション等</a:t>
                      </a: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7363488"/>
                  </a:ext>
                </a:extLst>
              </a:tr>
              <a:tr h="984809">
                <a:tc>
                  <a:txBody>
                    <a:bodyPr/>
                    <a:lstStyle/>
                    <a:p>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⑨ その他</a:t>
                      </a:r>
                      <a:endParaRPr kumimoji="0" lang="en-US" altLang="ja-JP"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endParaRPr>
                    </a:p>
                    <a:p>
                      <a:endParaRPr kumimoji="0" lang="en-US" altLang="ja-JP"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endParaRPr>
                    </a:p>
                    <a:p>
                      <a:endParaRPr kumimoji="0" lang="en-US" altLang="ja-JP"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endParaRPr>
                    </a:p>
                    <a:p>
                      <a:endParaRPr kumimoji="0" lang="en-US" altLang="ja-JP"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endParaRPr>
                    </a:p>
                    <a:p>
                      <a:r>
                        <a:rPr kumimoji="0" lang="ja-JP" altLang="en-US" sz="1200" b="0" i="0" u="none" strike="noStrike" cap="none" normalizeH="0" baseline="0" dirty="0">
                          <a:ln>
                            <a:noFill/>
                          </a:ln>
                          <a:solidFill>
                            <a:srgbClr val="000000"/>
                          </a:solidFill>
                          <a:effectLst/>
                          <a:latin typeface="A-OTF UD新ゴ Pro M" panose="020B0500000000000000" pitchFamily="34" charset="-128"/>
                          <a:ea typeface="A-OTF UD新ゴ Pro M" panose="020B0500000000000000" pitchFamily="34" charset="-128"/>
                          <a:cs typeface="ＭＳ 明朝" panose="02020609040205080304" pitchFamily="17" charset="-128"/>
                        </a:rPr>
                        <a:t>　　　　　　　　　　　　　　　　　　　　</a:t>
                      </a:r>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8931353"/>
                  </a:ext>
                </a:extLst>
              </a:tr>
            </a:tbl>
          </a:graphicData>
        </a:graphic>
      </p:graphicFrame>
      <p:sp>
        <p:nvSpPr>
          <p:cNvPr id="23" name="Rectangle 1">
            <a:extLst>
              <a:ext uri="{FF2B5EF4-FFF2-40B4-BE49-F238E27FC236}">
                <a16:creationId xmlns:a16="http://schemas.microsoft.com/office/drawing/2014/main" id="{32BA3D5B-70F4-4138-915E-C33F290CCCF0}"/>
              </a:ext>
            </a:extLst>
          </p:cNvPr>
          <p:cNvSpPr>
            <a:spLocks noChangeArrowheads="1"/>
          </p:cNvSpPr>
          <p:nvPr/>
        </p:nvSpPr>
        <p:spPr bwMode="auto">
          <a:xfrm>
            <a:off x="74021" y="5216404"/>
            <a:ext cx="678397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ja-JP" altLang="en-US" sz="1400" b="1" dirty="0">
                <a:latin typeface="A-OTF UD新ゴ Pro M" panose="020B0500000000000000" pitchFamily="34" charset="-128"/>
                <a:ea typeface="A-OTF UD新ゴ Pro M" panose="020B0500000000000000" pitchFamily="34" charset="-128"/>
                <a:cs typeface="ＭＳ 明朝" panose="02020609040205080304" pitchFamily="17" charset="-128"/>
              </a:rPr>
              <a:t>４－２　実演等の内容</a:t>
            </a:r>
            <a:r>
              <a:rPr lang="ja-JP" altLang="en-US" sz="1200" dirty="0">
                <a:latin typeface="A-OTF UD新ゴ Pro M" panose="020B0500000000000000" pitchFamily="34" charset="-128"/>
                <a:ea typeface="A-OTF UD新ゴ Pro M" panose="020B0500000000000000" pitchFamily="34" charset="-128"/>
                <a:cs typeface="ＭＳ 明朝" panose="02020609040205080304" pitchFamily="17" charset="-128"/>
              </a:rPr>
              <a:t>（選択肢がない場合は、⑨その他に具体的内容を記載して下さい）</a:t>
            </a:r>
          </a:p>
        </p:txBody>
      </p:sp>
      <p:graphicFrame>
        <p:nvGraphicFramePr>
          <p:cNvPr id="24" name="表 9">
            <a:extLst>
              <a:ext uri="{FF2B5EF4-FFF2-40B4-BE49-F238E27FC236}">
                <a16:creationId xmlns:a16="http://schemas.microsoft.com/office/drawing/2014/main" id="{9F1FAAB7-ED2F-42E9-AB28-4BA6A274B42E}"/>
              </a:ext>
            </a:extLst>
          </p:cNvPr>
          <p:cNvGraphicFramePr>
            <a:graphicFrameLocks noGrp="1"/>
          </p:cNvGraphicFramePr>
          <p:nvPr>
            <p:extLst>
              <p:ext uri="{D42A27DB-BD31-4B8C-83A1-F6EECF244321}">
                <p14:modId xmlns:p14="http://schemas.microsoft.com/office/powerpoint/2010/main" val="3405314443"/>
              </p:ext>
            </p:extLst>
          </p:nvPr>
        </p:nvGraphicFramePr>
        <p:xfrm>
          <a:off x="326689" y="5530687"/>
          <a:ext cx="6372001" cy="4179287"/>
        </p:xfrm>
        <a:graphic>
          <a:graphicData uri="http://schemas.openxmlformats.org/drawingml/2006/table">
            <a:tbl>
              <a:tblPr firstRow="1" bandRow="1">
                <a:tableStyleId>{5C22544A-7EE6-4342-B048-85BDC9FD1C3A}</a:tableStyleId>
              </a:tblPr>
              <a:tblGrid>
                <a:gridCol w="2678686">
                  <a:extLst>
                    <a:ext uri="{9D8B030D-6E8A-4147-A177-3AD203B41FA5}">
                      <a16:colId xmlns:a16="http://schemas.microsoft.com/office/drawing/2014/main" val="2328965506"/>
                    </a:ext>
                  </a:extLst>
                </a:gridCol>
                <a:gridCol w="2804875">
                  <a:extLst>
                    <a:ext uri="{9D8B030D-6E8A-4147-A177-3AD203B41FA5}">
                      <a16:colId xmlns:a16="http://schemas.microsoft.com/office/drawing/2014/main" val="1072751923"/>
                    </a:ext>
                  </a:extLst>
                </a:gridCol>
                <a:gridCol w="888440">
                  <a:extLst>
                    <a:ext uri="{9D8B030D-6E8A-4147-A177-3AD203B41FA5}">
                      <a16:colId xmlns:a16="http://schemas.microsoft.com/office/drawing/2014/main" val="333736563"/>
                    </a:ext>
                  </a:extLst>
                </a:gridCol>
              </a:tblGrid>
              <a:tr h="467871">
                <a:tc gridSpan="2">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実演等で実施する内容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endParaRPr kumimoji="1" lang="ja-JP" altLang="en-US"/>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A-OTF UD新ゴ Pro M" panose="020B0500000000000000" pitchFamily="34" charset="-128"/>
                          <a:ea typeface="A-OTF UD新ゴ Pro M" panose="020B0500000000000000" pitchFamily="34" charset="-128"/>
                        </a:rPr>
                        <a:t>該当する項目に〇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4287362864"/>
                  </a:ext>
                </a:extLst>
              </a:tr>
              <a:tr h="280723">
                <a:tc gridSpan="2">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① 重機の走行（フォワーダ、不整地走行車等を含む）</a:t>
                      </a: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4522566"/>
                  </a:ext>
                </a:extLst>
              </a:tr>
              <a:tr h="280723">
                <a:tc rowSpan="3">
                  <a:txBody>
                    <a:bodyPr/>
                    <a:lstStyle/>
                    <a:p>
                      <a:pPr marL="0" marR="0" lvl="0" indent="0" algn="l" defTabSz="914400" rtl="0" eaLnBrk="0" fontAlgn="ctr" latinLnBrk="0" hangingPunct="0">
                        <a:lnSpc>
                          <a:spcPct val="100000"/>
                        </a:lnSpc>
                        <a:spcBef>
                          <a:spcPct val="0"/>
                        </a:spcBef>
                        <a:spcAft>
                          <a:spcPct val="0"/>
                        </a:spcAft>
                        <a:buClrTx/>
                        <a:buSzTx/>
                        <a:buFontTx/>
                        <a:buNone/>
                        <a:tabLst/>
                        <a:defRPr/>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② グラップル、ショベル等アタッチメントの動作（地面は痛めない）</a:t>
                      </a: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枝払、玉切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07071984"/>
                  </a:ext>
                </a:extLst>
              </a:tr>
              <a:tr h="280723">
                <a:tc vMerge="1">
                  <a:txBody>
                    <a:bodyPr/>
                    <a:lstStyle/>
                    <a:p>
                      <a:endParaRPr kumimoji="1" lang="ja-JP" altLang="en-US"/>
                    </a:p>
                  </a:txBody>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丸太の移動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1729495"/>
                  </a:ext>
                </a:extLst>
              </a:tr>
              <a:tr h="280723">
                <a:tc vMerge="1">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チップ化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64369660"/>
                  </a:ext>
                </a:extLst>
              </a:tr>
              <a:tr h="280723">
                <a:tc gridSpan="2">
                  <a:txBody>
                    <a:bodyPr/>
                    <a:lstStyle/>
                    <a:p>
                      <a:pPr marL="0" marR="0" lvl="0" indent="0" algn="l" defTabSz="914400" rtl="0" eaLnBrk="0" fontAlgn="ctr" latinLnBrk="0" hangingPunct="0">
                        <a:lnSpc>
                          <a:spcPct val="100000"/>
                        </a:lnSpc>
                        <a:spcBef>
                          <a:spcPct val="0"/>
                        </a:spcBef>
                        <a:spcAft>
                          <a:spcPct val="0"/>
                        </a:spcAft>
                        <a:buClrTx/>
                        <a:buSzTx/>
                        <a:buFontTx/>
                        <a:buNone/>
                        <a:tabLst/>
                        <a:defRPr/>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③ 地面の掘削（木材を埋め込んで立木を作る場合を含む）</a:t>
                      </a:r>
                      <a:endParaRPr kumimoji="0" lang="ja-JP" altLang="en-US" sz="6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1615015"/>
                  </a:ext>
                </a:extLst>
              </a:tr>
              <a:tr h="280723">
                <a:tc gridSpan="2">
                  <a:txBody>
                    <a:bodyPr/>
                    <a:lstStyle/>
                    <a:p>
                      <a:pPr marL="0" marR="0" lvl="0" indent="0" algn="l" defTabSz="914400" rtl="0" eaLnBrk="0" fontAlgn="ctr"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pitchFamily="34" charset="-128"/>
                          <a:cs typeface="ＭＳ 明朝" panose="02020609040205080304" pitchFamily="17" charset="-128"/>
                        </a:rPr>
                        <a:t>④ 集材機、タワーヤーダ等の木材運搬</a:t>
                      </a:r>
                      <a:endParaRPr kumimoji="0" lang="ja-JP" altLang="en-US" sz="6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6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3780146"/>
                  </a:ext>
                </a:extLst>
              </a:tr>
              <a:tr h="280723">
                <a:tc gridSpan="2">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⑤ チェーンソー等による切断等（チェーンソーアート等を含む）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6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7363488"/>
                  </a:ext>
                </a:extLst>
              </a:tr>
              <a:tr h="280723">
                <a:tc gridSpan="2">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⑥ 乗用刈払機等の走行</a:t>
                      </a:r>
                      <a:endParaRPr kumimoji="0" lang="ja-JP" altLang="en-US" sz="6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6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8931353"/>
                  </a:ext>
                </a:extLst>
              </a:tr>
              <a:tr h="280723">
                <a:tc gridSpan="2">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rPr>
                        <a:t>⑦ コンテナ苗等の植栽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6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1273352"/>
                  </a:ext>
                </a:extLst>
              </a:tr>
              <a:tr h="280723">
                <a:tc gridSpan="2">
                  <a:txBody>
                    <a:bodyPr/>
                    <a:lstStyle/>
                    <a:p>
                      <a:pPr marL="0" marR="0" lvl="0" indent="0" algn="l" defTabSz="914400" rtl="0" eaLnBrk="0" fontAlgn="ctr" latinLnBrk="0" hangingPunct="0">
                        <a:lnSpc>
                          <a:spcPct val="100000"/>
                        </a:lnSpc>
                        <a:spcBef>
                          <a:spcPct val="0"/>
                        </a:spcBef>
                        <a:spcAft>
                          <a:spcPct val="0"/>
                        </a:spcAft>
                        <a:buClrTx/>
                        <a:buSzTx/>
                        <a:buFontTx/>
                        <a:buNone/>
                        <a:tabLst/>
                        <a:defRPr/>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⑧ ドローンの飛行</a:t>
                      </a:r>
                      <a:endParaRPr kumimoji="0" lang="ja-JP" altLang="en-US" sz="6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ja-JP" altLang="en-US" sz="6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52104603"/>
                  </a:ext>
                </a:extLst>
              </a:tr>
              <a:tr h="904186">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cs typeface="ＭＳ 明朝" panose="02020609040205080304" pitchFamily="17" charset="-128"/>
                        </a:rPr>
                        <a:t>⑨ その他</a:t>
                      </a:r>
                      <a:endParaRPr kumimoji="0" lang="en-US" altLang="ja-JP"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cs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altLang="ja-JP"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cs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ja-JP" altLang="en-US"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cs typeface="ＭＳ 明朝" panose="02020609040205080304" pitchFamily="17" charset="-128"/>
                        </a:rPr>
                        <a:t>　　　　　　　　　　　　　　　　　　　　　　　　　　　　　　　　　　　　　　　　　　　　　　　　　　　　　　　　　　　　　　　　　　　　　　　　　　　　　　　　　　　　　　　　　　　　　　　　　　　　　　　　</a:t>
                      </a:r>
                      <a:endParaRPr kumimoji="0" lang="en-US" altLang="ja-JP" sz="12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cs typeface="ＭＳ 明朝" panose="02020609040205080304"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6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ja-JP" altLang="en-US" sz="600" b="0" i="0" u="none" strike="noStrike" cap="none" normalizeH="0" baseline="0" dirty="0">
                        <a:ln>
                          <a:noFill/>
                        </a:ln>
                        <a:solidFill>
                          <a:schemeClr val="tx1"/>
                        </a:solidFill>
                        <a:effectLst/>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20059479"/>
                  </a:ext>
                </a:extLst>
              </a:tr>
            </a:tbl>
          </a:graphicData>
        </a:graphic>
      </p:graphicFrame>
      <p:graphicFrame>
        <p:nvGraphicFramePr>
          <p:cNvPr id="10" name="表 7">
            <a:extLst>
              <a:ext uri="{FF2B5EF4-FFF2-40B4-BE49-F238E27FC236}">
                <a16:creationId xmlns:a16="http://schemas.microsoft.com/office/drawing/2014/main" id="{8C8F3544-7287-49B6-8765-CE56541D75BD}"/>
              </a:ext>
            </a:extLst>
          </p:cNvPr>
          <p:cNvGraphicFramePr>
            <a:graphicFrameLocks noGrp="1"/>
          </p:cNvGraphicFramePr>
          <p:nvPr>
            <p:extLst>
              <p:ext uri="{D42A27DB-BD31-4B8C-83A1-F6EECF244321}">
                <p14:modId xmlns:p14="http://schemas.microsoft.com/office/powerpoint/2010/main" val="1474156093"/>
              </p:ext>
            </p:extLst>
          </p:nvPr>
        </p:nvGraphicFramePr>
        <p:xfrm>
          <a:off x="3784600" y="600192"/>
          <a:ext cx="2921000" cy="370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7084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提出期限</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600" b="0" dirty="0">
                          <a:solidFill>
                            <a:schemeClr val="tx1"/>
                          </a:solidFill>
                          <a:latin typeface="A-OTF UD新ゴ Pro M" panose="020B0500000000000000" pitchFamily="34" charset="-128"/>
                          <a:ea typeface="A-OTF UD新ゴ Pro M" panose="020B0500000000000000" pitchFamily="34" charset="-128"/>
                        </a:rPr>
                        <a:t>4</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月</a:t>
                      </a:r>
                      <a:r>
                        <a:rPr kumimoji="1" lang="en-US" altLang="ja-JP" sz="1600" b="0" dirty="0">
                          <a:solidFill>
                            <a:schemeClr val="tx1"/>
                          </a:solidFill>
                          <a:latin typeface="A-OTF UD新ゴ Pro M" panose="020B0500000000000000" pitchFamily="34" charset="-128"/>
                          <a:ea typeface="A-OTF UD新ゴ Pro M" panose="020B0500000000000000" pitchFamily="34" charset="-128"/>
                        </a:rPr>
                        <a:t>26</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日（金）</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15" name="大かっこ 14">
            <a:extLst>
              <a:ext uri="{FF2B5EF4-FFF2-40B4-BE49-F238E27FC236}">
                <a16:creationId xmlns:a16="http://schemas.microsoft.com/office/drawing/2014/main" id="{03E1A5EF-7B89-4056-8D57-474F64BF090B}"/>
              </a:ext>
            </a:extLst>
          </p:cNvPr>
          <p:cNvSpPr/>
          <p:nvPr/>
        </p:nvSpPr>
        <p:spPr>
          <a:xfrm>
            <a:off x="454058" y="9168060"/>
            <a:ext cx="5280820" cy="484955"/>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大かっこ 2">
            <a:extLst>
              <a:ext uri="{FF2B5EF4-FFF2-40B4-BE49-F238E27FC236}">
                <a16:creationId xmlns:a16="http://schemas.microsoft.com/office/drawing/2014/main" id="{B54108D7-728E-839F-1A4B-69A43E5D50CA}"/>
              </a:ext>
            </a:extLst>
          </p:cNvPr>
          <p:cNvSpPr/>
          <p:nvPr/>
        </p:nvSpPr>
        <p:spPr>
          <a:xfrm>
            <a:off x="433038" y="4441063"/>
            <a:ext cx="3330542" cy="632184"/>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02389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684155A-21A8-48B0-86AB-78186FB78BF2}"/>
              </a:ext>
            </a:extLst>
          </p:cNvPr>
          <p:cNvSpPr txBox="1"/>
          <p:nvPr/>
        </p:nvSpPr>
        <p:spPr>
          <a:xfrm>
            <a:off x="188260" y="109816"/>
            <a:ext cx="1646605" cy="369332"/>
          </a:xfrm>
          <a:prstGeom prst="rect">
            <a:avLst/>
          </a:prstGeom>
          <a:noFill/>
        </p:spPr>
        <p:txBody>
          <a:bodyPr wrap="none" rtlCol="0">
            <a:spAutoFit/>
          </a:bodyPr>
          <a:lstStyle/>
          <a:p>
            <a:r>
              <a:rPr kumimoji="1" lang="ja-JP" altLang="en-US" dirty="0">
                <a:latin typeface="A-OTF UD新ゴ Pro M" panose="020B0500000000000000" pitchFamily="34" charset="-128"/>
                <a:ea typeface="A-OTF UD新ゴ Pro M" panose="020B0500000000000000" pitchFamily="34" charset="-128"/>
              </a:rPr>
              <a:t>出展申込書 ③</a:t>
            </a:r>
          </a:p>
        </p:txBody>
      </p:sp>
      <p:sp>
        <p:nvSpPr>
          <p:cNvPr id="2" name="スライド番号プレースホルダー 1">
            <a:extLst>
              <a:ext uri="{FF2B5EF4-FFF2-40B4-BE49-F238E27FC236}">
                <a16:creationId xmlns:a16="http://schemas.microsoft.com/office/drawing/2014/main" id="{F7B1FDF7-C12A-4138-A80D-1E7068C67532}"/>
              </a:ext>
            </a:extLst>
          </p:cNvPr>
          <p:cNvSpPr>
            <a:spLocks noGrp="1"/>
          </p:cNvSpPr>
          <p:nvPr>
            <p:ph type="sldNum" sz="quarter" idx="12"/>
          </p:nvPr>
        </p:nvSpPr>
        <p:spPr>
          <a:xfrm>
            <a:off x="6439239" y="196028"/>
            <a:ext cx="354584" cy="276999"/>
          </a:xfrm>
        </p:spPr>
        <p:txBody>
          <a:bodyPr/>
          <a:lstStyle/>
          <a:p>
            <a:r>
              <a:rPr kumimoji="1" lang="en-US" altLang="ja-JP" sz="1200" dirty="0">
                <a:solidFill>
                  <a:schemeClr val="tx1"/>
                </a:solidFill>
              </a:rPr>
              <a:t>36</a:t>
            </a:r>
            <a:endParaRPr kumimoji="1" lang="ja-JP" altLang="en-US" sz="1200" dirty="0">
              <a:solidFill>
                <a:schemeClr val="tx1"/>
              </a:solidFill>
            </a:endParaRPr>
          </a:p>
        </p:txBody>
      </p:sp>
      <p:sp>
        <p:nvSpPr>
          <p:cNvPr id="15" name="Rectangle 1">
            <a:extLst>
              <a:ext uri="{FF2B5EF4-FFF2-40B4-BE49-F238E27FC236}">
                <a16:creationId xmlns:a16="http://schemas.microsoft.com/office/drawing/2014/main" id="{2F0535BA-42FB-4146-9A26-CF718434E17C}"/>
              </a:ext>
            </a:extLst>
          </p:cNvPr>
          <p:cNvSpPr>
            <a:spLocks noChangeArrowheads="1"/>
          </p:cNvSpPr>
          <p:nvPr/>
        </p:nvSpPr>
        <p:spPr bwMode="auto">
          <a:xfrm>
            <a:off x="163624" y="833403"/>
            <a:ext cx="6378912" cy="8525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Bef>
                <a:spcPts val="600"/>
              </a:spcBef>
            </a:pPr>
            <a:r>
              <a:rPr lang="ja-JP" altLang="en-US" sz="1400" b="1" dirty="0">
                <a:solidFill>
                  <a:srgbClr val="000000"/>
                </a:solidFill>
                <a:latin typeface="A-OTF UD新ゴ Pro M" panose="020B0500000000000000" pitchFamily="34" charset="-128"/>
                <a:ea typeface="A-OTF UD新ゴ Pro M" panose="020B0500000000000000" pitchFamily="34" charset="-128"/>
                <a:cs typeface="ＭＳ 明朝" panose="02020609040205080304" pitchFamily="17" charset="-128"/>
              </a:rPr>
              <a:t>５　ポスター、招待券等の希望調査</a:t>
            </a:r>
            <a:endParaRPr lang="en-US" altLang="ja-JP" sz="1400" b="1" dirty="0">
              <a:solidFill>
                <a:srgbClr val="000000"/>
              </a:solidFill>
              <a:latin typeface="A-OTF UD新ゴ Pro M" panose="020B0500000000000000" pitchFamily="34" charset="-128"/>
              <a:ea typeface="A-OTF UD新ゴ Pro M" panose="020B0500000000000000" pitchFamily="34" charset="-128"/>
              <a:cs typeface="ＭＳ 明朝" panose="02020609040205080304" pitchFamily="17" charset="-128"/>
            </a:endParaRPr>
          </a:p>
          <a:p>
            <a:pPr marL="171450" indent="-171450" defTabSz="914400">
              <a:spcBef>
                <a:spcPts val="600"/>
              </a:spcBef>
              <a:buFont typeface="Arial" panose="020B0604020202020204" pitchFamily="34" charset="0"/>
              <a:buChar char="•"/>
            </a:pPr>
            <a:r>
              <a:rPr lang="ja-JP" altLang="en-US"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rPr>
              <a:t>運営事務局が作成するポスター及び招待券をご希望される方はご記入下さい。</a:t>
            </a: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spcBef>
                <a:spcPts val="600"/>
              </a:spcBef>
              <a:buFont typeface="Arial" panose="020B0604020202020204" pitchFamily="34" charset="0"/>
              <a:buChar char="•"/>
            </a:pPr>
            <a:r>
              <a:rPr lang="ja-JP" altLang="en-US"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rPr>
              <a:t>招待券については、展示実演会は無料で入場できますので、招待券が無くても入場可能ですが、招待券を受付等で提示された方には冊子「最新の林業機械」を進呈します。</a:t>
            </a: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spcBef>
                <a:spcPts val="600"/>
              </a:spcBef>
              <a:buFont typeface="Arial" panose="020B0604020202020204" pitchFamily="34" charset="0"/>
              <a:buChar char="•"/>
            </a:pPr>
            <a:r>
              <a:rPr lang="ja-JP" altLang="en-US"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rPr>
              <a:t>ポスターのチラシ（</a:t>
            </a:r>
            <a:r>
              <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rPr>
              <a:t>PDF</a:t>
            </a:r>
            <a:r>
              <a:rPr lang="ja-JP" altLang="en-US"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rPr>
              <a:t>版）は、作成でき次第、担当者にメールで送付します。</a:t>
            </a: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spcBef>
                <a:spcPts val="600"/>
              </a:spcBef>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spcBef>
                <a:spcPts val="600"/>
              </a:spcBef>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spcBef>
                <a:spcPts val="600"/>
              </a:spcBef>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spcBef>
                <a:spcPts val="600"/>
              </a:spcBef>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spcBef>
                <a:spcPts val="600"/>
              </a:spcBef>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defTabSz="914400">
              <a:spcBef>
                <a:spcPts val="600"/>
              </a:spcBef>
            </a:pPr>
            <a:r>
              <a:rPr lang="ja-JP" altLang="en-US" sz="1400" b="1"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rPr>
              <a:t>６　みどりの大使の希望調査</a:t>
            </a:r>
            <a:endParaRPr lang="en-US" altLang="ja-JP" sz="1400" b="1"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spcBef>
                <a:spcPts val="600"/>
              </a:spcBef>
              <a:buFont typeface="Arial" panose="020B0604020202020204" pitchFamily="34" charset="0"/>
              <a:buChar char="•"/>
            </a:pPr>
            <a:r>
              <a:rPr lang="ja-JP" altLang="en-US"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rPr>
              <a:t>みどりの大使の訪問を希望される方は、「〇」をご記入ください。</a:t>
            </a: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spcBef>
                <a:spcPts val="600"/>
              </a:spcBef>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defTabSz="914400">
              <a:spcBef>
                <a:spcPts val="600"/>
              </a:spcBef>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defTabSz="914400">
              <a:spcBef>
                <a:spcPts val="600"/>
              </a:spcBef>
            </a:pPr>
            <a:r>
              <a:rPr lang="ja-JP" altLang="en-US" sz="1400" b="1"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rPr>
              <a:t>７　重機への恐竜の装飾の協力調査</a:t>
            </a:r>
            <a:endParaRPr lang="en-US" altLang="ja-JP" sz="1400" b="1"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spcBef>
                <a:spcPts val="600"/>
              </a:spcBef>
              <a:buFont typeface="Arial" panose="020B0604020202020204" pitchFamily="34" charset="0"/>
              <a:buChar char="•"/>
            </a:pPr>
            <a:r>
              <a:rPr lang="ja-JP" altLang="en-US"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rPr>
              <a:t>重機への恐竜装飾にご協力いただける方は、「○」と内容をご記入ください。</a:t>
            </a: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defTabSz="914400">
              <a:spcBef>
                <a:spcPts val="600"/>
              </a:spcBef>
            </a:pPr>
            <a:endParaRPr lang="en-US" altLang="ja-JP" sz="1400" b="1"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defTabSz="914400">
              <a:spcBef>
                <a:spcPts val="600"/>
              </a:spcBef>
            </a:pPr>
            <a:endParaRPr lang="en-US" altLang="ja-JP" sz="1400" b="1"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defTabSz="914400">
              <a:spcBef>
                <a:spcPts val="600"/>
              </a:spcBef>
            </a:pPr>
            <a:endParaRPr lang="en-US" altLang="ja-JP" sz="1400" b="1"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defTabSz="914400">
              <a:spcBef>
                <a:spcPts val="600"/>
              </a:spcBef>
            </a:pPr>
            <a:endParaRPr lang="en-US" altLang="ja-JP" sz="1400" b="1"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defTabSz="914400">
              <a:spcBef>
                <a:spcPts val="600"/>
              </a:spcBef>
            </a:pPr>
            <a:endParaRPr lang="en-US" altLang="ja-JP" sz="1400" b="1"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defTabSz="914400">
              <a:spcBef>
                <a:spcPts val="600"/>
              </a:spcBef>
            </a:pPr>
            <a:r>
              <a:rPr lang="ja-JP" altLang="en-US" sz="1400" b="1"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rPr>
              <a:t>８　会場設営時、資材等の搬入時の責任者</a:t>
            </a:r>
            <a:endParaRPr lang="en-US" altLang="ja-JP" sz="1400" b="1"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spcBef>
                <a:spcPts val="600"/>
              </a:spcBef>
              <a:buFont typeface="Arial" panose="020B0604020202020204" pitchFamily="34" charset="0"/>
              <a:buChar char="•"/>
            </a:pPr>
            <a:r>
              <a:rPr lang="ja-JP" altLang="en-US"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rPr>
              <a:t>開催準備から撤去までの間、運営事務局との連絡・調整を行う責任者を定めてください。責任者が変更となった場合は遅延なく運営事務局に報告ください。</a:t>
            </a: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defTabSz="914400"/>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buFont typeface="Arial" panose="020B0604020202020204" pitchFamily="34" charset="0"/>
              <a:buChar char="•"/>
            </a:pPr>
            <a:endParaRPr lang="en-US" altLang="ja-JP" sz="12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buFont typeface="Arial" panose="020B0604020202020204" pitchFamily="34" charset="0"/>
              <a:buChar char="•"/>
            </a:pPr>
            <a:endParaRPr lang="en-US" altLang="ja-JP" sz="110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endParaRPr>
          </a:p>
          <a:p>
            <a:pPr marL="171450" indent="-171450" defTabSz="914400">
              <a:buFont typeface="Arial" panose="020B0604020202020204" pitchFamily="34" charset="0"/>
              <a:buChar char="•"/>
            </a:pPr>
            <a:endParaRPr lang="ja-JP" altLang="en-US" sz="600" dirty="0">
              <a:latin typeface="A-OTF UD新ゴ Pro M" panose="020B0500000000000000" pitchFamily="34" charset="-128"/>
              <a:ea typeface="A-OTF UD新ゴ Pro M" panose="020B0500000000000000" pitchFamily="34" charset="-128"/>
            </a:endParaRPr>
          </a:p>
        </p:txBody>
      </p:sp>
      <p:graphicFrame>
        <p:nvGraphicFramePr>
          <p:cNvPr id="3" name="表 4">
            <a:extLst>
              <a:ext uri="{FF2B5EF4-FFF2-40B4-BE49-F238E27FC236}">
                <a16:creationId xmlns:a16="http://schemas.microsoft.com/office/drawing/2014/main" id="{A7EA6B28-AE06-43DC-A132-75CA9F4E4C7D}"/>
              </a:ext>
            </a:extLst>
          </p:cNvPr>
          <p:cNvGraphicFramePr>
            <a:graphicFrameLocks noGrp="1"/>
          </p:cNvGraphicFramePr>
          <p:nvPr>
            <p:extLst>
              <p:ext uri="{D42A27DB-BD31-4B8C-83A1-F6EECF244321}">
                <p14:modId xmlns:p14="http://schemas.microsoft.com/office/powerpoint/2010/main" val="4169462456"/>
              </p:ext>
            </p:extLst>
          </p:nvPr>
        </p:nvGraphicFramePr>
        <p:xfrm>
          <a:off x="557785" y="2121535"/>
          <a:ext cx="3980470" cy="1187308"/>
        </p:xfrm>
        <a:graphic>
          <a:graphicData uri="http://schemas.openxmlformats.org/drawingml/2006/table">
            <a:tbl>
              <a:tblPr firstRow="1" bandRow="1">
                <a:tableStyleId>{5C22544A-7EE6-4342-B048-85BDC9FD1C3A}</a:tableStyleId>
              </a:tblPr>
              <a:tblGrid>
                <a:gridCol w="1553455">
                  <a:extLst>
                    <a:ext uri="{9D8B030D-6E8A-4147-A177-3AD203B41FA5}">
                      <a16:colId xmlns:a16="http://schemas.microsoft.com/office/drawing/2014/main" val="637613181"/>
                    </a:ext>
                  </a:extLst>
                </a:gridCol>
                <a:gridCol w="2427015">
                  <a:extLst>
                    <a:ext uri="{9D8B030D-6E8A-4147-A177-3AD203B41FA5}">
                      <a16:colId xmlns:a16="http://schemas.microsoft.com/office/drawing/2014/main" val="4191715811"/>
                    </a:ext>
                  </a:extLst>
                </a:gridCol>
              </a:tblGrid>
              <a:tr h="0">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区分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希望数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260596611"/>
                  </a:ext>
                </a:extLst>
              </a:tr>
              <a:tr h="456494">
                <a:tc>
                  <a:txBody>
                    <a:bodyPr/>
                    <a:lstStyle/>
                    <a:p>
                      <a:r>
                        <a:rPr kumimoji="1" lang="ja-JP" altLang="en-US" sz="1200" dirty="0">
                          <a:latin typeface="A-OTF UD新ゴ Pro M" panose="020B0500000000000000" pitchFamily="34" charset="-128"/>
                          <a:ea typeface="A-OTF UD新ゴ Pro M" panose="020B0500000000000000" pitchFamily="34" charset="-128"/>
                        </a:rPr>
                        <a:t>ポスター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200" dirty="0">
                          <a:latin typeface="A-OTF UD新ゴ Pro M" panose="020B0500000000000000" pitchFamily="34" charset="-128"/>
                          <a:ea typeface="A-OTF UD新ゴ Pro M" panose="020B0500000000000000" pitchFamily="34" charset="-128"/>
                        </a:rPr>
                        <a:t>部</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5624255"/>
                  </a:ext>
                </a:extLst>
              </a:tr>
              <a:tr h="456494">
                <a:tc>
                  <a:txBody>
                    <a:bodyPr/>
                    <a:lstStyle/>
                    <a:p>
                      <a:r>
                        <a:rPr kumimoji="1" lang="ja-JP" altLang="en-US" sz="1200" dirty="0">
                          <a:latin typeface="A-OTF UD新ゴ Pro M" panose="020B0500000000000000" pitchFamily="34" charset="-128"/>
                          <a:ea typeface="A-OTF UD新ゴ Pro M" panose="020B0500000000000000" pitchFamily="34" charset="-128"/>
                        </a:rPr>
                        <a:t>招待券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200" dirty="0">
                          <a:latin typeface="A-OTF UD新ゴ Pro M" panose="020B0500000000000000" pitchFamily="34" charset="-128"/>
                          <a:ea typeface="A-OTF UD新ゴ Pro M" panose="020B0500000000000000" pitchFamily="34" charset="-128"/>
                        </a:rPr>
                        <a:t>枚</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9543342"/>
                  </a:ext>
                </a:extLst>
              </a:tr>
            </a:tbl>
          </a:graphicData>
        </a:graphic>
      </p:graphicFrame>
      <p:graphicFrame>
        <p:nvGraphicFramePr>
          <p:cNvPr id="12" name="表 7">
            <a:extLst>
              <a:ext uri="{FF2B5EF4-FFF2-40B4-BE49-F238E27FC236}">
                <a16:creationId xmlns:a16="http://schemas.microsoft.com/office/drawing/2014/main" id="{03562A8E-4A1B-4ADF-8446-062D6F11FB01}"/>
              </a:ext>
            </a:extLst>
          </p:cNvPr>
          <p:cNvGraphicFramePr>
            <a:graphicFrameLocks noGrp="1"/>
          </p:cNvGraphicFramePr>
          <p:nvPr>
            <p:extLst>
              <p:ext uri="{D42A27DB-BD31-4B8C-83A1-F6EECF244321}">
                <p14:modId xmlns:p14="http://schemas.microsoft.com/office/powerpoint/2010/main" val="891920440"/>
              </p:ext>
            </p:extLst>
          </p:nvPr>
        </p:nvGraphicFramePr>
        <p:xfrm>
          <a:off x="3785872" y="581876"/>
          <a:ext cx="2921000" cy="370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7084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提出期限</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600" b="0" dirty="0">
                          <a:solidFill>
                            <a:schemeClr val="tx1"/>
                          </a:solidFill>
                          <a:latin typeface="A-OTF UD新ゴ Pro M" panose="020B0500000000000000" pitchFamily="34" charset="-128"/>
                          <a:ea typeface="A-OTF UD新ゴ Pro M" panose="020B0500000000000000" pitchFamily="34" charset="-128"/>
                        </a:rPr>
                        <a:t>4</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月</a:t>
                      </a:r>
                      <a:r>
                        <a:rPr kumimoji="1" lang="en-US" altLang="ja-JP" sz="1600" b="0" dirty="0">
                          <a:solidFill>
                            <a:schemeClr val="tx1"/>
                          </a:solidFill>
                          <a:latin typeface="A-OTF UD新ゴ Pro M" panose="020B0500000000000000" pitchFamily="34" charset="-128"/>
                          <a:ea typeface="A-OTF UD新ゴ Pro M" panose="020B0500000000000000" pitchFamily="34" charset="-128"/>
                        </a:rPr>
                        <a:t>26</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日（金）</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graphicFrame>
        <p:nvGraphicFramePr>
          <p:cNvPr id="10" name="表 9">
            <a:extLst>
              <a:ext uri="{FF2B5EF4-FFF2-40B4-BE49-F238E27FC236}">
                <a16:creationId xmlns:a16="http://schemas.microsoft.com/office/drawing/2014/main" id="{9CE6AF14-0743-474E-95F7-14FAD0457648}"/>
              </a:ext>
            </a:extLst>
          </p:cNvPr>
          <p:cNvGraphicFramePr>
            <a:graphicFrameLocks noGrp="1"/>
          </p:cNvGraphicFramePr>
          <p:nvPr/>
        </p:nvGraphicFramePr>
        <p:xfrm>
          <a:off x="344170" y="8883148"/>
          <a:ext cx="6378911" cy="822960"/>
        </p:xfrm>
        <a:graphic>
          <a:graphicData uri="http://schemas.openxmlformats.org/drawingml/2006/table">
            <a:tbl>
              <a:tblPr firstRow="1" bandRow="1">
                <a:tableStyleId>{5C22544A-7EE6-4342-B048-85BDC9FD1C3A}</a:tableStyleId>
              </a:tblPr>
              <a:tblGrid>
                <a:gridCol w="1131486">
                  <a:extLst>
                    <a:ext uri="{9D8B030D-6E8A-4147-A177-3AD203B41FA5}">
                      <a16:colId xmlns:a16="http://schemas.microsoft.com/office/drawing/2014/main" val="1346885655"/>
                    </a:ext>
                  </a:extLst>
                </a:gridCol>
                <a:gridCol w="5247425">
                  <a:extLst>
                    <a:ext uri="{9D8B030D-6E8A-4147-A177-3AD203B41FA5}">
                      <a16:colId xmlns:a16="http://schemas.microsoft.com/office/drawing/2014/main" val="1506013278"/>
                    </a:ext>
                  </a:extLst>
                </a:gridCol>
              </a:tblGrid>
              <a:tr h="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提出方法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期日までに電子メールまたは</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FAX</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にてお送りください。</a:t>
                      </a:r>
                      <a:endParaRPr kumimoji="1" lang="en-US" altLang="ja-JP" sz="1200" b="0" dirty="0">
                        <a:solidFill>
                          <a:schemeClr val="tx1"/>
                        </a:solidFill>
                        <a:latin typeface="A-OTF UD新ゴ Pro M" panose="020B0500000000000000" pitchFamily="34" charset="-128"/>
                        <a:ea typeface="A-OTF UD新ゴ Pro M" panose="020B0500000000000000" pitchFamily="34" charset="-128"/>
                      </a:endParaRPr>
                    </a:p>
                    <a:p>
                      <a:pPr>
                        <a:spcBef>
                          <a:spcPts val="0"/>
                        </a:spcBef>
                      </a:pPr>
                      <a:r>
                        <a:rPr kumimoji="1" lang="zh-TW" altLang="en-US" sz="1200" b="0" dirty="0">
                          <a:solidFill>
                            <a:schemeClr val="tx1"/>
                          </a:solidFill>
                          <a:latin typeface="A-OTF UD新ゴ Pro M" panose="020B0500000000000000" pitchFamily="34" charset="-128"/>
                          <a:ea typeface="A-OTF UD新ゴ Pro M" panose="020B0500000000000000" pitchFamily="34" charset="-128"/>
                        </a:rPr>
                        <a:t>一般社団法人林業機械化協会</a:t>
                      </a:r>
                    </a:p>
                    <a:p>
                      <a:pPr>
                        <a:spcBef>
                          <a:spcPts val="0"/>
                        </a:spcBef>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担当：和佐、寺澤</a:t>
                      </a:r>
                    </a:p>
                    <a:p>
                      <a:pPr algn="l">
                        <a:spcBef>
                          <a:spcPts val="0"/>
                        </a:spcBef>
                      </a:pPr>
                      <a:r>
                        <a:rPr kumimoji="1" lang="en-US" altLang="ja-JP" sz="1200" b="0" dirty="0">
                          <a:solidFill>
                            <a:schemeClr val="tx1"/>
                          </a:solidFill>
                          <a:latin typeface="A-OTF UD新ゴ Pro M" panose="020B0500000000000000" pitchFamily="34" charset="-128"/>
                          <a:ea typeface="A-OTF UD新ゴ Pro M" panose="020B0500000000000000" pitchFamily="34" charset="-128"/>
                        </a:rPr>
                        <a:t>FAX</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03-5840-6218</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　電子メール：</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tenji@rinkikyo.or.jp</a:t>
                      </a:r>
                      <a:endParaRPr kumimoji="1" lang="en-US" altLang="ja-JP" sz="2000" b="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graphicFrame>
        <p:nvGraphicFramePr>
          <p:cNvPr id="9" name="表 4">
            <a:extLst>
              <a:ext uri="{FF2B5EF4-FFF2-40B4-BE49-F238E27FC236}">
                <a16:creationId xmlns:a16="http://schemas.microsoft.com/office/drawing/2014/main" id="{0C6B561E-43E0-451E-BC99-E6F9FB56DD11}"/>
              </a:ext>
            </a:extLst>
          </p:cNvPr>
          <p:cNvGraphicFramePr>
            <a:graphicFrameLocks noGrp="1"/>
          </p:cNvGraphicFramePr>
          <p:nvPr>
            <p:extLst>
              <p:ext uri="{D42A27DB-BD31-4B8C-83A1-F6EECF244321}">
                <p14:modId xmlns:p14="http://schemas.microsoft.com/office/powerpoint/2010/main" val="883477187"/>
              </p:ext>
            </p:extLst>
          </p:nvPr>
        </p:nvGraphicFramePr>
        <p:xfrm>
          <a:off x="557785" y="7215828"/>
          <a:ext cx="3976141" cy="1152884"/>
        </p:xfrm>
        <a:graphic>
          <a:graphicData uri="http://schemas.openxmlformats.org/drawingml/2006/table">
            <a:tbl>
              <a:tblPr firstRow="1" bandRow="1">
                <a:tableStyleId>{5C22544A-7EE6-4342-B048-85BDC9FD1C3A}</a:tableStyleId>
              </a:tblPr>
              <a:tblGrid>
                <a:gridCol w="1549126">
                  <a:extLst>
                    <a:ext uri="{9D8B030D-6E8A-4147-A177-3AD203B41FA5}">
                      <a16:colId xmlns:a16="http://schemas.microsoft.com/office/drawing/2014/main" val="637613181"/>
                    </a:ext>
                  </a:extLst>
                </a:gridCol>
                <a:gridCol w="2427015">
                  <a:extLst>
                    <a:ext uri="{9D8B030D-6E8A-4147-A177-3AD203B41FA5}">
                      <a16:colId xmlns:a16="http://schemas.microsoft.com/office/drawing/2014/main" val="4191715811"/>
                    </a:ext>
                  </a:extLst>
                </a:gridCol>
              </a:tblGrid>
              <a:tr h="0">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責任者名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連絡の取れる連絡先（携帯等）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260596611"/>
                  </a:ext>
                </a:extLst>
              </a:tr>
              <a:tr h="435807">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5624255"/>
                  </a:ext>
                </a:extLst>
              </a:tr>
              <a:tr h="442757">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en-US" altLang="ja-JP"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4128490"/>
                  </a:ext>
                </a:extLst>
              </a:tr>
            </a:tbl>
          </a:graphicData>
        </a:graphic>
      </p:graphicFrame>
      <p:graphicFrame>
        <p:nvGraphicFramePr>
          <p:cNvPr id="6" name="表 4">
            <a:extLst>
              <a:ext uri="{FF2B5EF4-FFF2-40B4-BE49-F238E27FC236}">
                <a16:creationId xmlns:a16="http://schemas.microsoft.com/office/drawing/2014/main" id="{26AE8E50-D575-39FA-5748-CD70D6E1718F}"/>
              </a:ext>
            </a:extLst>
          </p:cNvPr>
          <p:cNvGraphicFramePr>
            <a:graphicFrameLocks noGrp="1"/>
          </p:cNvGraphicFramePr>
          <p:nvPr>
            <p:extLst>
              <p:ext uri="{D42A27DB-BD31-4B8C-83A1-F6EECF244321}">
                <p14:modId xmlns:p14="http://schemas.microsoft.com/office/powerpoint/2010/main" val="3338128137"/>
              </p:ext>
            </p:extLst>
          </p:nvPr>
        </p:nvGraphicFramePr>
        <p:xfrm>
          <a:off x="557785" y="3935192"/>
          <a:ext cx="3980470" cy="456494"/>
        </p:xfrm>
        <a:graphic>
          <a:graphicData uri="http://schemas.openxmlformats.org/drawingml/2006/table">
            <a:tbl>
              <a:tblPr firstRow="1" bandRow="1">
                <a:tableStyleId>{5C22544A-7EE6-4342-B048-85BDC9FD1C3A}</a:tableStyleId>
              </a:tblPr>
              <a:tblGrid>
                <a:gridCol w="2893129">
                  <a:extLst>
                    <a:ext uri="{9D8B030D-6E8A-4147-A177-3AD203B41FA5}">
                      <a16:colId xmlns:a16="http://schemas.microsoft.com/office/drawing/2014/main" val="637613181"/>
                    </a:ext>
                  </a:extLst>
                </a:gridCol>
                <a:gridCol w="1087341">
                  <a:extLst>
                    <a:ext uri="{9D8B030D-6E8A-4147-A177-3AD203B41FA5}">
                      <a16:colId xmlns:a16="http://schemas.microsoft.com/office/drawing/2014/main" val="4191715811"/>
                    </a:ext>
                  </a:extLst>
                </a:gridCol>
              </a:tblGrid>
              <a:tr h="456494">
                <a:tc>
                  <a:txBody>
                    <a:bodyPr/>
                    <a:lstStyle/>
                    <a:p>
                      <a:r>
                        <a:rPr kumimoji="1" lang="ja-JP" altLang="en-US" sz="1200" b="0" dirty="0">
                          <a:solidFill>
                            <a:schemeClr val="tx1"/>
                          </a:solidFill>
                          <a:latin typeface="A-OTF UD新ゴ Pro M" panose="020B0500000000000000" pitchFamily="34" charset="-128"/>
                          <a:ea typeface="A-OTF UD新ゴ Pro M" panose="020B0500000000000000" pitchFamily="34" charset="-128"/>
                        </a:rPr>
                        <a:t>みどりの大使の訪問を希望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200" dirty="0">
                          <a:latin typeface="A-OTF UD新ゴ Pro M" panose="020B0500000000000000" pitchFamily="34" charset="-128"/>
                          <a:ea typeface="A-OTF UD新ゴ Pro M" panose="020B0500000000000000" pitchFamily="34" charset="-128"/>
                        </a:rPr>
                        <a:t>部</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5624255"/>
                  </a:ext>
                </a:extLst>
              </a:tr>
            </a:tbl>
          </a:graphicData>
        </a:graphic>
      </p:graphicFrame>
      <p:graphicFrame>
        <p:nvGraphicFramePr>
          <p:cNvPr id="5" name="表 4">
            <a:extLst>
              <a:ext uri="{FF2B5EF4-FFF2-40B4-BE49-F238E27FC236}">
                <a16:creationId xmlns:a16="http://schemas.microsoft.com/office/drawing/2014/main" id="{E674E925-9ECD-F2A9-EE84-75BE7514E06A}"/>
              </a:ext>
            </a:extLst>
          </p:cNvPr>
          <p:cNvGraphicFramePr>
            <a:graphicFrameLocks noGrp="1"/>
          </p:cNvGraphicFramePr>
          <p:nvPr>
            <p:extLst>
              <p:ext uri="{D42A27DB-BD31-4B8C-83A1-F6EECF244321}">
                <p14:modId xmlns:p14="http://schemas.microsoft.com/office/powerpoint/2010/main" val="182779961"/>
              </p:ext>
            </p:extLst>
          </p:nvPr>
        </p:nvGraphicFramePr>
        <p:xfrm>
          <a:off x="557785" y="4999420"/>
          <a:ext cx="5168250" cy="1280160"/>
        </p:xfrm>
        <a:graphic>
          <a:graphicData uri="http://schemas.openxmlformats.org/drawingml/2006/table">
            <a:tbl>
              <a:tblPr firstRow="1" bandRow="1">
                <a:tableStyleId>{5C22544A-7EE6-4342-B048-85BDC9FD1C3A}</a:tableStyleId>
              </a:tblPr>
              <a:tblGrid>
                <a:gridCol w="1410586">
                  <a:extLst>
                    <a:ext uri="{9D8B030D-6E8A-4147-A177-3AD203B41FA5}">
                      <a16:colId xmlns:a16="http://schemas.microsoft.com/office/drawing/2014/main" val="637613181"/>
                    </a:ext>
                  </a:extLst>
                </a:gridCol>
                <a:gridCol w="863116">
                  <a:extLst>
                    <a:ext uri="{9D8B030D-6E8A-4147-A177-3AD203B41FA5}">
                      <a16:colId xmlns:a16="http://schemas.microsoft.com/office/drawing/2014/main" val="3421861222"/>
                    </a:ext>
                  </a:extLst>
                </a:gridCol>
                <a:gridCol w="2894548">
                  <a:extLst>
                    <a:ext uri="{9D8B030D-6E8A-4147-A177-3AD203B41FA5}">
                      <a16:colId xmlns:a16="http://schemas.microsoft.com/office/drawing/2014/main" val="4191715811"/>
                    </a:ext>
                  </a:extLst>
                </a:gridCol>
              </a:tblGrid>
              <a:tr h="456494">
                <a:tc gridSpan="2">
                  <a:txBody>
                    <a:bodyPr/>
                    <a:lstStyle/>
                    <a:p>
                      <a:r>
                        <a:rPr lang="ja-JP" altLang="en-US" sz="1200" b="0" dirty="0">
                          <a:solidFill>
                            <a:srgbClr val="000000"/>
                          </a:solidFill>
                          <a:latin typeface="A-OTF UD新ゴ Pro M" panose="020B0500000000000000" pitchFamily="34" charset="-128"/>
                          <a:ea typeface="A-OTF UD新ゴ Pro M" panose="020B0500000000000000" pitchFamily="34" charset="-128"/>
                          <a:cs typeface="Times New Roman" panose="02020603050405020304" pitchFamily="18" charset="0"/>
                        </a:rPr>
                        <a:t>重機への恐竜装飾へのご協力</a:t>
                      </a:r>
                      <a:endParaRPr kumimoji="1" lang="ja-JP" altLang="en-US" sz="1200" b="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r"/>
                      <a:endParaRPr kumimoji="1" lang="en-US" altLang="ja-JP" sz="1200" dirty="0">
                        <a:latin typeface="A-OTF UD新ゴ Pro M" panose="020B0500000000000000" pitchFamily="34" charset="-128"/>
                        <a:ea typeface="A-OTF UD新ゴ Pro M" panose="020B0500000000000000" pitchFamily="34" charset="-128"/>
                      </a:endParaRPr>
                    </a:p>
                    <a:p>
                      <a:pPr algn="r"/>
                      <a:endParaRPr kumimoji="1" lang="ja-JP" altLang="en-US" sz="1200" dirty="0">
                        <a:latin typeface="A-OTF UD新ゴ Pro M" panose="020B0500000000000000" pitchFamily="34" charset="-128"/>
                        <a:ea typeface="A-OTF UD新ゴ Pro M" panose="020B0500000000000000" pitchFamily="34" charset="-128"/>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5624255"/>
                  </a:ext>
                </a:extLst>
              </a:tr>
              <a:tr h="456494">
                <a:tc>
                  <a:txBody>
                    <a:bodyPr/>
                    <a:lstStyle/>
                    <a:p>
                      <a:r>
                        <a:rPr kumimoji="1" lang="ja-JP" altLang="en-US" sz="1200" b="0" dirty="0">
                          <a:solidFill>
                            <a:schemeClr val="tx1"/>
                          </a:solidFill>
                          <a:latin typeface="A-OTF UD新ゴ Pro M" panose="020B0500000000000000" pitchFamily="34" charset="-128"/>
                          <a:ea typeface="A-OTF UD新ゴ Pro M" panose="020B0500000000000000" pitchFamily="34" charset="-128"/>
                        </a:rPr>
                        <a:t>恐竜装飾の内容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r"/>
                      <a:endParaRPr kumimoji="1" lang="en-US" altLang="ja-JP" sz="1200" dirty="0">
                        <a:ea typeface="A-OTF UD新ゴ Pro M" panose="020B0500000000000000" pitchFamily="34" charset="-128"/>
                      </a:endParaRPr>
                    </a:p>
                    <a:p>
                      <a:pPr algn="r"/>
                      <a:endParaRPr kumimoji="1" lang="en-US" altLang="ja-JP" sz="1200" dirty="0">
                        <a:ea typeface="A-OTF UD新ゴ Pro M" panose="020B0500000000000000" pitchFamily="34" charset="-128"/>
                      </a:endParaRPr>
                    </a:p>
                    <a:p>
                      <a:pPr algn="r"/>
                      <a:endParaRPr kumimoji="1" lang="en-US" altLang="ja-JP" sz="1200" dirty="0">
                        <a:ea typeface="A-OTF UD新ゴ Pro M" panose="020B0500000000000000" pitchFamily="34" charset="-128"/>
                      </a:endParaRPr>
                    </a:p>
                    <a:p>
                      <a:pPr algn="r"/>
                      <a:endParaRPr kumimoji="1" lang="ja-JP" altLang="en-US" sz="1200" dirty="0">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0477459"/>
                  </a:ext>
                </a:extLst>
              </a:tr>
            </a:tbl>
          </a:graphicData>
        </a:graphic>
      </p:graphicFrame>
    </p:spTree>
    <p:extLst>
      <p:ext uri="{BB962C8B-B14F-4D97-AF65-F5344CB8AC3E}">
        <p14:creationId xmlns:p14="http://schemas.microsoft.com/office/powerpoint/2010/main" val="4187953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684155A-21A8-48B0-86AB-78186FB78BF2}"/>
              </a:ext>
            </a:extLst>
          </p:cNvPr>
          <p:cNvSpPr txBox="1"/>
          <p:nvPr/>
        </p:nvSpPr>
        <p:spPr>
          <a:xfrm>
            <a:off x="188260" y="109816"/>
            <a:ext cx="2954655" cy="369332"/>
          </a:xfrm>
          <a:prstGeom prst="rect">
            <a:avLst/>
          </a:prstGeom>
          <a:noFill/>
        </p:spPr>
        <p:txBody>
          <a:bodyPr wrap="none" rtlCol="0">
            <a:spAutoFit/>
          </a:bodyPr>
          <a:lstStyle/>
          <a:p>
            <a:r>
              <a:rPr kumimoji="1" lang="ja-JP" altLang="en-US" dirty="0">
                <a:latin typeface="A-OTF UD新ゴ Pro M" panose="020B0500000000000000" pitchFamily="34" charset="-128"/>
                <a:ea typeface="A-OTF UD新ゴ Pro M" panose="020B0500000000000000" pitchFamily="34" charset="-128"/>
              </a:rPr>
              <a:t>最新の林業機械掲載申込書</a:t>
            </a:r>
          </a:p>
        </p:txBody>
      </p:sp>
      <p:sp>
        <p:nvSpPr>
          <p:cNvPr id="2" name="スライド番号プレースホルダー 1">
            <a:extLst>
              <a:ext uri="{FF2B5EF4-FFF2-40B4-BE49-F238E27FC236}">
                <a16:creationId xmlns:a16="http://schemas.microsoft.com/office/drawing/2014/main" id="{F7B1FDF7-C12A-4138-A80D-1E7068C67532}"/>
              </a:ext>
            </a:extLst>
          </p:cNvPr>
          <p:cNvSpPr>
            <a:spLocks noGrp="1"/>
          </p:cNvSpPr>
          <p:nvPr>
            <p:ph type="sldNum" sz="quarter" idx="12"/>
          </p:nvPr>
        </p:nvSpPr>
        <p:spPr>
          <a:xfrm>
            <a:off x="6439240" y="196028"/>
            <a:ext cx="354584" cy="276999"/>
          </a:xfrm>
        </p:spPr>
        <p:txBody>
          <a:bodyPr/>
          <a:lstStyle/>
          <a:p>
            <a:r>
              <a:rPr kumimoji="1" lang="en-US" altLang="ja-JP" sz="1200" dirty="0">
                <a:solidFill>
                  <a:schemeClr val="tx1"/>
                </a:solidFill>
              </a:rPr>
              <a:t>37</a:t>
            </a:r>
            <a:endParaRPr kumimoji="1" lang="ja-JP" altLang="en-US" sz="1200" dirty="0">
              <a:solidFill>
                <a:schemeClr val="tx1"/>
              </a:solidFill>
            </a:endParaRPr>
          </a:p>
        </p:txBody>
      </p:sp>
      <p:graphicFrame>
        <p:nvGraphicFramePr>
          <p:cNvPr id="11" name="表 7">
            <a:extLst>
              <a:ext uri="{FF2B5EF4-FFF2-40B4-BE49-F238E27FC236}">
                <a16:creationId xmlns:a16="http://schemas.microsoft.com/office/drawing/2014/main" id="{01025C45-9128-40DE-802B-CEBE225E4C69}"/>
              </a:ext>
            </a:extLst>
          </p:cNvPr>
          <p:cNvGraphicFramePr>
            <a:graphicFrameLocks noGrp="1"/>
          </p:cNvGraphicFramePr>
          <p:nvPr>
            <p:extLst>
              <p:ext uri="{D42A27DB-BD31-4B8C-83A1-F6EECF244321}">
                <p14:modId xmlns:p14="http://schemas.microsoft.com/office/powerpoint/2010/main" val="2430947809"/>
              </p:ext>
            </p:extLst>
          </p:nvPr>
        </p:nvGraphicFramePr>
        <p:xfrm>
          <a:off x="3785872" y="581876"/>
          <a:ext cx="2921000" cy="370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7084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提出期限</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600" b="0" dirty="0">
                          <a:solidFill>
                            <a:schemeClr val="tx1"/>
                          </a:solidFill>
                          <a:latin typeface="A-OTF UD新ゴ Pro M" panose="020B0500000000000000" pitchFamily="34" charset="-128"/>
                          <a:ea typeface="A-OTF UD新ゴ Pro M" panose="020B0500000000000000" pitchFamily="34" charset="-128"/>
                        </a:rPr>
                        <a:t>4</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月</a:t>
                      </a:r>
                      <a:r>
                        <a:rPr kumimoji="1" lang="en-US" altLang="ja-JP" sz="1600" b="0" dirty="0">
                          <a:solidFill>
                            <a:schemeClr val="tx1"/>
                          </a:solidFill>
                          <a:latin typeface="A-OTF UD新ゴ Pro M" panose="020B0500000000000000" pitchFamily="34" charset="-128"/>
                          <a:ea typeface="A-OTF UD新ゴ Pro M" panose="020B0500000000000000" pitchFamily="34" charset="-128"/>
                        </a:rPr>
                        <a:t>26</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日（金）</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20" name="テキスト ボックス 19">
            <a:extLst>
              <a:ext uri="{FF2B5EF4-FFF2-40B4-BE49-F238E27FC236}">
                <a16:creationId xmlns:a16="http://schemas.microsoft.com/office/drawing/2014/main" id="{A3B73EBA-4D61-4091-90A8-A13D96618A2C}"/>
              </a:ext>
            </a:extLst>
          </p:cNvPr>
          <p:cNvSpPr txBox="1"/>
          <p:nvPr/>
        </p:nvSpPr>
        <p:spPr>
          <a:xfrm>
            <a:off x="99377" y="4288022"/>
            <a:ext cx="6449530" cy="1461939"/>
          </a:xfrm>
          <a:prstGeom prst="rect">
            <a:avLst/>
          </a:prstGeom>
          <a:noFill/>
        </p:spPr>
        <p:txBody>
          <a:bodyPr wrap="square" rtlCol="0">
            <a:spAutoFit/>
          </a:bodyPr>
          <a:lstStyle/>
          <a:p>
            <a:pPr>
              <a:spcBef>
                <a:spcPts val="600"/>
              </a:spcBef>
            </a:pPr>
            <a:r>
              <a:rPr kumimoji="1" lang="ja-JP" altLang="en-US" sz="1400" b="1" dirty="0">
                <a:latin typeface="ＭＳ Ｐゴシック" panose="020B0600070205080204" pitchFamily="50" charset="-128"/>
                <a:ea typeface="A-OTF UD新ゴ Pro M" panose="020B0500000000000000"/>
              </a:rPr>
              <a:t>３　最新の林業機械掲載の内容</a:t>
            </a:r>
            <a:endParaRPr kumimoji="1" lang="en-US" altLang="ja-JP" sz="1400" b="1" dirty="0">
              <a:latin typeface="ＭＳ Ｐゴシック" panose="020B0600070205080204" pitchFamily="50" charset="-128"/>
              <a:ea typeface="A-OTF UD新ゴ Pro M" panose="020B0500000000000000"/>
            </a:endParaRPr>
          </a:p>
          <a:p>
            <a:pPr marL="171450" indent="-171450">
              <a:spcBef>
                <a:spcPts val="600"/>
              </a:spcBef>
              <a:buFont typeface="Arial" panose="020B0604020202020204" pitchFamily="34" charset="0"/>
              <a:buChar char="•"/>
            </a:pPr>
            <a:r>
              <a:rPr kumimoji="1" lang="ja-JP" altLang="en-US" sz="1200" dirty="0">
                <a:solidFill>
                  <a:schemeClr val="tx1"/>
                </a:solidFill>
                <a:latin typeface="A-OTF UD新ゴ Pro M" panose="020B0500000000000000" pitchFamily="34" charset="-128"/>
                <a:ea typeface="A-OTF UD新ゴ Pro M" panose="020B0500000000000000" pitchFamily="34" charset="-128"/>
              </a:rPr>
              <a:t>掲載の単位は、説明文</a:t>
            </a:r>
            <a:r>
              <a:rPr kumimoji="1" lang="en-US" altLang="ja-JP" sz="1200" dirty="0">
                <a:solidFill>
                  <a:schemeClr val="tx1"/>
                </a:solidFill>
                <a:latin typeface="A-OTF UD新ゴ Pro M" panose="020B0500000000000000" pitchFamily="34" charset="-128"/>
                <a:ea typeface="A-OTF UD新ゴ Pro M" panose="020B0500000000000000" pitchFamily="34" charset="-128"/>
              </a:rPr>
              <a:t>1</a:t>
            </a:r>
            <a:r>
              <a:rPr kumimoji="1" lang="ja-JP" altLang="en-US" sz="1200" dirty="0">
                <a:solidFill>
                  <a:schemeClr val="tx1"/>
                </a:solidFill>
                <a:latin typeface="A-OTF UD新ゴ Pro M" panose="020B0500000000000000" pitchFamily="34" charset="-128"/>
                <a:ea typeface="A-OTF UD新ゴ Pro M" panose="020B0500000000000000" pitchFamily="34" charset="-128"/>
              </a:rPr>
              <a:t>ページと写真等</a:t>
            </a:r>
            <a:r>
              <a:rPr kumimoji="1" lang="en-US" altLang="ja-JP" sz="1200" dirty="0">
                <a:solidFill>
                  <a:schemeClr val="tx1"/>
                </a:solidFill>
                <a:latin typeface="A-OTF UD新ゴ Pro M" panose="020B0500000000000000" pitchFamily="34" charset="-128"/>
                <a:ea typeface="A-OTF UD新ゴ Pro M" panose="020B0500000000000000" pitchFamily="34" charset="-128"/>
              </a:rPr>
              <a:t>1</a:t>
            </a:r>
            <a:r>
              <a:rPr kumimoji="1" lang="ja-JP" altLang="en-US" sz="1200" dirty="0">
                <a:solidFill>
                  <a:schemeClr val="tx1"/>
                </a:solidFill>
                <a:latin typeface="A-OTF UD新ゴ Pro M" panose="020B0500000000000000" pitchFamily="34" charset="-128"/>
                <a:ea typeface="A-OTF UD新ゴ Pro M" panose="020B0500000000000000" pitchFamily="34" charset="-128"/>
              </a:rPr>
              <a:t>ページの組み合わせとなります。</a:t>
            </a:r>
            <a:endParaRPr kumimoji="1" lang="en-US" altLang="ja-JP" sz="1200" dirty="0">
              <a:solidFill>
                <a:schemeClr val="tx1"/>
              </a:solidFill>
              <a:latin typeface="A-OTF UD新ゴ Pro M" panose="020B0500000000000000" pitchFamily="34" charset="-128"/>
              <a:ea typeface="A-OTF UD新ゴ Pro M" panose="020B0500000000000000" pitchFamily="34" charset="-128"/>
            </a:endParaRPr>
          </a:p>
          <a:p>
            <a:pPr marL="171450" indent="-171450">
              <a:spcBef>
                <a:spcPts val="600"/>
              </a:spcBef>
              <a:buFont typeface="Arial" panose="020B0604020202020204" pitchFamily="34" charset="0"/>
              <a:buChar char="•"/>
            </a:pPr>
            <a:r>
              <a:rPr kumimoji="1" lang="ja-JP" altLang="en-US" sz="1200" dirty="0">
                <a:solidFill>
                  <a:schemeClr val="tx1"/>
                </a:solidFill>
                <a:latin typeface="A-OTF UD新ゴ Pro M" panose="020B0500000000000000" pitchFamily="34" charset="-128"/>
                <a:ea typeface="A-OTF UD新ゴ Pro M" panose="020B0500000000000000" pitchFamily="34" charset="-128"/>
              </a:rPr>
              <a:t>希望する組数を記入ください。</a:t>
            </a:r>
            <a:endParaRPr kumimoji="1" lang="en-US" altLang="ja-JP" sz="1200" dirty="0">
              <a:solidFill>
                <a:schemeClr val="tx1"/>
              </a:solidFill>
              <a:latin typeface="A-OTF UD新ゴ Pro M" panose="020B0500000000000000" pitchFamily="34" charset="-128"/>
              <a:ea typeface="A-OTF UD新ゴ Pro M" panose="020B0500000000000000" pitchFamily="34" charset="-128"/>
            </a:endParaRPr>
          </a:p>
          <a:p>
            <a:pPr marL="171450" indent="-171450">
              <a:spcBef>
                <a:spcPts val="600"/>
              </a:spcBef>
              <a:buFont typeface="Arial" panose="020B0604020202020204" pitchFamily="34" charset="0"/>
              <a:buChar char="•"/>
            </a:pPr>
            <a:r>
              <a:rPr kumimoji="1" lang="ja-JP" altLang="en-US" sz="1200" dirty="0">
                <a:latin typeface="A-OTF UD新ゴ Pro M" panose="020B0500000000000000" pitchFamily="34" charset="-128"/>
                <a:ea typeface="A-OTF UD新ゴ Pro M" panose="020B0500000000000000" pitchFamily="34" charset="-128"/>
              </a:rPr>
              <a:t>複数の組（例えば</a:t>
            </a:r>
            <a:r>
              <a:rPr kumimoji="1" lang="en-US" altLang="ja-JP" sz="1200" dirty="0">
                <a:latin typeface="A-OTF UD新ゴ Pro M" panose="020B0500000000000000" pitchFamily="34" charset="-128"/>
                <a:ea typeface="A-OTF UD新ゴ Pro M" panose="020B0500000000000000" pitchFamily="34" charset="-128"/>
              </a:rPr>
              <a:t>2</a:t>
            </a:r>
            <a:r>
              <a:rPr kumimoji="1" lang="ja-JP" altLang="en-US" sz="1200" dirty="0">
                <a:latin typeface="A-OTF UD新ゴ Pro M" panose="020B0500000000000000" pitchFamily="34" charset="-128"/>
                <a:ea typeface="A-OTF UD新ゴ Pro M" panose="020B0500000000000000" pitchFamily="34" charset="-128"/>
              </a:rPr>
              <a:t>組）を希望する場合、基本、説明文</a:t>
            </a:r>
            <a:r>
              <a:rPr kumimoji="1" lang="en-US" altLang="ja-JP" sz="1200" dirty="0">
                <a:latin typeface="A-OTF UD新ゴ Pro M" panose="020B0500000000000000" pitchFamily="34" charset="-128"/>
                <a:ea typeface="A-OTF UD新ゴ Pro M" panose="020B0500000000000000" pitchFamily="34" charset="-128"/>
              </a:rPr>
              <a:t>2</a:t>
            </a:r>
            <a:r>
              <a:rPr kumimoji="1" lang="ja-JP" altLang="en-US" sz="1200" dirty="0">
                <a:latin typeface="A-OTF UD新ゴ Pro M" panose="020B0500000000000000" pitchFamily="34" charset="-128"/>
                <a:ea typeface="A-OTF UD新ゴ Pro M" panose="020B0500000000000000" pitchFamily="34" charset="-128"/>
              </a:rPr>
              <a:t>ページと写真等</a:t>
            </a:r>
            <a:r>
              <a:rPr kumimoji="1" lang="en-US" altLang="ja-JP" sz="1200" dirty="0">
                <a:latin typeface="A-OTF UD新ゴ Pro M" panose="020B0500000000000000" pitchFamily="34" charset="-128"/>
                <a:ea typeface="A-OTF UD新ゴ Pro M" panose="020B0500000000000000" pitchFamily="34" charset="-128"/>
              </a:rPr>
              <a:t>2</a:t>
            </a:r>
            <a:r>
              <a:rPr kumimoji="1" lang="ja-JP" altLang="en-US" sz="1200" dirty="0">
                <a:latin typeface="A-OTF UD新ゴ Pro M" panose="020B0500000000000000" pitchFamily="34" charset="-128"/>
                <a:ea typeface="A-OTF UD新ゴ Pro M" panose="020B0500000000000000" pitchFamily="34" charset="-128"/>
              </a:rPr>
              <a:t>ページとなりますが、説明文</a:t>
            </a:r>
            <a:r>
              <a:rPr kumimoji="1" lang="en-US" altLang="ja-JP" sz="1200" dirty="0">
                <a:latin typeface="A-OTF UD新ゴ Pro M" panose="020B0500000000000000" pitchFamily="34" charset="-128"/>
                <a:ea typeface="A-OTF UD新ゴ Pro M" panose="020B0500000000000000" pitchFamily="34" charset="-128"/>
              </a:rPr>
              <a:t>1</a:t>
            </a:r>
            <a:r>
              <a:rPr kumimoji="1" lang="ja-JP" altLang="en-US" sz="1200" dirty="0">
                <a:latin typeface="A-OTF UD新ゴ Pro M" panose="020B0500000000000000" pitchFamily="34" charset="-128"/>
                <a:ea typeface="A-OTF UD新ゴ Pro M" panose="020B0500000000000000" pitchFamily="34" charset="-128"/>
              </a:rPr>
              <a:t>ページと写真等</a:t>
            </a:r>
            <a:r>
              <a:rPr kumimoji="1" lang="en-US" altLang="ja-JP" sz="1200" dirty="0">
                <a:latin typeface="A-OTF UD新ゴ Pro M" panose="020B0500000000000000" pitchFamily="34" charset="-128"/>
                <a:ea typeface="A-OTF UD新ゴ Pro M" panose="020B0500000000000000" pitchFamily="34" charset="-128"/>
              </a:rPr>
              <a:t>3</a:t>
            </a:r>
            <a:r>
              <a:rPr kumimoji="1" lang="ja-JP" altLang="en-US" sz="1200" dirty="0">
                <a:latin typeface="A-OTF UD新ゴ Pro M" panose="020B0500000000000000" pitchFamily="34" charset="-128"/>
                <a:ea typeface="A-OTF UD新ゴ Pro M" panose="020B0500000000000000" pitchFamily="34" charset="-128"/>
              </a:rPr>
              <a:t>ページとすることもできますので、運営事務局にご相談ください（偶数ページのみ）。</a:t>
            </a:r>
            <a:r>
              <a:rPr kumimoji="1" lang="ja-JP" altLang="en-US" sz="1200" dirty="0">
                <a:solidFill>
                  <a:schemeClr val="tx1"/>
                </a:solidFill>
                <a:latin typeface="A-OTF UD新ゴ Pro M" panose="020B0500000000000000" pitchFamily="34" charset="-128"/>
                <a:ea typeface="A-OTF UD新ゴ Pro M" panose="020B0500000000000000" pitchFamily="34" charset="-128"/>
              </a:rPr>
              <a:t>　</a:t>
            </a:r>
            <a:endParaRPr kumimoji="1" lang="ja-JP" altLang="en-US" sz="1200" dirty="0">
              <a:latin typeface="ＭＳ Ｐゴシック" panose="020B0600070205080204" pitchFamily="50" charset="-128"/>
              <a:ea typeface="A-OTF UD新ゴ Pro M" panose="020B0500000000000000"/>
            </a:endParaRPr>
          </a:p>
        </p:txBody>
      </p:sp>
      <p:graphicFrame>
        <p:nvGraphicFramePr>
          <p:cNvPr id="21" name="表 4">
            <a:extLst>
              <a:ext uri="{FF2B5EF4-FFF2-40B4-BE49-F238E27FC236}">
                <a16:creationId xmlns:a16="http://schemas.microsoft.com/office/drawing/2014/main" id="{2AAA3D05-0B33-4D39-9C81-BE4E695AE8BA}"/>
              </a:ext>
            </a:extLst>
          </p:cNvPr>
          <p:cNvGraphicFramePr>
            <a:graphicFrameLocks noGrp="1"/>
          </p:cNvGraphicFramePr>
          <p:nvPr>
            <p:extLst>
              <p:ext uri="{D42A27DB-BD31-4B8C-83A1-F6EECF244321}">
                <p14:modId xmlns:p14="http://schemas.microsoft.com/office/powerpoint/2010/main" val="1925243659"/>
              </p:ext>
            </p:extLst>
          </p:nvPr>
        </p:nvGraphicFramePr>
        <p:xfrm>
          <a:off x="225423" y="5809900"/>
          <a:ext cx="6368400" cy="1787976"/>
        </p:xfrm>
        <a:graphic>
          <a:graphicData uri="http://schemas.openxmlformats.org/drawingml/2006/table">
            <a:tbl>
              <a:tblPr firstRow="1" bandRow="1">
                <a:tableStyleId>{5C22544A-7EE6-4342-B048-85BDC9FD1C3A}</a:tableStyleId>
              </a:tblPr>
              <a:tblGrid>
                <a:gridCol w="2620660">
                  <a:extLst>
                    <a:ext uri="{9D8B030D-6E8A-4147-A177-3AD203B41FA5}">
                      <a16:colId xmlns:a16="http://schemas.microsoft.com/office/drawing/2014/main" val="637613181"/>
                    </a:ext>
                  </a:extLst>
                </a:gridCol>
                <a:gridCol w="809654">
                  <a:extLst>
                    <a:ext uri="{9D8B030D-6E8A-4147-A177-3AD203B41FA5}">
                      <a16:colId xmlns:a16="http://schemas.microsoft.com/office/drawing/2014/main" val="285847064"/>
                    </a:ext>
                  </a:extLst>
                </a:gridCol>
                <a:gridCol w="2119135">
                  <a:extLst>
                    <a:ext uri="{9D8B030D-6E8A-4147-A177-3AD203B41FA5}">
                      <a16:colId xmlns:a16="http://schemas.microsoft.com/office/drawing/2014/main" val="3752304685"/>
                    </a:ext>
                  </a:extLst>
                </a:gridCol>
                <a:gridCol w="818951">
                  <a:extLst>
                    <a:ext uri="{9D8B030D-6E8A-4147-A177-3AD203B41FA5}">
                      <a16:colId xmlns:a16="http://schemas.microsoft.com/office/drawing/2014/main" val="4191715811"/>
                    </a:ext>
                  </a:extLst>
                </a:gridCol>
              </a:tblGrid>
              <a:tr h="281600">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区分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該当する項目に〇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OTF UD新ゴ Pro M" panose="020B0500000000000000" pitchFamily="34" charset="-128"/>
                          <a:ea typeface="A-OTF UD新ゴ Pro M" panose="020B0500000000000000" pitchFamily="34" charset="-128"/>
                        </a:rPr>
                        <a:t>希望数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260596611"/>
                  </a:ext>
                </a:extLst>
              </a:tr>
              <a:tr h="619762">
                <a:tc>
                  <a:txBody>
                    <a:bodyPr/>
                    <a:lstStyle/>
                    <a:p>
                      <a:r>
                        <a:rPr kumimoji="1" lang="ja-JP" altLang="en-US" sz="1200" dirty="0">
                          <a:solidFill>
                            <a:schemeClr val="tx1"/>
                          </a:solidFill>
                          <a:latin typeface="A-OTF UD新ゴ Pro M" panose="020B0500000000000000" pitchFamily="34" charset="-128"/>
                          <a:ea typeface="A-OTF UD新ゴ Pro M" panose="020B0500000000000000" pitchFamily="34" charset="-128"/>
                        </a:rPr>
                        <a:t>説明文</a:t>
                      </a:r>
                      <a:r>
                        <a:rPr kumimoji="1" lang="en-US" altLang="ja-JP" sz="1200" dirty="0">
                          <a:solidFill>
                            <a:schemeClr val="tx1"/>
                          </a:solidFill>
                          <a:latin typeface="A-OTF UD新ゴ Pro M" panose="020B0500000000000000" pitchFamily="34" charset="-128"/>
                          <a:ea typeface="A-OTF UD新ゴ Pro M" panose="020B0500000000000000" pitchFamily="34" charset="-128"/>
                        </a:rPr>
                        <a:t>1</a:t>
                      </a:r>
                      <a:r>
                        <a:rPr kumimoji="1" lang="ja-JP" altLang="en-US" sz="1200" dirty="0">
                          <a:solidFill>
                            <a:schemeClr val="tx1"/>
                          </a:solidFill>
                          <a:latin typeface="A-OTF UD新ゴ Pro M" panose="020B0500000000000000" pitchFamily="34" charset="-128"/>
                          <a:ea typeface="A-OTF UD新ゴ Pro M" panose="020B0500000000000000" pitchFamily="34" charset="-128"/>
                        </a:rPr>
                        <a:t>ページと写真等</a:t>
                      </a:r>
                      <a:r>
                        <a:rPr kumimoji="1" lang="en-US" altLang="ja-JP" sz="1200" dirty="0">
                          <a:solidFill>
                            <a:schemeClr val="tx1"/>
                          </a:solidFill>
                          <a:latin typeface="A-OTF UD新ゴ Pro M" panose="020B0500000000000000" pitchFamily="34" charset="-128"/>
                          <a:ea typeface="A-OTF UD新ゴ Pro M" panose="020B0500000000000000" pitchFamily="34" charset="-128"/>
                        </a:rPr>
                        <a:t>1</a:t>
                      </a:r>
                      <a:r>
                        <a:rPr kumimoji="1" lang="ja-JP" altLang="en-US" sz="1200" dirty="0">
                          <a:solidFill>
                            <a:schemeClr val="tx1"/>
                          </a:solidFill>
                          <a:latin typeface="A-OTF UD新ゴ Pro M" panose="020B0500000000000000" pitchFamily="34" charset="-128"/>
                          <a:ea typeface="A-OTF UD新ゴ Pro M" panose="020B0500000000000000" pitchFamily="34" charset="-128"/>
                        </a:rPr>
                        <a:t>ページの組み合わせ</a:t>
                      </a:r>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200" dirty="0">
                          <a:latin typeface="A-OTF UD新ゴ Pro M" panose="020B0500000000000000" pitchFamily="34" charset="-128"/>
                          <a:ea typeface="A-OTF UD新ゴ Pro M" panose="020B0500000000000000" pitchFamily="34" charset="-128"/>
                        </a:rPr>
                        <a:t>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5624255"/>
                  </a:ext>
                </a:extLst>
              </a:tr>
              <a:tr h="711014">
                <a:tc>
                  <a:txBody>
                    <a:bodyPr/>
                    <a:lstStyle/>
                    <a:p>
                      <a:r>
                        <a:rPr kumimoji="1" lang="ja-JP" altLang="en-US" sz="1200" dirty="0">
                          <a:latin typeface="A-OTF UD新ゴ Pro M" panose="020B0500000000000000" pitchFamily="34" charset="-128"/>
                          <a:ea typeface="A-OTF UD新ゴ Pro M" panose="020B0500000000000000" pitchFamily="34" charset="-128"/>
                        </a:rPr>
                        <a:t>基本以外の組み合わせ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600"/>
                        </a:lnSpc>
                        <a:spcBef>
                          <a:spcPts val="600"/>
                        </a:spcBef>
                      </a:pPr>
                      <a:endParaRPr kumimoji="1" lang="en-US" altLang="ja-JP" sz="1200" dirty="0">
                        <a:latin typeface="A-OTF UD新ゴ Pro M" panose="020B0500000000000000" pitchFamily="34" charset="-128"/>
                        <a:ea typeface="A-OTF UD新ゴ Pro M" panose="020B0500000000000000" pitchFamily="34" charset="-128"/>
                      </a:endParaRPr>
                    </a:p>
                    <a:p>
                      <a:pPr>
                        <a:lnSpc>
                          <a:spcPts val="600"/>
                        </a:lnSpc>
                        <a:spcBef>
                          <a:spcPts val="600"/>
                        </a:spcBef>
                      </a:pPr>
                      <a:r>
                        <a:rPr kumimoji="1" lang="ja-JP" altLang="en-US" sz="1200" dirty="0">
                          <a:latin typeface="A-OTF UD新ゴ Pro M" panose="020B0500000000000000" pitchFamily="34" charset="-128"/>
                          <a:ea typeface="A-OTF UD新ゴ Pro M" panose="020B0500000000000000" pitchFamily="34" charset="-128"/>
                        </a:rPr>
                        <a:t>説明文　　　　ページ</a:t>
                      </a:r>
                      <a:endParaRPr kumimoji="1" lang="en-US" altLang="ja-JP" sz="1200" dirty="0">
                        <a:latin typeface="A-OTF UD新ゴ Pro M" panose="020B0500000000000000" pitchFamily="34" charset="-128"/>
                        <a:ea typeface="A-OTF UD新ゴ Pro M" panose="020B0500000000000000" pitchFamily="34" charset="-128"/>
                      </a:endParaRPr>
                    </a:p>
                    <a:p>
                      <a:pPr>
                        <a:lnSpc>
                          <a:spcPts val="600"/>
                        </a:lnSpc>
                        <a:spcBef>
                          <a:spcPts val="600"/>
                        </a:spcBef>
                      </a:pPr>
                      <a:endParaRPr kumimoji="1" lang="en-US" altLang="ja-JP" sz="1200" dirty="0">
                        <a:latin typeface="A-OTF UD新ゴ Pro M" panose="020B0500000000000000" pitchFamily="34" charset="-128"/>
                        <a:ea typeface="A-OTF UD新ゴ Pro M" panose="020B0500000000000000" pitchFamily="34" charset="-128"/>
                      </a:endParaRPr>
                    </a:p>
                    <a:p>
                      <a:pPr>
                        <a:lnSpc>
                          <a:spcPts val="600"/>
                        </a:lnSpc>
                        <a:spcBef>
                          <a:spcPts val="600"/>
                        </a:spcBef>
                      </a:pPr>
                      <a:r>
                        <a:rPr kumimoji="1" lang="ja-JP" altLang="en-US" sz="1200" dirty="0">
                          <a:latin typeface="A-OTF UD新ゴ Pro M" panose="020B0500000000000000" pitchFamily="34" charset="-128"/>
                          <a:ea typeface="A-OTF UD新ゴ Pro M" panose="020B0500000000000000" pitchFamily="34" charset="-128"/>
                        </a:rPr>
                        <a:t>写真等　　　　ページ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200" dirty="0">
                          <a:latin typeface="A-OTF UD新ゴ Pro M" panose="020B0500000000000000" pitchFamily="34" charset="-128"/>
                          <a:ea typeface="A-OTF UD新ゴ Pro M" panose="020B0500000000000000" pitchFamily="34" charset="-128"/>
                        </a:rPr>
                        <a:t>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68536326"/>
                  </a:ext>
                </a:extLst>
              </a:tr>
            </a:tbl>
          </a:graphicData>
        </a:graphic>
      </p:graphicFrame>
      <p:graphicFrame>
        <p:nvGraphicFramePr>
          <p:cNvPr id="13" name="表 12">
            <a:extLst>
              <a:ext uri="{FF2B5EF4-FFF2-40B4-BE49-F238E27FC236}">
                <a16:creationId xmlns:a16="http://schemas.microsoft.com/office/drawing/2014/main" id="{316F26BF-AB4C-4E13-83B7-1BF4D546EE9C}"/>
              </a:ext>
            </a:extLst>
          </p:cNvPr>
          <p:cNvGraphicFramePr>
            <a:graphicFrameLocks noGrp="1"/>
          </p:cNvGraphicFramePr>
          <p:nvPr>
            <p:extLst>
              <p:ext uri="{D42A27DB-BD31-4B8C-83A1-F6EECF244321}">
                <p14:modId xmlns:p14="http://schemas.microsoft.com/office/powerpoint/2010/main" val="1776107176"/>
              </p:ext>
            </p:extLst>
          </p:nvPr>
        </p:nvGraphicFramePr>
        <p:xfrm>
          <a:off x="344170" y="8883148"/>
          <a:ext cx="6378911" cy="822960"/>
        </p:xfrm>
        <a:graphic>
          <a:graphicData uri="http://schemas.openxmlformats.org/drawingml/2006/table">
            <a:tbl>
              <a:tblPr firstRow="1" bandRow="1">
                <a:tableStyleId>{5C22544A-7EE6-4342-B048-85BDC9FD1C3A}</a:tableStyleId>
              </a:tblPr>
              <a:tblGrid>
                <a:gridCol w="1131486">
                  <a:extLst>
                    <a:ext uri="{9D8B030D-6E8A-4147-A177-3AD203B41FA5}">
                      <a16:colId xmlns:a16="http://schemas.microsoft.com/office/drawing/2014/main" val="1346885655"/>
                    </a:ext>
                  </a:extLst>
                </a:gridCol>
                <a:gridCol w="5247425">
                  <a:extLst>
                    <a:ext uri="{9D8B030D-6E8A-4147-A177-3AD203B41FA5}">
                      <a16:colId xmlns:a16="http://schemas.microsoft.com/office/drawing/2014/main" val="1506013278"/>
                    </a:ext>
                  </a:extLst>
                </a:gridCol>
              </a:tblGrid>
              <a:tr h="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提出方法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期日までに電子メールまたは</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FAX</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にてお送りください。</a:t>
                      </a:r>
                      <a:endParaRPr kumimoji="1" lang="en-US" altLang="ja-JP" sz="1200" b="0" dirty="0">
                        <a:solidFill>
                          <a:schemeClr val="tx1"/>
                        </a:solidFill>
                        <a:latin typeface="A-OTF UD新ゴ Pro M" panose="020B0500000000000000" pitchFamily="34" charset="-128"/>
                        <a:ea typeface="A-OTF UD新ゴ Pro M" panose="020B0500000000000000" pitchFamily="34" charset="-128"/>
                      </a:endParaRPr>
                    </a:p>
                    <a:p>
                      <a:pPr>
                        <a:spcBef>
                          <a:spcPts val="0"/>
                        </a:spcBef>
                      </a:pPr>
                      <a:r>
                        <a:rPr kumimoji="1" lang="zh-TW" altLang="en-US" sz="1200" b="0" dirty="0">
                          <a:solidFill>
                            <a:schemeClr val="tx1"/>
                          </a:solidFill>
                          <a:latin typeface="A-OTF UD新ゴ Pro M" panose="020B0500000000000000" pitchFamily="34" charset="-128"/>
                          <a:ea typeface="A-OTF UD新ゴ Pro M" panose="020B0500000000000000" pitchFamily="34" charset="-128"/>
                        </a:rPr>
                        <a:t>一般社団法人林業機械化協会</a:t>
                      </a:r>
                    </a:p>
                    <a:p>
                      <a:pPr>
                        <a:spcBef>
                          <a:spcPts val="0"/>
                        </a:spcBef>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担当：和佐、寺澤</a:t>
                      </a:r>
                    </a:p>
                    <a:p>
                      <a:pPr algn="l">
                        <a:spcBef>
                          <a:spcPts val="0"/>
                        </a:spcBef>
                      </a:pPr>
                      <a:r>
                        <a:rPr kumimoji="1" lang="en-US" altLang="ja-JP" sz="1200" b="0" dirty="0">
                          <a:solidFill>
                            <a:schemeClr val="tx1"/>
                          </a:solidFill>
                          <a:latin typeface="A-OTF UD新ゴ Pro M" panose="020B0500000000000000" pitchFamily="34" charset="-128"/>
                          <a:ea typeface="A-OTF UD新ゴ Pro M" panose="020B0500000000000000" pitchFamily="34" charset="-128"/>
                        </a:rPr>
                        <a:t>FAX</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03-5840-6218</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　電子メール：</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tenji@rinkikyo.or.jp</a:t>
                      </a:r>
                      <a:endParaRPr kumimoji="1" lang="en-US" altLang="ja-JP" sz="2000" b="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graphicFrame>
        <p:nvGraphicFramePr>
          <p:cNvPr id="8" name="表 7">
            <a:extLst>
              <a:ext uri="{FF2B5EF4-FFF2-40B4-BE49-F238E27FC236}">
                <a16:creationId xmlns:a16="http://schemas.microsoft.com/office/drawing/2014/main" id="{3A54DEA7-AAE1-668D-9F24-9BED21964F35}"/>
              </a:ext>
            </a:extLst>
          </p:cNvPr>
          <p:cNvGraphicFramePr>
            <a:graphicFrameLocks noGrp="1"/>
          </p:cNvGraphicFramePr>
          <p:nvPr>
            <p:extLst>
              <p:ext uri="{D42A27DB-BD31-4B8C-83A1-F6EECF244321}">
                <p14:modId xmlns:p14="http://schemas.microsoft.com/office/powerpoint/2010/main" val="3170879954"/>
              </p:ext>
            </p:extLst>
          </p:nvPr>
        </p:nvGraphicFramePr>
        <p:xfrm>
          <a:off x="225423" y="2842803"/>
          <a:ext cx="6407151" cy="1385280"/>
        </p:xfrm>
        <a:graphic>
          <a:graphicData uri="http://schemas.openxmlformats.org/drawingml/2006/table">
            <a:tbl>
              <a:tblPr firstRow="1" bandRow="1">
                <a:tableStyleId>{5C22544A-7EE6-4342-B048-85BDC9FD1C3A}</a:tableStyleId>
              </a:tblPr>
              <a:tblGrid>
                <a:gridCol w="1134733">
                  <a:extLst>
                    <a:ext uri="{9D8B030D-6E8A-4147-A177-3AD203B41FA5}">
                      <a16:colId xmlns:a16="http://schemas.microsoft.com/office/drawing/2014/main" val="2543251354"/>
                    </a:ext>
                  </a:extLst>
                </a:gridCol>
                <a:gridCol w="2018664">
                  <a:extLst>
                    <a:ext uri="{9D8B030D-6E8A-4147-A177-3AD203B41FA5}">
                      <a16:colId xmlns:a16="http://schemas.microsoft.com/office/drawing/2014/main" val="2263179095"/>
                    </a:ext>
                  </a:extLst>
                </a:gridCol>
                <a:gridCol w="1238616">
                  <a:extLst>
                    <a:ext uri="{9D8B030D-6E8A-4147-A177-3AD203B41FA5}">
                      <a16:colId xmlns:a16="http://schemas.microsoft.com/office/drawing/2014/main" val="3687348748"/>
                    </a:ext>
                  </a:extLst>
                </a:gridCol>
                <a:gridCol w="2015138">
                  <a:extLst>
                    <a:ext uri="{9D8B030D-6E8A-4147-A177-3AD203B41FA5}">
                      <a16:colId xmlns:a16="http://schemas.microsoft.com/office/drawing/2014/main" val="3480470527"/>
                    </a:ext>
                  </a:extLst>
                </a:gridCol>
              </a:tblGrid>
              <a:tr h="261876">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15521385"/>
                  </a:ext>
                </a:extLst>
              </a:tr>
              <a:tr h="261876">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TEL</a:t>
                      </a:r>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2618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graphicFrame>
        <p:nvGraphicFramePr>
          <p:cNvPr id="9" name="表 8">
            <a:extLst>
              <a:ext uri="{FF2B5EF4-FFF2-40B4-BE49-F238E27FC236}">
                <a16:creationId xmlns:a16="http://schemas.microsoft.com/office/drawing/2014/main" id="{AA23BD9B-48AC-A043-50B2-4A3931362CCC}"/>
              </a:ext>
            </a:extLst>
          </p:cNvPr>
          <p:cNvGraphicFramePr>
            <a:graphicFrameLocks noGrp="1"/>
          </p:cNvGraphicFramePr>
          <p:nvPr>
            <p:extLst>
              <p:ext uri="{D42A27DB-BD31-4B8C-83A1-F6EECF244321}">
                <p14:modId xmlns:p14="http://schemas.microsoft.com/office/powerpoint/2010/main" val="3293525985"/>
              </p:ext>
            </p:extLst>
          </p:nvPr>
        </p:nvGraphicFramePr>
        <p:xfrm>
          <a:off x="225426" y="1097088"/>
          <a:ext cx="6407149" cy="1385280"/>
        </p:xfrm>
        <a:graphic>
          <a:graphicData uri="http://schemas.openxmlformats.org/drawingml/2006/table">
            <a:tbl>
              <a:tblPr firstRow="1" bandRow="1">
                <a:tableStyleId>{5C22544A-7EE6-4342-B048-85BDC9FD1C3A}</a:tableStyleId>
              </a:tblPr>
              <a:tblGrid>
                <a:gridCol w="1135072">
                  <a:extLst>
                    <a:ext uri="{9D8B030D-6E8A-4147-A177-3AD203B41FA5}">
                      <a16:colId xmlns:a16="http://schemas.microsoft.com/office/drawing/2014/main" val="2543251354"/>
                    </a:ext>
                  </a:extLst>
                </a:gridCol>
                <a:gridCol w="916025">
                  <a:extLst>
                    <a:ext uri="{9D8B030D-6E8A-4147-A177-3AD203B41FA5}">
                      <a16:colId xmlns:a16="http://schemas.microsoft.com/office/drawing/2014/main" val="2263179095"/>
                    </a:ext>
                  </a:extLst>
                </a:gridCol>
                <a:gridCol w="1102476">
                  <a:extLst>
                    <a:ext uri="{9D8B030D-6E8A-4147-A177-3AD203B41FA5}">
                      <a16:colId xmlns:a16="http://schemas.microsoft.com/office/drawing/2014/main" val="4271937695"/>
                    </a:ext>
                  </a:extLst>
                </a:gridCol>
                <a:gridCol w="1244117">
                  <a:extLst>
                    <a:ext uri="{9D8B030D-6E8A-4147-A177-3AD203B41FA5}">
                      <a16:colId xmlns:a16="http://schemas.microsoft.com/office/drawing/2014/main" val="1071034422"/>
                    </a:ext>
                  </a:extLst>
                </a:gridCol>
                <a:gridCol w="2009459">
                  <a:extLst>
                    <a:ext uri="{9D8B030D-6E8A-4147-A177-3AD203B41FA5}">
                      <a16:colId xmlns:a16="http://schemas.microsoft.com/office/drawing/2014/main" val="3480470527"/>
                    </a:ext>
                  </a:extLst>
                </a:gridCol>
              </a:tblGrid>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受付番号</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（ブース）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出展社名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200" b="0" dirty="0">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36174573"/>
                  </a:ext>
                </a:extLst>
              </a:tr>
              <a:tr h="147648">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4">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電話番号</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endParaRPr kumimoji="1" lang="ja-JP" altLang="en-US" sz="95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endParaRPr kumimoji="1" lang="ja-JP" altLang="en-US" sz="10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sp>
        <p:nvSpPr>
          <p:cNvPr id="10" name="テキスト ボックス 9">
            <a:extLst>
              <a:ext uri="{FF2B5EF4-FFF2-40B4-BE49-F238E27FC236}">
                <a16:creationId xmlns:a16="http://schemas.microsoft.com/office/drawing/2014/main" id="{7845A594-8264-0DF5-3C21-D2730BAEF108}"/>
              </a:ext>
            </a:extLst>
          </p:cNvPr>
          <p:cNvSpPr txBox="1"/>
          <p:nvPr/>
        </p:nvSpPr>
        <p:spPr>
          <a:xfrm>
            <a:off x="101599" y="867672"/>
            <a:ext cx="1441420"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１　出展社情報</a:t>
            </a:r>
          </a:p>
        </p:txBody>
      </p:sp>
      <p:sp>
        <p:nvSpPr>
          <p:cNvPr id="12" name="テキスト ボックス 11">
            <a:extLst>
              <a:ext uri="{FF2B5EF4-FFF2-40B4-BE49-F238E27FC236}">
                <a16:creationId xmlns:a16="http://schemas.microsoft.com/office/drawing/2014/main" id="{11EBFE75-3DD0-7C9F-A247-26FF1DB64E41}"/>
              </a:ext>
            </a:extLst>
          </p:cNvPr>
          <p:cNvSpPr txBox="1"/>
          <p:nvPr/>
        </p:nvSpPr>
        <p:spPr>
          <a:xfrm>
            <a:off x="101599" y="2608972"/>
            <a:ext cx="2159566"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２　請求先が異なる場合</a:t>
            </a:r>
          </a:p>
        </p:txBody>
      </p:sp>
    </p:spTree>
    <p:extLst>
      <p:ext uri="{BB962C8B-B14F-4D97-AF65-F5344CB8AC3E}">
        <p14:creationId xmlns:p14="http://schemas.microsoft.com/office/powerpoint/2010/main" val="868496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684155A-21A8-48B0-86AB-78186FB78BF2}"/>
              </a:ext>
            </a:extLst>
          </p:cNvPr>
          <p:cNvSpPr txBox="1"/>
          <p:nvPr/>
        </p:nvSpPr>
        <p:spPr>
          <a:xfrm>
            <a:off x="188260" y="109816"/>
            <a:ext cx="2492990" cy="369332"/>
          </a:xfrm>
          <a:prstGeom prst="rect">
            <a:avLst/>
          </a:prstGeom>
          <a:noFill/>
        </p:spPr>
        <p:txBody>
          <a:bodyPr wrap="none" rtlCol="0">
            <a:spAutoFit/>
          </a:bodyPr>
          <a:lstStyle/>
          <a:p>
            <a:r>
              <a:rPr kumimoji="1" lang="ja-JP" altLang="en-US" dirty="0">
                <a:latin typeface="A-OTF UD新ゴ Pro M" panose="020B0500000000000000" pitchFamily="34" charset="-128"/>
                <a:ea typeface="A-OTF UD新ゴ Pro M" panose="020B0500000000000000" pitchFamily="34" charset="-128"/>
              </a:rPr>
              <a:t>木材調達・処分申込書</a:t>
            </a:r>
          </a:p>
        </p:txBody>
      </p:sp>
      <p:sp>
        <p:nvSpPr>
          <p:cNvPr id="2" name="スライド番号プレースホルダー 1">
            <a:extLst>
              <a:ext uri="{FF2B5EF4-FFF2-40B4-BE49-F238E27FC236}">
                <a16:creationId xmlns:a16="http://schemas.microsoft.com/office/drawing/2014/main" id="{8CEC8BBD-CEB0-4C86-B1DA-25AA470253C2}"/>
              </a:ext>
            </a:extLst>
          </p:cNvPr>
          <p:cNvSpPr>
            <a:spLocks noGrp="1"/>
          </p:cNvSpPr>
          <p:nvPr>
            <p:ph type="sldNum" sz="quarter" idx="12"/>
          </p:nvPr>
        </p:nvSpPr>
        <p:spPr>
          <a:xfrm>
            <a:off x="6439239" y="196028"/>
            <a:ext cx="354584" cy="276999"/>
          </a:xfrm>
        </p:spPr>
        <p:txBody>
          <a:bodyPr/>
          <a:lstStyle/>
          <a:p>
            <a:r>
              <a:rPr kumimoji="1" lang="en-US" altLang="ja-JP" sz="1200" dirty="0">
                <a:solidFill>
                  <a:schemeClr val="tx1"/>
                </a:solidFill>
              </a:rPr>
              <a:t>38</a:t>
            </a:r>
            <a:endParaRPr kumimoji="1" lang="ja-JP" altLang="en-US" sz="1200" dirty="0">
              <a:solidFill>
                <a:schemeClr val="tx1"/>
              </a:solidFill>
            </a:endParaRPr>
          </a:p>
        </p:txBody>
      </p:sp>
      <p:graphicFrame>
        <p:nvGraphicFramePr>
          <p:cNvPr id="9" name="表 8">
            <a:extLst>
              <a:ext uri="{FF2B5EF4-FFF2-40B4-BE49-F238E27FC236}">
                <a16:creationId xmlns:a16="http://schemas.microsoft.com/office/drawing/2014/main" id="{DD0503FA-3C70-4BB5-8FD9-E08478206E55}"/>
              </a:ext>
            </a:extLst>
          </p:cNvPr>
          <p:cNvGraphicFramePr>
            <a:graphicFrameLocks noGrp="1"/>
          </p:cNvGraphicFramePr>
          <p:nvPr>
            <p:extLst>
              <p:ext uri="{D42A27DB-BD31-4B8C-83A1-F6EECF244321}">
                <p14:modId xmlns:p14="http://schemas.microsoft.com/office/powerpoint/2010/main" val="185680836"/>
              </p:ext>
            </p:extLst>
          </p:nvPr>
        </p:nvGraphicFramePr>
        <p:xfrm>
          <a:off x="222985" y="4602506"/>
          <a:ext cx="6378911" cy="3589881"/>
        </p:xfrm>
        <a:graphic>
          <a:graphicData uri="http://schemas.openxmlformats.org/drawingml/2006/table">
            <a:tbl>
              <a:tblPr firstRow="1" bandRow="1">
                <a:tableStyleId>{5C22544A-7EE6-4342-B048-85BDC9FD1C3A}</a:tableStyleId>
              </a:tblPr>
              <a:tblGrid>
                <a:gridCol w="2651582">
                  <a:extLst>
                    <a:ext uri="{9D8B030D-6E8A-4147-A177-3AD203B41FA5}">
                      <a16:colId xmlns:a16="http://schemas.microsoft.com/office/drawing/2014/main" val="424088376"/>
                    </a:ext>
                  </a:extLst>
                </a:gridCol>
                <a:gridCol w="710413">
                  <a:extLst>
                    <a:ext uri="{9D8B030D-6E8A-4147-A177-3AD203B41FA5}">
                      <a16:colId xmlns:a16="http://schemas.microsoft.com/office/drawing/2014/main" val="2902560134"/>
                    </a:ext>
                  </a:extLst>
                </a:gridCol>
                <a:gridCol w="625033">
                  <a:extLst>
                    <a:ext uri="{9D8B030D-6E8A-4147-A177-3AD203B41FA5}">
                      <a16:colId xmlns:a16="http://schemas.microsoft.com/office/drawing/2014/main" val="3697260895"/>
                    </a:ext>
                  </a:extLst>
                </a:gridCol>
                <a:gridCol w="712976">
                  <a:extLst>
                    <a:ext uri="{9D8B030D-6E8A-4147-A177-3AD203B41FA5}">
                      <a16:colId xmlns:a16="http://schemas.microsoft.com/office/drawing/2014/main" val="79162246"/>
                    </a:ext>
                  </a:extLst>
                </a:gridCol>
                <a:gridCol w="791733">
                  <a:extLst>
                    <a:ext uri="{9D8B030D-6E8A-4147-A177-3AD203B41FA5}">
                      <a16:colId xmlns:a16="http://schemas.microsoft.com/office/drawing/2014/main" val="3224567461"/>
                    </a:ext>
                  </a:extLst>
                </a:gridCol>
                <a:gridCol w="887174">
                  <a:extLst>
                    <a:ext uri="{9D8B030D-6E8A-4147-A177-3AD203B41FA5}">
                      <a16:colId xmlns:a16="http://schemas.microsoft.com/office/drawing/2014/main" val="2416611099"/>
                    </a:ext>
                  </a:extLst>
                </a:gridCol>
              </a:tblGrid>
              <a:tr h="228366">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木材の規格</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本数</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処分申込</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gridSpan="3">
                  <a:txBody>
                    <a:bodyPr/>
                    <a:lstStyle/>
                    <a:p>
                      <a:r>
                        <a:rPr kumimoji="1" lang="ja-JP" altLang="en-US" sz="1200" b="0" dirty="0">
                          <a:solidFill>
                            <a:schemeClr val="tx1"/>
                          </a:solidFill>
                          <a:latin typeface="A-OTF UD新ゴ Pro M" panose="020B0500000000000000" pitchFamily="34" charset="-128"/>
                          <a:ea typeface="A-OTF UD新ゴ Pro M" panose="020B0500000000000000" pitchFamily="34" charset="-128"/>
                        </a:rPr>
                        <a:t>処分時の形状</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処分時の形状</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84622519"/>
                  </a:ext>
                </a:extLst>
              </a:tr>
              <a:tr h="0">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A-OTF UD新ゴ Pro M" panose="020B0500000000000000" pitchFamily="34" charset="-128"/>
                          <a:ea typeface="A-OTF UD新ゴ Pro M" panose="020B0500000000000000" pitchFamily="34" charset="-128"/>
                        </a:rPr>
                        <a:t>4m</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程度</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A-OTF UD新ゴ Pro M" panose="020B0500000000000000" pitchFamily="34" charset="-128"/>
                          <a:ea typeface="A-OTF UD新ゴ Pro M" panose="020B0500000000000000" pitchFamily="34" charset="-128"/>
                        </a:rPr>
                        <a:t>1m</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以下</a:t>
                      </a:r>
                      <a:endParaRPr kumimoji="1" lang="en-US" altLang="ja-JP" sz="1200" b="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チップ等</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4255573931"/>
                  </a:ext>
                </a:extLst>
              </a:tr>
              <a:tr h="0">
                <a:tc gridSpan="6">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〇丸太</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45272058"/>
                  </a:ext>
                </a:extLst>
              </a:tr>
              <a:tr h="42238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① 径級</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20cm</a:t>
                      </a: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程度 </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x</a:t>
                      </a: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 長級</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4m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A-OTF UD新ゴ Pro M" panose="020B0500000000000000" pitchFamily="34" charset="-128"/>
                          <a:ea typeface="A-OTF UD新ゴ Pro M" panose="020B0500000000000000" pitchFamily="34" charset="-128"/>
                        </a:rPr>
                        <a:t>本</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08182964"/>
                  </a:ext>
                </a:extLst>
              </a:tr>
              <a:tr h="42238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② 径級</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20cm</a:t>
                      </a: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程度 </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x</a:t>
                      </a: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 長級</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3m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A-OTF UD新ゴ Pro M" panose="020B0500000000000000" pitchFamily="34" charset="-128"/>
                          <a:ea typeface="A-OTF UD新ゴ Pro M" panose="020B0500000000000000" pitchFamily="34" charset="-128"/>
                        </a:rPr>
                        <a:t>本</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77987265"/>
                  </a:ext>
                </a:extLst>
              </a:tr>
              <a:tr h="4191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③ 径級</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30cm</a:t>
                      </a: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程度 </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x</a:t>
                      </a: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 長級</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4m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本</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22051836"/>
                  </a:ext>
                </a:extLst>
              </a:tr>
              <a:tr h="40957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④ 径級</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30cm</a:t>
                      </a: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程度 </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x</a:t>
                      </a: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 長級</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2m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本</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90019762"/>
                  </a:ext>
                </a:extLst>
              </a:tr>
              <a:tr h="40957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⑤ 径級</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40cm</a:t>
                      </a: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程度 </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x</a:t>
                      </a: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 長級</a:t>
                      </a:r>
                      <a:r>
                        <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4m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本</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1099424"/>
                  </a:ext>
                </a:extLst>
              </a:tr>
              <a:tr h="209090">
                <a:tc gridSpan="6">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〇枝付き材</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62610796"/>
                  </a:ext>
                </a:extLst>
              </a:tr>
              <a:tr h="40957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⑥</a:t>
                      </a:r>
                      <a:r>
                        <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pitchFamily="34" charset="-128"/>
                          <a:cs typeface="+mn-cs"/>
                        </a:rPr>
                        <a:t>元口径</a:t>
                      </a:r>
                      <a:r>
                        <a:rPr kumimoji="1" lang="en-US" altLang="ja-JP"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pitchFamily="34" charset="-128"/>
                          <a:cs typeface="+mn-cs"/>
                        </a:rPr>
                        <a:t>30cm</a:t>
                      </a:r>
                      <a:r>
                        <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pitchFamily="34" charset="-128"/>
                          <a:cs typeface="+mn-cs"/>
                        </a:rPr>
                        <a:t>程度 </a:t>
                      </a:r>
                      <a:r>
                        <a:rPr kumimoji="1" lang="en-US" altLang="ja-JP"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pitchFamily="34" charset="-128"/>
                          <a:cs typeface="+mn-cs"/>
                        </a:rPr>
                        <a:t>x</a:t>
                      </a:r>
                      <a:r>
                        <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pitchFamily="34" charset="-128"/>
                          <a:cs typeface="+mn-cs"/>
                        </a:rPr>
                        <a:t> 長さ</a:t>
                      </a:r>
                      <a:r>
                        <a:rPr kumimoji="1" lang="en-US" altLang="ja-JP"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pitchFamily="34" charset="-128"/>
                          <a:cs typeface="+mn-cs"/>
                        </a:rPr>
                        <a:t>8.0m</a:t>
                      </a:r>
                      <a:r>
                        <a:rPr kumimoji="1" lang="ja-JP" altLang="en-US" sz="1200" b="0" i="0" u="none" strike="noStrike" kern="1200" cap="none" spc="0" normalizeH="0" baseline="0" noProof="0" dirty="0">
                          <a:ln>
                            <a:noFill/>
                          </a:ln>
                          <a:solidFill>
                            <a:prstClr val="black"/>
                          </a:solidFill>
                          <a:effectLst/>
                          <a:uLnTx/>
                          <a:uFillTx/>
                          <a:latin typeface="A-OTF UD新ゴ Pro M" panose="020B0500000000000000" pitchFamily="34" charset="-128"/>
                          <a:ea typeface="A-OTF UD新ゴ Pro M" panose="020B0500000000000000" pitchFamily="34" charset="-128"/>
                          <a:cs typeface="+mn-cs"/>
                        </a:rPr>
                        <a:t>程度</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rPr>
                        <a:t>本</a:t>
                      </a: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A-OTF UD新ゴ Pro M" panose="020B0500000000000000" pitchFamily="34" charset="-128"/>
                        <a:ea typeface="A-OTF UD新ゴ Pro M" panose="020B0500000000000000" pitchFamily="34"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0341785"/>
                  </a:ext>
                </a:extLst>
              </a:tr>
            </a:tbl>
          </a:graphicData>
        </a:graphic>
      </p:graphicFrame>
      <p:sp>
        <p:nvSpPr>
          <p:cNvPr id="13" name="テキスト ボックス 12">
            <a:extLst>
              <a:ext uri="{FF2B5EF4-FFF2-40B4-BE49-F238E27FC236}">
                <a16:creationId xmlns:a16="http://schemas.microsoft.com/office/drawing/2014/main" id="{F71953AD-9681-4266-B6D5-AC53A651546B}"/>
              </a:ext>
            </a:extLst>
          </p:cNvPr>
          <p:cNvSpPr txBox="1"/>
          <p:nvPr/>
        </p:nvSpPr>
        <p:spPr>
          <a:xfrm>
            <a:off x="344170" y="8215205"/>
            <a:ext cx="6319064" cy="646331"/>
          </a:xfrm>
          <a:prstGeom prst="rect">
            <a:avLst/>
          </a:prstGeom>
          <a:noFill/>
        </p:spPr>
        <p:txBody>
          <a:bodyPr wrap="square" rtlCol="0">
            <a:spAutoFit/>
          </a:bodyPr>
          <a:lstStyle/>
          <a:p>
            <a:r>
              <a:rPr kumimoji="1" lang="ja-JP" altLang="en-US" sz="1200" dirty="0">
                <a:latin typeface="A-OTF UD新ゴ Pro M" panose="020B0500000000000000" pitchFamily="34" charset="-128"/>
                <a:ea typeface="A-OTF UD新ゴ Pro M" panose="020B0500000000000000" pitchFamily="34" charset="-128"/>
              </a:rPr>
              <a:t>（注）</a:t>
            </a:r>
            <a:r>
              <a:rPr kumimoji="1" lang="en-US" altLang="ja-JP" sz="1200" dirty="0">
                <a:latin typeface="A-OTF UD新ゴ Pro M" panose="020B0500000000000000" pitchFamily="34" charset="-128"/>
                <a:ea typeface="A-OTF UD新ゴ Pro M" panose="020B0500000000000000" pitchFamily="34" charset="-128"/>
              </a:rPr>
              <a:t>1  </a:t>
            </a:r>
            <a:r>
              <a:rPr kumimoji="1" lang="ja-JP" altLang="en-US" sz="1200" dirty="0">
                <a:latin typeface="A-OTF UD新ゴ Pro M" panose="020B0500000000000000" pitchFamily="34" charset="-128"/>
                <a:ea typeface="A-OTF UD新ゴ Pro M" panose="020B0500000000000000" pitchFamily="34" charset="-128"/>
              </a:rPr>
              <a:t>竹材や上記以外の規格をご希望の場合、運営事務局に相談。</a:t>
            </a:r>
            <a:endParaRPr kumimoji="1" lang="en-US" altLang="ja-JP" sz="1200" dirty="0">
              <a:latin typeface="A-OTF UD新ゴ Pro M" panose="020B0500000000000000" pitchFamily="34" charset="-128"/>
              <a:ea typeface="A-OTF UD新ゴ Pro M" panose="020B0500000000000000" pitchFamily="34" charset="-128"/>
            </a:endParaRPr>
          </a:p>
          <a:p>
            <a:r>
              <a:rPr kumimoji="1" lang="ja-JP" altLang="en-US" sz="1200" dirty="0">
                <a:latin typeface="A-OTF UD新ゴ Pro M" panose="020B0500000000000000" pitchFamily="34" charset="-128"/>
                <a:ea typeface="A-OTF UD新ゴ Pro M" panose="020B0500000000000000" pitchFamily="34" charset="-128"/>
              </a:rPr>
              <a:t>　　　</a:t>
            </a:r>
            <a:r>
              <a:rPr kumimoji="1" lang="en-US" altLang="ja-JP" sz="1200" dirty="0">
                <a:latin typeface="A-OTF UD新ゴ Pro M" panose="020B0500000000000000" pitchFamily="34" charset="-128"/>
                <a:ea typeface="A-OTF UD新ゴ Pro M" panose="020B0500000000000000" pitchFamily="34" charset="-128"/>
              </a:rPr>
              <a:t>2 </a:t>
            </a:r>
            <a:r>
              <a:rPr kumimoji="1" lang="ja-JP" altLang="en-US" sz="1200" dirty="0">
                <a:latin typeface="A-OTF UD新ゴ Pro M" panose="020B0500000000000000" pitchFamily="34" charset="-128"/>
                <a:ea typeface="A-OTF UD新ゴ Pro M" panose="020B0500000000000000" pitchFamily="34" charset="-128"/>
              </a:rPr>
              <a:t>「木材納品場所申込書（</a:t>
            </a:r>
            <a:r>
              <a:rPr kumimoji="1" lang="en-US" altLang="ja-JP" sz="1200" dirty="0">
                <a:latin typeface="A-OTF UD新ゴ Pro M" panose="020B0500000000000000" pitchFamily="34" charset="-128"/>
                <a:ea typeface="A-OTF UD新ゴ Pro M" panose="020B0500000000000000" pitchFamily="34" charset="-128"/>
              </a:rPr>
              <a:t>P43</a:t>
            </a:r>
            <a:r>
              <a:rPr kumimoji="1" lang="ja-JP" altLang="en-US" sz="1200" dirty="0">
                <a:latin typeface="A-OTF UD新ゴ Pro M" panose="020B0500000000000000" pitchFamily="34" charset="-128"/>
                <a:ea typeface="A-OTF UD新ゴ Pro M" panose="020B0500000000000000" pitchFamily="34" charset="-128"/>
              </a:rPr>
              <a:t>）」にてブース内の木材の配置場所を提出。</a:t>
            </a:r>
            <a:endParaRPr kumimoji="1" lang="en-US" altLang="ja-JP" sz="1200" dirty="0">
              <a:latin typeface="A-OTF UD新ゴ Pro M" panose="020B0500000000000000" pitchFamily="34" charset="-128"/>
              <a:ea typeface="A-OTF UD新ゴ Pro M" panose="020B0500000000000000" pitchFamily="34" charset="-128"/>
            </a:endParaRPr>
          </a:p>
          <a:p>
            <a:r>
              <a:rPr kumimoji="1" lang="ja-JP" altLang="en-US" sz="1200" dirty="0">
                <a:latin typeface="A-OTF UD新ゴ Pro M" panose="020B0500000000000000" pitchFamily="34" charset="-128"/>
                <a:ea typeface="A-OTF UD新ゴ Pro M" panose="020B0500000000000000" pitchFamily="34" charset="-128"/>
              </a:rPr>
              <a:t>　　　</a:t>
            </a:r>
            <a:r>
              <a:rPr kumimoji="1" lang="en-US" altLang="ja-JP" sz="1200" dirty="0">
                <a:latin typeface="A-OTF UD新ゴ Pro M" panose="020B0500000000000000" pitchFamily="34" charset="-128"/>
                <a:ea typeface="A-OTF UD新ゴ Pro M" panose="020B0500000000000000" pitchFamily="34" charset="-128"/>
              </a:rPr>
              <a:t>3  </a:t>
            </a:r>
            <a:r>
              <a:rPr kumimoji="1" lang="ja-JP" altLang="en-US" sz="1200" dirty="0">
                <a:latin typeface="A-OTF UD新ゴ Pro M" panose="020B0500000000000000" pitchFamily="34" charset="-128"/>
                <a:ea typeface="A-OTF UD新ゴ Pro M" panose="020B0500000000000000" pitchFamily="34" charset="-128"/>
              </a:rPr>
              <a:t>木材処分を申込む場合、処分申込に「〇」を、処分時の形状に割合（％）を記入。</a:t>
            </a:r>
            <a:endParaRPr kumimoji="1" lang="en-US" altLang="ja-JP" sz="1200" dirty="0">
              <a:latin typeface="A-OTF UD新ゴ Pro M" panose="020B0500000000000000" pitchFamily="34" charset="-128"/>
              <a:ea typeface="A-OTF UD新ゴ Pro M" panose="020B0500000000000000" pitchFamily="34" charset="-128"/>
            </a:endParaRPr>
          </a:p>
        </p:txBody>
      </p:sp>
      <p:graphicFrame>
        <p:nvGraphicFramePr>
          <p:cNvPr id="11" name="表 7">
            <a:extLst>
              <a:ext uri="{FF2B5EF4-FFF2-40B4-BE49-F238E27FC236}">
                <a16:creationId xmlns:a16="http://schemas.microsoft.com/office/drawing/2014/main" id="{8011165E-F9B8-4BC4-9CAF-5BA911905D39}"/>
              </a:ext>
            </a:extLst>
          </p:cNvPr>
          <p:cNvGraphicFramePr>
            <a:graphicFrameLocks noGrp="1"/>
          </p:cNvGraphicFramePr>
          <p:nvPr>
            <p:extLst>
              <p:ext uri="{D42A27DB-BD31-4B8C-83A1-F6EECF244321}">
                <p14:modId xmlns:p14="http://schemas.microsoft.com/office/powerpoint/2010/main" val="386283998"/>
              </p:ext>
            </p:extLst>
          </p:nvPr>
        </p:nvGraphicFramePr>
        <p:xfrm>
          <a:off x="3785872" y="581876"/>
          <a:ext cx="2921000" cy="370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7084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提出期限</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６月</a:t>
                      </a:r>
                      <a:r>
                        <a:rPr kumimoji="1" lang="en-US" altLang="ja-JP" sz="1600" b="0" dirty="0">
                          <a:solidFill>
                            <a:schemeClr val="tx1"/>
                          </a:solidFill>
                          <a:latin typeface="A-OTF UD新ゴ Pro M" panose="020B0500000000000000" pitchFamily="34" charset="-128"/>
                          <a:ea typeface="A-OTF UD新ゴ Pro M" panose="020B0500000000000000" pitchFamily="34" charset="-128"/>
                        </a:rPr>
                        <a:t>6</a:t>
                      </a:r>
                      <a:r>
                        <a:rPr kumimoji="1" lang="ja-JP" altLang="en-US" sz="1600" b="0" dirty="0">
                          <a:solidFill>
                            <a:schemeClr val="tx1"/>
                          </a:solidFill>
                          <a:latin typeface="A-OTF UD新ゴ Pro M" panose="020B0500000000000000" pitchFamily="34" charset="-128"/>
                          <a:ea typeface="A-OTF UD新ゴ Pro M" panose="020B0500000000000000" pitchFamily="34" charset="-128"/>
                        </a:rPr>
                        <a:t>日（木）</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23" name="テキスト ボックス 22">
            <a:extLst>
              <a:ext uri="{FF2B5EF4-FFF2-40B4-BE49-F238E27FC236}">
                <a16:creationId xmlns:a16="http://schemas.microsoft.com/office/drawing/2014/main" id="{212B5D0D-3C69-4855-8541-048FF2FF2495}"/>
              </a:ext>
            </a:extLst>
          </p:cNvPr>
          <p:cNvSpPr txBox="1"/>
          <p:nvPr/>
        </p:nvSpPr>
        <p:spPr>
          <a:xfrm>
            <a:off x="82880" y="4294459"/>
            <a:ext cx="2296983" cy="307777"/>
          </a:xfrm>
          <a:prstGeom prst="rect">
            <a:avLst/>
          </a:prstGeom>
          <a:noFill/>
        </p:spPr>
        <p:txBody>
          <a:bodyPr wrap="square" rtlCol="0">
            <a:spAutoFit/>
          </a:bodyPr>
          <a:lstStyle/>
          <a:p>
            <a:r>
              <a:rPr kumimoji="1" lang="ja-JP" altLang="en-US" sz="1400" b="1" dirty="0">
                <a:latin typeface="ＭＳ Ｐゴシック" panose="020B0600070205080204" pitchFamily="50" charset="-128"/>
                <a:ea typeface="A-OTF UD新ゴ Pro M" panose="020B0500000000000000"/>
              </a:rPr>
              <a:t>３　調達・処分の内容</a:t>
            </a:r>
          </a:p>
        </p:txBody>
      </p:sp>
      <p:graphicFrame>
        <p:nvGraphicFramePr>
          <p:cNvPr id="15" name="表 14">
            <a:extLst>
              <a:ext uri="{FF2B5EF4-FFF2-40B4-BE49-F238E27FC236}">
                <a16:creationId xmlns:a16="http://schemas.microsoft.com/office/drawing/2014/main" id="{1EC815C8-AF13-49E4-BB52-D178D0C7A0DA}"/>
              </a:ext>
            </a:extLst>
          </p:cNvPr>
          <p:cNvGraphicFramePr>
            <a:graphicFrameLocks noGrp="1"/>
          </p:cNvGraphicFramePr>
          <p:nvPr>
            <p:extLst>
              <p:ext uri="{D42A27DB-BD31-4B8C-83A1-F6EECF244321}">
                <p14:modId xmlns:p14="http://schemas.microsoft.com/office/powerpoint/2010/main" val="1776107176"/>
              </p:ext>
            </p:extLst>
          </p:nvPr>
        </p:nvGraphicFramePr>
        <p:xfrm>
          <a:off x="344170" y="8883148"/>
          <a:ext cx="6378911" cy="822960"/>
        </p:xfrm>
        <a:graphic>
          <a:graphicData uri="http://schemas.openxmlformats.org/drawingml/2006/table">
            <a:tbl>
              <a:tblPr firstRow="1" bandRow="1">
                <a:tableStyleId>{5C22544A-7EE6-4342-B048-85BDC9FD1C3A}</a:tableStyleId>
              </a:tblPr>
              <a:tblGrid>
                <a:gridCol w="1131486">
                  <a:extLst>
                    <a:ext uri="{9D8B030D-6E8A-4147-A177-3AD203B41FA5}">
                      <a16:colId xmlns:a16="http://schemas.microsoft.com/office/drawing/2014/main" val="1346885655"/>
                    </a:ext>
                  </a:extLst>
                </a:gridCol>
                <a:gridCol w="5247425">
                  <a:extLst>
                    <a:ext uri="{9D8B030D-6E8A-4147-A177-3AD203B41FA5}">
                      <a16:colId xmlns:a16="http://schemas.microsoft.com/office/drawing/2014/main" val="1506013278"/>
                    </a:ext>
                  </a:extLst>
                </a:gridCol>
              </a:tblGrid>
              <a:tr h="0">
                <a:tc>
                  <a:txBody>
                    <a:bodyPr/>
                    <a:lstStyle/>
                    <a:p>
                      <a:pPr algn="ctr"/>
                      <a:r>
                        <a:rPr kumimoji="1" lang="ja-JP" altLang="en-US" sz="1600" b="0" dirty="0">
                          <a:solidFill>
                            <a:schemeClr val="tx1"/>
                          </a:solidFill>
                          <a:latin typeface="A-OTF UD新ゴ Pro M" panose="020B0500000000000000" pitchFamily="34" charset="-128"/>
                          <a:ea typeface="A-OTF UD新ゴ Pro M" panose="020B0500000000000000" pitchFamily="34" charset="-128"/>
                        </a:rPr>
                        <a:t>提出方法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期日までに電子メールまたは</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FAX</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にてお送りください。</a:t>
                      </a:r>
                      <a:endParaRPr kumimoji="1" lang="en-US" altLang="ja-JP" sz="1200" b="0" dirty="0">
                        <a:solidFill>
                          <a:schemeClr val="tx1"/>
                        </a:solidFill>
                        <a:latin typeface="A-OTF UD新ゴ Pro M" panose="020B0500000000000000" pitchFamily="34" charset="-128"/>
                        <a:ea typeface="A-OTF UD新ゴ Pro M" panose="020B0500000000000000" pitchFamily="34" charset="-128"/>
                      </a:endParaRPr>
                    </a:p>
                    <a:p>
                      <a:pPr>
                        <a:spcBef>
                          <a:spcPts val="0"/>
                        </a:spcBef>
                      </a:pPr>
                      <a:r>
                        <a:rPr kumimoji="1" lang="zh-TW" altLang="en-US" sz="1200" b="0" dirty="0">
                          <a:solidFill>
                            <a:schemeClr val="tx1"/>
                          </a:solidFill>
                          <a:latin typeface="A-OTF UD新ゴ Pro M" panose="020B0500000000000000" pitchFamily="34" charset="-128"/>
                          <a:ea typeface="A-OTF UD新ゴ Pro M" panose="020B0500000000000000" pitchFamily="34" charset="-128"/>
                        </a:rPr>
                        <a:t>一般社団法人林業機械化協会</a:t>
                      </a:r>
                    </a:p>
                    <a:p>
                      <a:pPr>
                        <a:spcBef>
                          <a:spcPts val="0"/>
                        </a:spcBef>
                      </a:pPr>
                      <a:r>
                        <a:rPr kumimoji="1" lang="ja-JP" altLang="en-US" sz="1200" b="0" dirty="0">
                          <a:solidFill>
                            <a:schemeClr val="tx1"/>
                          </a:solidFill>
                          <a:latin typeface="A-OTF UD新ゴ Pro M" panose="020B0500000000000000" pitchFamily="34" charset="-128"/>
                          <a:ea typeface="A-OTF UD新ゴ Pro M" panose="020B0500000000000000" pitchFamily="34" charset="-128"/>
                        </a:rPr>
                        <a:t>担当：和佐、寺澤</a:t>
                      </a:r>
                    </a:p>
                    <a:p>
                      <a:pPr algn="l">
                        <a:spcBef>
                          <a:spcPts val="0"/>
                        </a:spcBef>
                      </a:pPr>
                      <a:r>
                        <a:rPr kumimoji="1" lang="en-US" altLang="ja-JP" sz="1200" b="0" dirty="0">
                          <a:solidFill>
                            <a:schemeClr val="tx1"/>
                          </a:solidFill>
                          <a:latin typeface="A-OTF UD新ゴ Pro M" panose="020B0500000000000000" pitchFamily="34" charset="-128"/>
                          <a:ea typeface="A-OTF UD新ゴ Pro M" panose="020B0500000000000000" pitchFamily="34" charset="-128"/>
                        </a:rPr>
                        <a:t>FAX</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03-5840-6218</a:t>
                      </a:r>
                      <a:r>
                        <a:rPr kumimoji="1" lang="ja-JP" altLang="en-US" sz="1200" b="0" dirty="0">
                          <a:solidFill>
                            <a:schemeClr val="tx1"/>
                          </a:solidFill>
                          <a:latin typeface="A-OTF UD新ゴ Pro M" panose="020B0500000000000000" pitchFamily="34" charset="-128"/>
                          <a:ea typeface="A-OTF UD新ゴ Pro M" panose="020B0500000000000000" pitchFamily="34" charset="-128"/>
                        </a:rPr>
                        <a:t>　電子メール：</a:t>
                      </a:r>
                      <a:r>
                        <a:rPr kumimoji="1" lang="en-US" altLang="ja-JP" sz="1200" b="0" dirty="0">
                          <a:solidFill>
                            <a:schemeClr val="tx1"/>
                          </a:solidFill>
                          <a:latin typeface="A-OTF UD新ゴ Pro M" panose="020B0500000000000000" pitchFamily="34" charset="-128"/>
                          <a:ea typeface="A-OTF UD新ゴ Pro M" panose="020B0500000000000000" pitchFamily="34" charset="-128"/>
                        </a:rPr>
                        <a:t>tenji@rinkikyo.or.jp</a:t>
                      </a:r>
                      <a:endParaRPr kumimoji="1" lang="en-US" altLang="ja-JP" sz="2000" b="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graphicFrame>
        <p:nvGraphicFramePr>
          <p:cNvPr id="6" name="表 5">
            <a:extLst>
              <a:ext uri="{FF2B5EF4-FFF2-40B4-BE49-F238E27FC236}">
                <a16:creationId xmlns:a16="http://schemas.microsoft.com/office/drawing/2014/main" id="{1BA34CF3-3998-61A8-D2F0-35A1AB440645}"/>
              </a:ext>
            </a:extLst>
          </p:cNvPr>
          <p:cNvGraphicFramePr>
            <a:graphicFrameLocks noGrp="1"/>
          </p:cNvGraphicFramePr>
          <p:nvPr>
            <p:extLst>
              <p:ext uri="{D42A27DB-BD31-4B8C-83A1-F6EECF244321}">
                <p14:modId xmlns:p14="http://schemas.microsoft.com/office/powerpoint/2010/main" val="3170879954"/>
              </p:ext>
            </p:extLst>
          </p:nvPr>
        </p:nvGraphicFramePr>
        <p:xfrm>
          <a:off x="225423" y="2842803"/>
          <a:ext cx="6407151" cy="1385280"/>
        </p:xfrm>
        <a:graphic>
          <a:graphicData uri="http://schemas.openxmlformats.org/drawingml/2006/table">
            <a:tbl>
              <a:tblPr firstRow="1" bandRow="1">
                <a:tableStyleId>{5C22544A-7EE6-4342-B048-85BDC9FD1C3A}</a:tableStyleId>
              </a:tblPr>
              <a:tblGrid>
                <a:gridCol w="1134733">
                  <a:extLst>
                    <a:ext uri="{9D8B030D-6E8A-4147-A177-3AD203B41FA5}">
                      <a16:colId xmlns:a16="http://schemas.microsoft.com/office/drawing/2014/main" val="2543251354"/>
                    </a:ext>
                  </a:extLst>
                </a:gridCol>
                <a:gridCol w="2018664">
                  <a:extLst>
                    <a:ext uri="{9D8B030D-6E8A-4147-A177-3AD203B41FA5}">
                      <a16:colId xmlns:a16="http://schemas.microsoft.com/office/drawing/2014/main" val="2263179095"/>
                    </a:ext>
                  </a:extLst>
                </a:gridCol>
                <a:gridCol w="1238616">
                  <a:extLst>
                    <a:ext uri="{9D8B030D-6E8A-4147-A177-3AD203B41FA5}">
                      <a16:colId xmlns:a16="http://schemas.microsoft.com/office/drawing/2014/main" val="3687348748"/>
                    </a:ext>
                  </a:extLst>
                </a:gridCol>
                <a:gridCol w="2015138">
                  <a:extLst>
                    <a:ext uri="{9D8B030D-6E8A-4147-A177-3AD203B41FA5}">
                      <a16:colId xmlns:a16="http://schemas.microsoft.com/office/drawing/2014/main" val="3480470527"/>
                    </a:ext>
                  </a:extLst>
                </a:gridCol>
              </a:tblGrid>
              <a:tr h="261876">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15521385"/>
                  </a:ext>
                </a:extLst>
              </a:tr>
              <a:tr h="261876">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TEL</a:t>
                      </a:r>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2618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graphicFrame>
        <p:nvGraphicFramePr>
          <p:cNvPr id="16" name="表 15">
            <a:extLst>
              <a:ext uri="{FF2B5EF4-FFF2-40B4-BE49-F238E27FC236}">
                <a16:creationId xmlns:a16="http://schemas.microsoft.com/office/drawing/2014/main" id="{23F57BD4-836E-D45E-070E-016ABD2C1D0D}"/>
              </a:ext>
            </a:extLst>
          </p:cNvPr>
          <p:cNvGraphicFramePr>
            <a:graphicFrameLocks noGrp="1"/>
          </p:cNvGraphicFramePr>
          <p:nvPr>
            <p:extLst>
              <p:ext uri="{D42A27DB-BD31-4B8C-83A1-F6EECF244321}">
                <p14:modId xmlns:p14="http://schemas.microsoft.com/office/powerpoint/2010/main" val="3293525985"/>
              </p:ext>
            </p:extLst>
          </p:nvPr>
        </p:nvGraphicFramePr>
        <p:xfrm>
          <a:off x="225426" y="1097088"/>
          <a:ext cx="6407149" cy="1385280"/>
        </p:xfrm>
        <a:graphic>
          <a:graphicData uri="http://schemas.openxmlformats.org/drawingml/2006/table">
            <a:tbl>
              <a:tblPr firstRow="1" bandRow="1">
                <a:tableStyleId>{5C22544A-7EE6-4342-B048-85BDC9FD1C3A}</a:tableStyleId>
              </a:tblPr>
              <a:tblGrid>
                <a:gridCol w="1135072">
                  <a:extLst>
                    <a:ext uri="{9D8B030D-6E8A-4147-A177-3AD203B41FA5}">
                      <a16:colId xmlns:a16="http://schemas.microsoft.com/office/drawing/2014/main" val="2543251354"/>
                    </a:ext>
                  </a:extLst>
                </a:gridCol>
                <a:gridCol w="916025">
                  <a:extLst>
                    <a:ext uri="{9D8B030D-6E8A-4147-A177-3AD203B41FA5}">
                      <a16:colId xmlns:a16="http://schemas.microsoft.com/office/drawing/2014/main" val="2263179095"/>
                    </a:ext>
                  </a:extLst>
                </a:gridCol>
                <a:gridCol w="1102476">
                  <a:extLst>
                    <a:ext uri="{9D8B030D-6E8A-4147-A177-3AD203B41FA5}">
                      <a16:colId xmlns:a16="http://schemas.microsoft.com/office/drawing/2014/main" val="4271937695"/>
                    </a:ext>
                  </a:extLst>
                </a:gridCol>
                <a:gridCol w="1244117">
                  <a:extLst>
                    <a:ext uri="{9D8B030D-6E8A-4147-A177-3AD203B41FA5}">
                      <a16:colId xmlns:a16="http://schemas.microsoft.com/office/drawing/2014/main" val="1071034422"/>
                    </a:ext>
                  </a:extLst>
                </a:gridCol>
                <a:gridCol w="2009459">
                  <a:extLst>
                    <a:ext uri="{9D8B030D-6E8A-4147-A177-3AD203B41FA5}">
                      <a16:colId xmlns:a16="http://schemas.microsoft.com/office/drawing/2014/main" val="3480470527"/>
                    </a:ext>
                  </a:extLst>
                </a:gridCol>
              </a:tblGrid>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受付番号</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（ブース）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出展社名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200" b="0" dirty="0">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36174573"/>
                  </a:ext>
                </a:extLst>
              </a:tr>
              <a:tr h="147648">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4">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電話番号</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endParaRPr kumimoji="1" lang="ja-JP" altLang="en-US" sz="95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endParaRPr kumimoji="1" lang="ja-JP" altLang="en-US" sz="10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sp>
        <p:nvSpPr>
          <p:cNvPr id="17" name="テキスト ボックス 16">
            <a:extLst>
              <a:ext uri="{FF2B5EF4-FFF2-40B4-BE49-F238E27FC236}">
                <a16:creationId xmlns:a16="http://schemas.microsoft.com/office/drawing/2014/main" id="{EA5834FB-9AF9-FA84-800C-25E7A0B98B02}"/>
              </a:ext>
            </a:extLst>
          </p:cNvPr>
          <p:cNvSpPr txBox="1"/>
          <p:nvPr/>
        </p:nvSpPr>
        <p:spPr>
          <a:xfrm>
            <a:off x="101599" y="867672"/>
            <a:ext cx="1441420"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１　出展社情報</a:t>
            </a:r>
          </a:p>
        </p:txBody>
      </p:sp>
      <p:sp>
        <p:nvSpPr>
          <p:cNvPr id="18" name="テキスト ボックス 17">
            <a:extLst>
              <a:ext uri="{FF2B5EF4-FFF2-40B4-BE49-F238E27FC236}">
                <a16:creationId xmlns:a16="http://schemas.microsoft.com/office/drawing/2014/main" id="{9CA0747A-326B-720E-208F-C5B65B1A7468}"/>
              </a:ext>
            </a:extLst>
          </p:cNvPr>
          <p:cNvSpPr txBox="1"/>
          <p:nvPr/>
        </p:nvSpPr>
        <p:spPr>
          <a:xfrm>
            <a:off x="101599" y="2608972"/>
            <a:ext cx="2159566"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２　請求先が異なる場合</a:t>
            </a:r>
          </a:p>
        </p:txBody>
      </p:sp>
    </p:spTree>
    <p:extLst>
      <p:ext uri="{BB962C8B-B14F-4D97-AF65-F5344CB8AC3E}">
        <p14:creationId xmlns:p14="http://schemas.microsoft.com/office/powerpoint/2010/main" val="4063286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684155A-21A8-48B0-86AB-78186FB78BF2}"/>
              </a:ext>
            </a:extLst>
          </p:cNvPr>
          <p:cNvSpPr txBox="1"/>
          <p:nvPr/>
        </p:nvSpPr>
        <p:spPr>
          <a:xfrm>
            <a:off x="188260" y="109816"/>
            <a:ext cx="3185487" cy="369332"/>
          </a:xfrm>
          <a:prstGeom prst="rect">
            <a:avLst/>
          </a:prstGeom>
          <a:noFill/>
        </p:spPr>
        <p:txBody>
          <a:bodyPr wrap="none" rtlCol="0">
            <a:spAutoFit/>
          </a:bodyPr>
          <a:lstStyle/>
          <a:p>
            <a:pPr defTabSz="685800">
              <a:defRPr/>
            </a:pPr>
            <a:r>
              <a:rPr kumimoji="1" lang="ja-JP" altLang="en-US" sz="1800" b="0" dirty="0">
                <a:solidFill>
                  <a:schemeClr val="tx1"/>
                </a:solidFill>
                <a:latin typeface="A P-OTF UD新ゴ Pr6N DB" panose="020B0600000000000000" pitchFamily="34" charset="-128"/>
                <a:ea typeface="A P-OTF UD新ゴ Pr6N DB" panose="020B0600000000000000" pitchFamily="34" charset="-128"/>
              </a:rPr>
              <a:t>建築物・工作物設営申請書</a:t>
            </a:r>
            <a:r>
              <a:rPr kumimoji="1" lang="ja-JP" altLang="en-US" dirty="0">
                <a:latin typeface="A P-OTF UD新ゴ Pr6N DB" panose="020B0600000000000000" pitchFamily="34" charset="-128"/>
                <a:ea typeface="A P-OTF UD新ゴ Pr6N DB" panose="020B0600000000000000" pitchFamily="34" charset="-128"/>
              </a:rPr>
              <a:t>①</a:t>
            </a:r>
          </a:p>
        </p:txBody>
      </p:sp>
      <p:graphicFrame>
        <p:nvGraphicFramePr>
          <p:cNvPr id="13" name="表 12">
            <a:extLst>
              <a:ext uri="{FF2B5EF4-FFF2-40B4-BE49-F238E27FC236}">
                <a16:creationId xmlns:a16="http://schemas.microsoft.com/office/drawing/2014/main" id="{362A528B-3EE5-B379-5FA5-95CFE53F2456}"/>
              </a:ext>
            </a:extLst>
          </p:cNvPr>
          <p:cNvGraphicFramePr>
            <a:graphicFrameLocks noGrp="1"/>
          </p:cNvGraphicFramePr>
          <p:nvPr>
            <p:extLst>
              <p:ext uri="{D42A27DB-BD31-4B8C-83A1-F6EECF244321}">
                <p14:modId xmlns:p14="http://schemas.microsoft.com/office/powerpoint/2010/main" val="2479301932"/>
              </p:ext>
            </p:extLst>
          </p:nvPr>
        </p:nvGraphicFramePr>
        <p:xfrm>
          <a:off x="225426" y="6686227"/>
          <a:ext cx="6407148" cy="1605490"/>
        </p:xfrm>
        <a:graphic>
          <a:graphicData uri="http://schemas.openxmlformats.org/drawingml/2006/table">
            <a:tbl>
              <a:tblPr firstRow="1" bandRow="1">
                <a:tableStyleId>{5C22544A-7EE6-4342-B048-85BDC9FD1C3A}</a:tableStyleId>
              </a:tblPr>
              <a:tblGrid>
                <a:gridCol w="6407148">
                  <a:extLst>
                    <a:ext uri="{9D8B030D-6E8A-4147-A177-3AD203B41FA5}">
                      <a16:colId xmlns:a16="http://schemas.microsoft.com/office/drawing/2014/main" val="1346885655"/>
                    </a:ext>
                  </a:extLst>
                </a:gridCol>
              </a:tblGrid>
              <a:tr h="305856">
                <a:tc>
                  <a:txBody>
                    <a:bodyPr/>
                    <a:lstStyle/>
                    <a:p>
                      <a:pPr algn="l"/>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ご要望事項があればお知らせください。</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382331648"/>
                  </a:ext>
                </a:extLst>
              </a:tr>
              <a:tr h="1299634">
                <a:tc>
                  <a:txBody>
                    <a:bodyPr/>
                    <a:lstStyle/>
                    <a:p>
                      <a:pPr algn="ctr"/>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7826294"/>
                  </a:ext>
                </a:extLst>
              </a:tr>
            </a:tbl>
          </a:graphicData>
        </a:graphic>
      </p:graphicFrame>
      <p:graphicFrame>
        <p:nvGraphicFramePr>
          <p:cNvPr id="18" name="表 17">
            <a:extLst>
              <a:ext uri="{FF2B5EF4-FFF2-40B4-BE49-F238E27FC236}">
                <a16:creationId xmlns:a16="http://schemas.microsoft.com/office/drawing/2014/main" id="{3622FDC2-7BBA-9972-006E-02A21592783D}"/>
              </a:ext>
            </a:extLst>
          </p:cNvPr>
          <p:cNvGraphicFramePr>
            <a:graphicFrameLocks noGrp="1"/>
          </p:cNvGraphicFramePr>
          <p:nvPr>
            <p:extLst>
              <p:ext uri="{D42A27DB-BD31-4B8C-83A1-F6EECF244321}">
                <p14:modId xmlns:p14="http://schemas.microsoft.com/office/powerpoint/2010/main" val="729910842"/>
              </p:ext>
            </p:extLst>
          </p:nvPr>
        </p:nvGraphicFramePr>
        <p:xfrm>
          <a:off x="225423" y="2799334"/>
          <a:ext cx="6407151" cy="1751040"/>
        </p:xfrm>
        <a:graphic>
          <a:graphicData uri="http://schemas.openxmlformats.org/drawingml/2006/table">
            <a:tbl>
              <a:tblPr firstRow="1" bandRow="1">
                <a:tableStyleId>{5C22544A-7EE6-4342-B048-85BDC9FD1C3A}</a:tableStyleId>
              </a:tblPr>
              <a:tblGrid>
                <a:gridCol w="1134733">
                  <a:extLst>
                    <a:ext uri="{9D8B030D-6E8A-4147-A177-3AD203B41FA5}">
                      <a16:colId xmlns:a16="http://schemas.microsoft.com/office/drawing/2014/main" val="2543251354"/>
                    </a:ext>
                  </a:extLst>
                </a:gridCol>
                <a:gridCol w="2018664">
                  <a:extLst>
                    <a:ext uri="{9D8B030D-6E8A-4147-A177-3AD203B41FA5}">
                      <a16:colId xmlns:a16="http://schemas.microsoft.com/office/drawing/2014/main" val="2263179095"/>
                    </a:ext>
                  </a:extLst>
                </a:gridCol>
                <a:gridCol w="1014760">
                  <a:extLst>
                    <a:ext uri="{9D8B030D-6E8A-4147-A177-3AD203B41FA5}">
                      <a16:colId xmlns:a16="http://schemas.microsoft.com/office/drawing/2014/main" val="3687348748"/>
                    </a:ext>
                  </a:extLst>
                </a:gridCol>
                <a:gridCol w="2238994">
                  <a:extLst>
                    <a:ext uri="{9D8B030D-6E8A-4147-A177-3AD203B41FA5}">
                      <a16:colId xmlns:a16="http://schemas.microsoft.com/office/drawing/2014/main" val="3480470527"/>
                    </a:ext>
                  </a:extLst>
                </a:gridCol>
              </a:tblGrid>
              <a:tr h="0">
                <a:tc>
                  <a:txBody>
                    <a:bodyPr/>
                    <a:lstStyle/>
                    <a:p>
                      <a:r>
                        <a:rPr kumimoji="1" lang="zh-TW" altLang="en-US" sz="1200" b="0" dirty="0">
                          <a:solidFill>
                            <a:schemeClr val="tx1"/>
                          </a:solidFill>
                          <a:latin typeface="A P-OTF UD新ゴ Pr6N DB" panose="020B0600000000000000" pitchFamily="34" charset="-128"/>
                          <a:ea typeface="A P-OTF UD新ゴ Pr6N DB" panose="020B0600000000000000" pitchFamily="34" charset="-128"/>
                        </a:rPr>
                        <a:t>施工（設計）会社名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15521385"/>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3">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電話番号</a:t>
                      </a:r>
                    </a:p>
                    <a:p>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番号</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a:t>
                      </a:r>
                    </a:p>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アドレス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現場担当者名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携帯電話</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番号</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sp>
        <p:nvSpPr>
          <p:cNvPr id="19" name="テキスト ボックス 18">
            <a:extLst>
              <a:ext uri="{FF2B5EF4-FFF2-40B4-BE49-F238E27FC236}">
                <a16:creationId xmlns:a16="http://schemas.microsoft.com/office/drawing/2014/main" id="{1EC5369C-55AA-1796-C25E-5AD31A587571}"/>
              </a:ext>
            </a:extLst>
          </p:cNvPr>
          <p:cNvSpPr txBox="1"/>
          <p:nvPr/>
        </p:nvSpPr>
        <p:spPr>
          <a:xfrm>
            <a:off x="101599" y="2544045"/>
            <a:ext cx="2698175"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２　</a:t>
            </a:r>
            <a:r>
              <a:rPr kumimoji="1" lang="zh-TW" altLang="en-US" sz="1400" b="1" dirty="0">
                <a:latin typeface="A P-OTF UD新ゴ Pr6N M" panose="020B0500000000000000" pitchFamily="34" charset="-128"/>
                <a:ea typeface="A P-OTF UD新ゴ Pr6N M" panose="020B0500000000000000" pitchFamily="34" charset="-128"/>
              </a:rPr>
              <a:t>申請者（現場代理人）情報</a:t>
            </a:r>
            <a:endParaRPr kumimoji="1" lang="ja-JP" altLang="en-US" sz="1400" b="1" dirty="0">
              <a:latin typeface="A P-OTF UD新ゴ Pr6N M" panose="020B0500000000000000" pitchFamily="34" charset="-128"/>
              <a:ea typeface="A P-OTF UD新ゴ Pr6N M" panose="020B0500000000000000" pitchFamily="34" charset="-128"/>
            </a:endParaRPr>
          </a:p>
        </p:txBody>
      </p:sp>
      <p:graphicFrame>
        <p:nvGraphicFramePr>
          <p:cNvPr id="22" name="表 7">
            <a:extLst>
              <a:ext uri="{FF2B5EF4-FFF2-40B4-BE49-F238E27FC236}">
                <a16:creationId xmlns:a16="http://schemas.microsoft.com/office/drawing/2014/main" id="{EA3A0EA2-0FE6-ABB0-F5FC-6CCE66CF6208}"/>
              </a:ext>
            </a:extLst>
          </p:cNvPr>
          <p:cNvGraphicFramePr>
            <a:graphicFrameLocks noGrp="1"/>
          </p:cNvGraphicFramePr>
          <p:nvPr>
            <p:extLst>
              <p:ext uri="{D42A27DB-BD31-4B8C-83A1-F6EECF244321}">
                <p14:modId xmlns:p14="http://schemas.microsoft.com/office/powerpoint/2010/main" val="2333845453"/>
              </p:ext>
            </p:extLst>
          </p:nvPr>
        </p:nvGraphicFramePr>
        <p:xfrm>
          <a:off x="3700663" y="537426"/>
          <a:ext cx="2921000" cy="315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07021">
                <a:tc>
                  <a:txBody>
                    <a:bodyPr/>
                    <a:lstStyle/>
                    <a:p>
                      <a:pPr algn="ct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提出期限</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7</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月</a:t>
                      </a: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11</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日（木）</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8" name="テキスト ボックス 7">
            <a:extLst>
              <a:ext uri="{FF2B5EF4-FFF2-40B4-BE49-F238E27FC236}">
                <a16:creationId xmlns:a16="http://schemas.microsoft.com/office/drawing/2014/main" id="{16D54A7E-013B-5CDE-4198-07C2A4B2E9AE}"/>
              </a:ext>
            </a:extLst>
          </p:cNvPr>
          <p:cNvSpPr txBox="1"/>
          <p:nvPr/>
        </p:nvSpPr>
        <p:spPr>
          <a:xfrm>
            <a:off x="101600" y="8370584"/>
            <a:ext cx="6520064" cy="184666"/>
          </a:xfrm>
          <a:prstGeom prst="rect">
            <a:avLst/>
          </a:prstGeom>
          <a:noFill/>
        </p:spPr>
        <p:txBody>
          <a:bodyPr wrap="square" tIns="0" bIns="0" rtlCol="0">
            <a:spAutoFit/>
          </a:bodyPr>
          <a:lstStyle/>
          <a:p>
            <a:r>
              <a:rPr kumimoji="1" lang="ja-JP" altLang="en-US" sz="1200" dirty="0">
                <a:latin typeface="A P-OTF UD新ゴ Pr6N M" panose="020B0500000000000000" pitchFamily="34" charset="-128"/>
                <a:ea typeface="A P-OTF UD新ゴ Pr6N M" panose="020B0500000000000000" pitchFamily="34" charset="-128"/>
              </a:rPr>
              <a:t>・貨物コンテナ使用や大型テント等の規格外品を設置する場合、事前にご相談ください。</a:t>
            </a:r>
          </a:p>
        </p:txBody>
      </p:sp>
      <p:sp>
        <p:nvSpPr>
          <p:cNvPr id="5" name="スライド番号プレースホルダー 1">
            <a:extLst>
              <a:ext uri="{FF2B5EF4-FFF2-40B4-BE49-F238E27FC236}">
                <a16:creationId xmlns:a16="http://schemas.microsoft.com/office/drawing/2014/main" id="{CB7D3E79-7AD2-595A-DABB-0918DBFBCD84}"/>
              </a:ext>
            </a:extLst>
          </p:cNvPr>
          <p:cNvSpPr>
            <a:spLocks noGrp="1"/>
          </p:cNvSpPr>
          <p:nvPr>
            <p:ph type="sldNum" sz="quarter" idx="12"/>
          </p:nvPr>
        </p:nvSpPr>
        <p:spPr>
          <a:xfrm>
            <a:off x="6439239" y="196028"/>
            <a:ext cx="354584" cy="276999"/>
          </a:xfrm>
        </p:spPr>
        <p:txBody>
          <a:bodyPr/>
          <a:lstStyle/>
          <a:p>
            <a:r>
              <a:rPr kumimoji="1" lang="en-US" altLang="ja-JP" sz="1200" dirty="0">
                <a:solidFill>
                  <a:schemeClr val="tx1"/>
                </a:solidFill>
              </a:rPr>
              <a:t>39</a:t>
            </a:r>
            <a:endParaRPr kumimoji="1" lang="ja-JP" altLang="en-US" sz="1200" dirty="0">
              <a:solidFill>
                <a:schemeClr val="tx1"/>
              </a:solidFill>
            </a:endParaRPr>
          </a:p>
        </p:txBody>
      </p:sp>
      <p:graphicFrame>
        <p:nvGraphicFramePr>
          <p:cNvPr id="9" name="表 8">
            <a:extLst>
              <a:ext uri="{FF2B5EF4-FFF2-40B4-BE49-F238E27FC236}">
                <a16:creationId xmlns:a16="http://schemas.microsoft.com/office/drawing/2014/main" id="{9C3CC72D-120F-6B7F-959B-17609FA557DB}"/>
              </a:ext>
            </a:extLst>
          </p:cNvPr>
          <p:cNvGraphicFramePr>
            <a:graphicFrameLocks noGrp="1"/>
          </p:cNvGraphicFramePr>
          <p:nvPr>
            <p:extLst>
              <p:ext uri="{D42A27DB-BD31-4B8C-83A1-F6EECF244321}">
                <p14:modId xmlns:p14="http://schemas.microsoft.com/office/powerpoint/2010/main" val="1002158937"/>
              </p:ext>
            </p:extLst>
          </p:nvPr>
        </p:nvGraphicFramePr>
        <p:xfrm>
          <a:off x="225426" y="1097088"/>
          <a:ext cx="6407149" cy="1385280"/>
        </p:xfrm>
        <a:graphic>
          <a:graphicData uri="http://schemas.openxmlformats.org/drawingml/2006/table">
            <a:tbl>
              <a:tblPr firstRow="1" bandRow="1">
                <a:tableStyleId>{5C22544A-7EE6-4342-B048-85BDC9FD1C3A}</a:tableStyleId>
              </a:tblPr>
              <a:tblGrid>
                <a:gridCol w="1135072">
                  <a:extLst>
                    <a:ext uri="{9D8B030D-6E8A-4147-A177-3AD203B41FA5}">
                      <a16:colId xmlns:a16="http://schemas.microsoft.com/office/drawing/2014/main" val="2543251354"/>
                    </a:ext>
                  </a:extLst>
                </a:gridCol>
                <a:gridCol w="916025">
                  <a:extLst>
                    <a:ext uri="{9D8B030D-6E8A-4147-A177-3AD203B41FA5}">
                      <a16:colId xmlns:a16="http://schemas.microsoft.com/office/drawing/2014/main" val="2263179095"/>
                    </a:ext>
                  </a:extLst>
                </a:gridCol>
                <a:gridCol w="1102476">
                  <a:extLst>
                    <a:ext uri="{9D8B030D-6E8A-4147-A177-3AD203B41FA5}">
                      <a16:colId xmlns:a16="http://schemas.microsoft.com/office/drawing/2014/main" val="4271937695"/>
                    </a:ext>
                  </a:extLst>
                </a:gridCol>
                <a:gridCol w="1244117">
                  <a:extLst>
                    <a:ext uri="{9D8B030D-6E8A-4147-A177-3AD203B41FA5}">
                      <a16:colId xmlns:a16="http://schemas.microsoft.com/office/drawing/2014/main" val="1071034422"/>
                    </a:ext>
                  </a:extLst>
                </a:gridCol>
                <a:gridCol w="2009459">
                  <a:extLst>
                    <a:ext uri="{9D8B030D-6E8A-4147-A177-3AD203B41FA5}">
                      <a16:colId xmlns:a16="http://schemas.microsoft.com/office/drawing/2014/main" val="3480470527"/>
                    </a:ext>
                  </a:extLst>
                </a:gridCol>
              </a:tblGrid>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受付番号</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（ブース）</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出展社名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200" b="0" dirty="0">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36174573"/>
                  </a:ext>
                </a:extLst>
              </a:tr>
              <a:tr h="147648">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住所</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4">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　</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8058440"/>
                  </a:ext>
                </a:extLst>
              </a:tr>
              <a:tr h="0">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部署</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電話番号</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endParaRPr kumimoji="1" lang="ja-JP" altLang="en-US" sz="95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8974121"/>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担当者名</a:t>
                      </a: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gridSpan="2">
                  <a:txBody>
                    <a:bodyPr/>
                    <a:lstStyle/>
                    <a:p>
                      <a:endParaRPr kumimoji="1" lang="ja-JP" altLang="en-US" sz="16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メールアドレス</a:t>
                      </a:r>
                      <a:endParaRPr kumimoji="1" lang="ja-JP" altLang="en-US" sz="10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lumMod val="90000"/>
                      </a:schemeClr>
                    </a:solidFill>
                  </a:tcPr>
                </a:tc>
                <a:tc>
                  <a:txBody>
                    <a:bodyPr/>
                    <a:lstStyle/>
                    <a:p>
                      <a:endParaRPr kumimoji="1" lang="ja-JP" altLang="en-US" sz="1200" b="0" dirty="0">
                        <a:solidFill>
                          <a:schemeClr val="tx1"/>
                        </a:solidFill>
                        <a:latin typeface="A P-OTF UD新ゴ Pr6N DB" panose="020B0600000000000000" pitchFamily="34" charset="-128"/>
                        <a:ea typeface="A P-OTF UD新ゴ Pr6N DB" panose="020B0600000000000000" pitchFamily="34" charset="-128"/>
                      </a:endParaRPr>
                    </a:p>
                  </a:txBody>
                  <a:tcPr marL="72000" marR="72000" marT="7200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3567764"/>
                  </a:ext>
                </a:extLst>
              </a:tr>
            </a:tbl>
          </a:graphicData>
        </a:graphic>
      </p:graphicFrame>
      <p:sp>
        <p:nvSpPr>
          <p:cNvPr id="10" name="テキスト ボックス 9">
            <a:extLst>
              <a:ext uri="{FF2B5EF4-FFF2-40B4-BE49-F238E27FC236}">
                <a16:creationId xmlns:a16="http://schemas.microsoft.com/office/drawing/2014/main" id="{8E9EBFD9-3A9B-0D4B-CC7A-31A0C66C964D}"/>
              </a:ext>
            </a:extLst>
          </p:cNvPr>
          <p:cNvSpPr txBox="1"/>
          <p:nvPr/>
        </p:nvSpPr>
        <p:spPr>
          <a:xfrm>
            <a:off x="101599" y="867672"/>
            <a:ext cx="1441420"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１　出展社情報</a:t>
            </a:r>
          </a:p>
        </p:txBody>
      </p:sp>
      <p:graphicFrame>
        <p:nvGraphicFramePr>
          <p:cNvPr id="7" name="表 6">
            <a:extLst>
              <a:ext uri="{FF2B5EF4-FFF2-40B4-BE49-F238E27FC236}">
                <a16:creationId xmlns:a16="http://schemas.microsoft.com/office/drawing/2014/main" id="{0C34FE66-B1C4-DA56-9DB9-4F5548CBFB32}"/>
              </a:ext>
            </a:extLst>
          </p:cNvPr>
          <p:cNvGraphicFramePr>
            <a:graphicFrameLocks noGrp="1"/>
          </p:cNvGraphicFramePr>
          <p:nvPr>
            <p:extLst>
              <p:ext uri="{D42A27DB-BD31-4B8C-83A1-F6EECF244321}">
                <p14:modId xmlns:p14="http://schemas.microsoft.com/office/powerpoint/2010/main" val="4053932671"/>
              </p:ext>
            </p:extLst>
          </p:nvPr>
        </p:nvGraphicFramePr>
        <p:xfrm>
          <a:off x="225423" y="8986453"/>
          <a:ext cx="6407150" cy="803520"/>
        </p:xfrm>
        <a:graphic>
          <a:graphicData uri="http://schemas.openxmlformats.org/drawingml/2006/table">
            <a:tbl>
              <a:tblPr firstRow="1" bandRow="1">
                <a:tableStyleId>{5C22544A-7EE6-4342-B048-85BDC9FD1C3A}</a:tableStyleId>
              </a:tblPr>
              <a:tblGrid>
                <a:gridCol w="1136495">
                  <a:extLst>
                    <a:ext uri="{9D8B030D-6E8A-4147-A177-3AD203B41FA5}">
                      <a16:colId xmlns:a16="http://schemas.microsoft.com/office/drawing/2014/main" val="1346885655"/>
                    </a:ext>
                  </a:extLst>
                </a:gridCol>
                <a:gridCol w="5270655">
                  <a:extLst>
                    <a:ext uri="{9D8B030D-6E8A-4147-A177-3AD203B41FA5}">
                      <a16:colId xmlns:a16="http://schemas.microsoft.com/office/drawing/2014/main" val="1506013278"/>
                    </a:ext>
                  </a:extLst>
                </a:gridCol>
              </a:tblGrid>
              <a:tr h="0">
                <a:tc>
                  <a:txBody>
                    <a:bodyPr/>
                    <a:lstStyle/>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提出方法</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期日までに電子メールまたは</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にてお送りください。</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株式会社アクティオ</a:t>
                      </a: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担当：相澤</a:t>
                      </a:r>
                    </a:p>
                    <a:p>
                      <a:pPr>
                        <a:spcBef>
                          <a:spcPts val="0"/>
                        </a:spcBef>
                      </a:pP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03-6854-2024</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　電子メール  </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 aizawa-mizuki@aktio.co.jp</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2" name="テキスト ボックス 1">
            <a:extLst>
              <a:ext uri="{FF2B5EF4-FFF2-40B4-BE49-F238E27FC236}">
                <a16:creationId xmlns:a16="http://schemas.microsoft.com/office/drawing/2014/main" id="{B92FB8B3-60CE-5B13-3E86-6A3D79BC48AC}"/>
              </a:ext>
            </a:extLst>
          </p:cNvPr>
          <p:cNvSpPr txBox="1"/>
          <p:nvPr/>
        </p:nvSpPr>
        <p:spPr>
          <a:xfrm>
            <a:off x="168966" y="4733040"/>
            <a:ext cx="6520064" cy="1846659"/>
          </a:xfrm>
          <a:prstGeom prst="rect">
            <a:avLst/>
          </a:prstGeom>
          <a:noFill/>
        </p:spPr>
        <p:txBody>
          <a:bodyPr wrap="square" tIns="0" bIns="0" rtlCol="0">
            <a:spAutoFit/>
          </a:bodyPr>
          <a:lstStyle/>
          <a:p>
            <a:r>
              <a:rPr kumimoji="1" lang="ja-JP" altLang="en-US" sz="1200" dirty="0">
                <a:latin typeface="A P-OTF UD新ゴ Pr6N M" panose="020B0500000000000000" pitchFamily="34" charset="-128"/>
                <a:ea typeface="A P-OTF UD新ゴ Pr6N M" panose="020B0500000000000000" pitchFamily="34" charset="-128"/>
              </a:rPr>
              <a:t>・高さ</a:t>
            </a:r>
            <a:r>
              <a:rPr kumimoji="1" lang="en-US" altLang="ja-JP" sz="1200" dirty="0">
                <a:latin typeface="A P-OTF UD新ゴ Pr6N M" panose="020B0500000000000000" pitchFamily="34" charset="-128"/>
                <a:ea typeface="A P-OTF UD新ゴ Pr6N M" panose="020B0500000000000000" pitchFamily="34" charset="-128"/>
              </a:rPr>
              <a:t>4m</a:t>
            </a:r>
            <a:r>
              <a:rPr kumimoji="1" lang="ja-JP" altLang="en-US" sz="1200" dirty="0">
                <a:latin typeface="A P-OTF UD新ゴ Pr6N M" panose="020B0500000000000000" pitchFamily="34" charset="-128"/>
                <a:ea typeface="A P-OTF UD新ゴ Pr6N M" panose="020B0500000000000000" pitchFamily="34" charset="-128"/>
              </a:rPr>
              <a:t>を超える工作物は申請の対象となります。（詳細は、</a:t>
            </a:r>
            <a:r>
              <a:rPr kumimoji="1" lang="en-US" altLang="ja-JP" sz="1200" dirty="0">
                <a:latin typeface="A P-OTF UD新ゴ Pr6N M" panose="020B0500000000000000" pitchFamily="34" charset="-128"/>
                <a:ea typeface="A P-OTF UD新ゴ Pr6N M" panose="020B0500000000000000" pitchFamily="34" charset="-128"/>
              </a:rPr>
              <a:t>P21</a:t>
            </a:r>
            <a:r>
              <a:rPr kumimoji="1" lang="ja-JP" altLang="en-US" sz="1200" dirty="0">
                <a:latin typeface="A P-OTF UD新ゴ Pr6N M" panose="020B0500000000000000" pitchFamily="34" charset="-128"/>
                <a:ea typeface="A P-OTF UD新ゴ Pr6N M" panose="020B0500000000000000" pitchFamily="34" charset="-128"/>
              </a:rPr>
              <a:t>に記載）</a:t>
            </a:r>
            <a:endParaRPr kumimoji="1" lang="en-US" altLang="ja-JP" sz="1200" dirty="0">
              <a:latin typeface="A P-OTF UD新ゴ Pr6N M" panose="020B0500000000000000" pitchFamily="34" charset="-128"/>
              <a:ea typeface="A P-OTF UD新ゴ Pr6N M" panose="020B0500000000000000" pitchFamily="34" charset="-128"/>
            </a:endParaRPr>
          </a:p>
          <a:p>
            <a:r>
              <a:rPr kumimoji="1" lang="ja-JP" altLang="en-US" sz="1200" dirty="0">
                <a:latin typeface="A P-OTF UD新ゴ Pr6N M" panose="020B0500000000000000" pitchFamily="34" charset="-128"/>
                <a:ea typeface="A P-OTF UD新ゴ Pr6N M" panose="020B0500000000000000" pitchFamily="34" charset="-128"/>
              </a:rPr>
              <a:t>　ハウスの屋根部に乗れる構造＋手すりや観覧席の設置も対象となります。</a:t>
            </a:r>
            <a:endParaRPr kumimoji="1" lang="en-US" altLang="ja-JP" sz="1200" dirty="0">
              <a:latin typeface="A P-OTF UD新ゴ Pr6N M" panose="020B0500000000000000" pitchFamily="34" charset="-128"/>
              <a:ea typeface="A P-OTF UD新ゴ Pr6N M" panose="020B0500000000000000" pitchFamily="34" charset="-128"/>
            </a:endParaRPr>
          </a:p>
          <a:p>
            <a:r>
              <a:rPr kumimoji="1" lang="ja-JP" altLang="en-US" sz="1200" dirty="0">
                <a:latin typeface="A P-OTF UD新ゴ Pr6N M" panose="020B0500000000000000" pitchFamily="34" charset="-128"/>
                <a:ea typeface="A P-OTF UD新ゴ Pr6N M" panose="020B0500000000000000" pitchFamily="34" charset="-128"/>
              </a:rPr>
              <a:t>　（観覧席の床高</a:t>
            </a:r>
            <a:r>
              <a:rPr kumimoji="1" lang="en-US" altLang="ja-JP" sz="1200" dirty="0">
                <a:latin typeface="A P-OTF UD新ゴ Pr6N M" panose="020B0500000000000000" pitchFamily="34" charset="-128"/>
                <a:ea typeface="A P-OTF UD新ゴ Pr6N M" panose="020B0500000000000000" pitchFamily="34" charset="-128"/>
              </a:rPr>
              <a:t>1.8m</a:t>
            </a:r>
            <a:r>
              <a:rPr kumimoji="1" lang="ja-JP" altLang="en-US" sz="1200" dirty="0">
                <a:latin typeface="A P-OTF UD新ゴ Pr6N M" panose="020B0500000000000000" pitchFamily="34" charset="-128"/>
                <a:ea typeface="A P-OTF UD新ゴ Pr6N M" panose="020B0500000000000000" pitchFamily="34" charset="-128"/>
              </a:rPr>
              <a:t>以上が工作物申請の対象）</a:t>
            </a:r>
          </a:p>
          <a:p>
            <a:r>
              <a:rPr kumimoji="1" lang="ja-JP" altLang="en-US" sz="1200" dirty="0">
                <a:latin typeface="A P-OTF UD新ゴ Pr6N M" panose="020B0500000000000000" pitchFamily="34" charset="-128"/>
                <a:ea typeface="A P-OTF UD新ゴ Pr6N M" panose="020B0500000000000000" pitchFamily="34" charset="-128"/>
              </a:rPr>
              <a:t>　</a:t>
            </a:r>
            <a:r>
              <a:rPr kumimoji="1" lang="en-US" altLang="ja-JP" sz="1200" dirty="0">
                <a:latin typeface="A P-OTF UD新ゴ Pr6N M" panose="020B0500000000000000" pitchFamily="34" charset="-128"/>
                <a:ea typeface="A P-OTF UD新ゴ Pr6N M" panose="020B0500000000000000" pitchFamily="34" charset="-128"/>
              </a:rPr>
              <a:t>※</a:t>
            </a:r>
            <a:r>
              <a:rPr kumimoji="1" lang="ja-JP" altLang="en-US" sz="1200" dirty="0">
                <a:latin typeface="A P-OTF UD新ゴ Pr6N M" panose="020B0500000000000000" pitchFamily="34" charset="-128"/>
                <a:ea typeface="A P-OTF UD新ゴ Pr6N M" panose="020B0500000000000000" pitchFamily="34" charset="-128"/>
              </a:rPr>
              <a:t>仕様の事例については募集要項に別途記載していますのでご参照ください。</a:t>
            </a:r>
          </a:p>
          <a:p>
            <a:r>
              <a:rPr kumimoji="1" lang="ja-JP" altLang="en-US" sz="1200" dirty="0">
                <a:latin typeface="A P-OTF UD新ゴ Pr6N M" panose="020B0500000000000000" pitchFamily="34" charset="-128"/>
                <a:ea typeface="A P-OTF UD新ゴ Pr6N M" panose="020B0500000000000000" pitchFamily="34" charset="-128"/>
              </a:rPr>
              <a:t>・テント・ハウス・工作物には申請や申請料が伴います。</a:t>
            </a:r>
          </a:p>
          <a:p>
            <a:r>
              <a:rPr kumimoji="1" lang="ja-JP" altLang="en-US" sz="1200" dirty="0">
                <a:latin typeface="A P-OTF UD新ゴ Pr6N M" panose="020B0500000000000000" pitchFamily="34" charset="-128"/>
                <a:ea typeface="A P-OTF UD新ゴ Pr6N M" panose="020B0500000000000000" pitchFamily="34" charset="-128"/>
              </a:rPr>
              <a:t>・テント関係のレンタル費および補強方法は、全出展者の取りまとめ終了後に協議開始とな</a:t>
            </a:r>
            <a:endParaRPr kumimoji="1" lang="en-US" altLang="ja-JP" sz="1200" dirty="0">
              <a:latin typeface="A P-OTF UD新ゴ Pr6N M" panose="020B0500000000000000" pitchFamily="34" charset="-128"/>
              <a:ea typeface="A P-OTF UD新ゴ Pr6N M" panose="020B0500000000000000" pitchFamily="34" charset="-128"/>
            </a:endParaRPr>
          </a:p>
          <a:p>
            <a:r>
              <a:rPr kumimoji="1" lang="ja-JP" altLang="en-US" sz="1200" dirty="0">
                <a:latin typeface="A P-OTF UD新ゴ Pr6N M" panose="020B0500000000000000" pitchFamily="34" charset="-128"/>
                <a:ea typeface="A P-OTF UD新ゴ Pr6N M" panose="020B0500000000000000" pitchFamily="34" charset="-128"/>
              </a:rPr>
              <a:t>　るためとなる、申込時点では未定となります。</a:t>
            </a:r>
          </a:p>
          <a:p>
            <a:r>
              <a:rPr kumimoji="1" lang="ja-JP" altLang="en-US" sz="1200" dirty="0">
                <a:latin typeface="A P-OTF UD新ゴ Pr6N M" panose="020B0500000000000000" pitchFamily="34" charset="-128"/>
                <a:ea typeface="A P-OTF UD新ゴ Pr6N M" panose="020B0500000000000000" pitchFamily="34" charset="-128"/>
              </a:rPr>
              <a:t>・テントの㎡数（約</a:t>
            </a:r>
            <a:r>
              <a:rPr kumimoji="1" lang="en-US" altLang="ja-JP" sz="1200" dirty="0">
                <a:latin typeface="A P-OTF UD新ゴ Pr6N M" panose="020B0500000000000000" pitchFamily="34" charset="-128"/>
                <a:ea typeface="A P-OTF UD新ゴ Pr6N M" panose="020B0500000000000000" pitchFamily="34" charset="-128"/>
              </a:rPr>
              <a:t>100㎡</a:t>
            </a:r>
            <a:r>
              <a:rPr kumimoji="1" lang="ja-JP" altLang="en-US" sz="1200" dirty="0">
                <a:latin typeface="A P-OTF UD新ゴ Pr6N M" panose="020B0500000000000000" pitchFamily="34" charset="-128"/>
                <a:ea typeface="A P-OTF UD新ゴ Pr6N M" panose="020B0500000000000000" pitchFamily="34" charset="-128"/>
              </a:rPr>
              <a:t>以上）のものは申請対象となる可能性があります。</a:t>
            </a:r>
          </a:p>
          <a:p>
            <a:r>
              <a:rPr kumimoji="1" lang="ja-JP" altLang="en-US" sz="1200" dirty="0">
                <a:latin typeface="A P-OTF UD新ゴ Pr6N M" panose="020B0500000000000000" pitchFamily="34" charset="-128"/>
                <a:ea typeface="A P-OTF UD新ゴ Pr6N M" panose="020B0500000000000000" pitchFamily="34" charset="-128"/>
              </a:rPr>
              <a:t>・</a:t>
            </a:r>
            <a:r>
              <a:rPr kumimoji="1" lang="en-US" altLang="ja-JP" sz="1200" dirty="0">
                <a:latin typeface="A P-OTF UD新ゴ Pr6N M" panose="020B0500000000000000" pitchFamily="34" charset="-128"/>
                <a:ea typeface="A P-OTF UD新ゴ Pr6N M" panose="020B0500000000000000" pitchFamily="34" charset="-128"/>
              </a:rPr>
              <a:t>2</a:t>
            </a:r>
            <a:r>
              <a:rPr kumimoji="1" lang="ja-JP" altLang="en-US" sz="1200" dirty="0">
                <a:latin typeface="A P-OTF UD新ゴ Pr6N M" panose="020B0500000000000000" pitchFamily="34" charset="-128"/>
                <a:ea typeface="A P-OTF UD新ゴ Pr6N M" panose="020B0500000000000000" pitchFamily="34" charset="-128"/>
              </a:rPr>
              <a:t>階建て構造は基本的に不可としますが、事情により</a:t>
            </a:r>
            <a:r>
              <a:rPr kumimoji="1" lang="en-US" altLang="ja-JP" sz="1200" dirty="0">
                <a:latin typeface="A P-OTF UD新ゴ Pr6N M" panose="020B0500000000000000" pitchFamily="34" charset="-128"/>
                <a:ea typeface="A P-OTF UD新ゴ Pr6N M" panose="020B0500000000000000" pitchFamily="34" charset="-128"/>
              </a:rPr>
              <a:t>2</a:t>
            </a:r>
            <a:r>
              <a:rPr kumimoji="1" lang="ja-JP" altLang="en-US" sz="1200" dirty="0">
                <a:latin typeface="A P-OTF UD新ゴ Pr6N M" panose="020B0500000000000000" pitchFamily="34" charset="-128"/>
                <a:ea typeface="A P-OTF UD新ゴ Pr6N M" panose="020B0500000000000000" pitchFamily="34" charset="-128"/>
              </a:rPr>
              <a:t>階建て構造とする場合、行政の指導</a:t>
            </a:r>
            <a:endParaRPr kumimoji="1" lang="en-US" altLang="ja-JP" sz="1200" dirty="0">
              <a:latin typeface="A P-OTF UD新ゴ Pr6N M" panose="020B0500000000000000" pitchFamily="34" charset="-128"/>
              <a:ea typeface="A P-OTF UD新ゴ Pr6N M" panose="020B0500000000000000" pitchFamily="34" charset="-128"/>
            </a:endParaRPr>
          </a:p>
          <a:p>
            <a:r>
              <a:rPr kumimoji="1" lang="ja-JP" altLang="en-US" sz="1200" dirty="0">
                <a:latin typeface="A P-OTF UD新ゴ Pr6N M" panose="020B0500000000000000" pitchFamily="34" charset="-128"/>
                <a:ea typeface="A P-OTF UD新ゴ Pr6N M" panose="020B0500000000000000" pitchFamily="34" charset="-128"/>
              </a:rPr>
              <a:t>　により、構造計算書の提出が義務づけられています。</a:t>
            </a:r>
          </a:p>
        </p:txBody>
      </p:sp>
    </p:spTree>
    <p:extLst>
      <p:ext uri="{BB962C8B-B14F-4D97-AF65-F5344CB8AC3E}">
        <p14:creationId xmlns:p14="http://schemas.microsoft.com/office/powerpoint/2010/main" val="2103001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4">
            <a:extLst>
              <a:ext uri="{FF2B5EF4-FFF2-40B4-BE49-F238E27FC236}">
                <a16:creationId xmlns:a16="http://schemas.microsoft.com/office/drawing/2014/main" id="{5646A568-E3C6-CCFC-4E25-3B62C754AC54}"/>
              </a:ext>
            </a:extLst>
          </p:cNvPr>
          <p:cNvGraphicFramePr>
            <a:graphicFrameLocks noGrp="1"/>
          </p:cNvGraphicFramePr>
          <p:nvPr>
            <p:extLst>
              <p:ext uri="{D42A27DB-BD31-4B8C-83A1-F6EECF244321}">
                <p14:modId xmlns:p14="http://schemas.microsoft.com/office/powerpoint/2010/main" val="4119438124"/>
              </p:ext>
            </p:extLst>
          </p:nvPr>
        </p:nvGraphicFramePr>
        <p:xfrm>
          <a:off x="225424" y="1097087"/>
          <a:ext cx="6407150" cy="2975520"/>
        </p:xfrm>
        <a:graphic>
          <a:graphicData uri="http://schemas.openxmlformats.org/drawingml/2006/table">
            <a:tbl>
              <a:tblPr firstRow="1" bandRow="1">
                <a:tableStyleId>{5C22544A-7EE6-4342-B048-85BDC9FD1C3A}</a:tableStyleId>
              </a:tblPr>
              <a:tblGrid>
                <a:gridCol w="1362076">
                  <a:extLst>
                    <a:ext uri="{9D8B030D-6E8A-4147-A177-3AD203B41FA5}">
                      <a16:colId xmlns:a16="http://schemas.microsoft.com/office/drawing/2014/main" val="637613181"/>
                    </a:ext>
                  </a:extLst>
                </a:gridCol>
                <a:gridCol w="3048000">
                  <a:extLst>
                    <a:ext uri="{9D8B030D-6E8A-4147-A177-3AD203B41FA5}">
                      <a16:colId xmlns:a16="http://schemas.microsoft.com/office/drawing/2014/main" val="1619322082"/>
                    </a:ext>
                  </a:extLst>
                </a:gridCol>
                <a:gridCol w="1054100">
                  <a:extLst>
                    <a:ext uri="{9D8B030D-6E8A-4147-A177-3AD203B41FA5}">
                      <a16:colId xmlns:a16="http://schemas.microsoft.com/office/drawing/2014/main" val="543093407"/>
                    </a:ext>
                  </a:extLst>
                </a:gridCol>
                <a:gridCol w="942974">
                  <a:extLst>
                    <a:ext uri="{9D8B030D-6E8A-4147-A177-3AD203B41FA5}">
                      <a16:colId xmlns:a16="http://schemas.microsoft.com/office/drawing/2014/main" val="4191715811"/>
                    </a:ext>
                  </a:extLst>
                </a:gridCol>
              </a:tblGrid>
              <a:tr h="0">
                <a:tc>
                  <a:txBody>
                    <a:bodyPr/>
                    <a:lstStyle/>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区分</a:t>
                      </a: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仕様：</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EX: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アルミ製、防火対応テント等</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サイズ（</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W×D×H)</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単位（</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m</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棟数</a:t>
                      </a: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面積（㎡）</a:t>
                      </a: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260596611"/>
                  </a:ext>
                </a:extLst>
              </a:tr>
              <a:tr h="456494">
                <a:tc>
                  <a:txBody>
                    <a:bodyPr/>
                    <a:lstStyle/>
                    <a:p>
                      <a:r>
                        <a:rPr kumimoji="1" lang="ja-JP" altLang="en-US" sz="1200" dirty="0">
                          <a:latin typeface="A P-OTF UD新ゴ Pr6N DB" panose="020B0600000000000000" pitchFamily="34" charset="-128"/>
                          <a:ea typeface="A P-OTF UD新ゴ Pr6N DB" panose="020B0600000000000000" pitchFamily="34" charset="-128"/>
                        </a:rPr>
                        <a:t>テント</a:t>
                      </a: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spcBef>
                          <a:spcPts val="1200"/>
                        </a:spcBef>
                        <a:spcAft>
                          <a:spcPts val="0"/>
                        </a:spcAft>
                      </a:pPr>
                      <a:r>
                        <a:rPr kumimoji="1" lang="ja-JP" altLang="en-US" sz="1200" dirty="0">
                          <a:latin typeface="A P-OTF UD新ゴ Pr6N DB" panose="020B0600000000000000" pitchFamily="34" charset="-128"/>
                          <a:ea typeface="A P-OTF UD新ゴ Pr6N DB" panose="020B0600000000000000" pitchFamily="34" charset="-128"/>
                        </a:rPr>
                        <a:t>仕様：</a:t>
                      </a:r>
                      <a:endParaRPr kumimoji="1" lang="en-US" altLang="ja-JP" sz="1200" dirty="0">
                        <a:latin typeface="A P-OTF UD新ゴ Pr6N DB" panose="020B0600000000000000" pitchFamily="34" charset="-128"/>
                        <a:ea typeface="A P-OTF UD新ゴ Pr6N DB" panose="020B0600000000000000" pitchFamily="34" charset="-128"/>
                      </a:endParaRPr>
                    </a:p>
                    <a:p>
                      <a:pPr algn="l">
                        <a:lnSpc>
                          <a:spcPct val="100000"/>
                        </a:lnSpc>
                        <a:spcBef>
                          <a:spcPts val="1200"/>
                        </a:spcBef>
                        <a:spcAft>
                          <a:spcPts val="0"/>
                        </a:spcAft>
                      </a:pPr>
                      <a:r>
                        <a:rPr kumimoji="1" lang="en-US" altLang="ja-JP" sz="1200" dirty="0">
                          <a:latin typeface="A P-OTF UD新ゴ Pr6N DB" panose="020B0600000000000000" pitchFamily="34" charset="-128"/>
                          <a:ea typeface="A P-OTF UD新ゴ Pr6N DB" panose="020B0600000000000000" pitchFamily="34" charset="-128"/>
                        </a:rPr>
                        <a:t>W</a:t>
                      </a:r>
                      <a:r>
                        <a:rPr kumimoji="1" lang="ja-JP" altLang="en-US" sz="1200" dirty="0">
                          <a:latin typeface="A P-OTF UD新ゴ Pr6N DB" panose="020B0600000000000000" pitchFamily="34" charset="-128"/>
                          <a:ea typeface="A P-OTF UD新ゴ Pr6N DB" panose="020B0600000000000000" pitchFamily="34" charset="-128"/>
                        </a:rPr>
                        <a:t>　　　</a:t>
                      </a:r>
                      <a:r>
                        <a:rPr kumimoji="1" lang="en-US" altLang="ja-JP" sz="1200" dirty="0">
                          <a:latin typeface="A P-OTF UD新ゴ Pr6N DB" panose="020B0600000000000000" pitchFamily="34" charset="-128"/>
                          <a:ea typeface="A P-OTF UD新ゴ Pr6N DB" panose="020B0600000000000000" pitchFamily="34" charset="-128"/>
                        </a:rPr>
                        <a:t>×D</a:t>
                      </a:r>
                      <a:r>
                        <a:rPr kumimoji="1" lang="ja-JP" altLang="en-US" sz="1200" dirty="0">
                          <a:latin typeface="A P-OTF UD新ゴ Pr6N DB" panose="020B0600000000000000" pitchFamily="34" charset="-128"/>
                          <a:ea typeface="A P-OTF UD新ゴ Pr6N DB" panose="020B0600000000000000" pitchFamily="34" charset="-128"/>
                        </a:rPr>
                        <a:t>　　　（柱芯）</a:t>
                      </a:r>
                      <a:r>
                        <a:rPr kumimoji="1" lang="en-US" altLang="ja-JP" sz="1200" dirty="0">
                          <a:latin typeface="A P-OTF UD新ゴ Pr6N DB" panose="020B0600000000000000" pitchFamily="34" charset="-128"/>
                          <a:ea typeface="A P-OTF UD新ゴ Pr6N DB" panose="020B0600000000000000" pitchFamily="34" charset="-128"/>
                        </a:rPr>
                        <a:t>×H</a:t>
                      </a:r>
                      <a:endParaRPr kumimoji="1" lang="ja-JP" altLang="en-US" sz="1200" dirty="0">
                        <a:latin typeface="A P-OTF UD新ゴ Pr6N DB" panose="020B0600000000000000" pitchFamily="34" charset="-128"/>
                        <a:ea typeface="A P-OTF UD新ゴ Pr6N DB" panose="020B0600000000000000" pitchFamily="34" charset="-128"/>
                      </a:endParaRPr>
                    </a:p>
                  </a:txBody>
                  <a:tcPr marL="72000" marR="72000" marT="180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単棟・連棟</a:t>
                      </a: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200" dirty="0">
                        <a:latin typeface="A P-OTF UD新ゴ Pr6N DB" panose="020B0600000000000000" pitchFamily="34" charset="-128"/>
                        <a:ea typeface="A P-OTF UD新ゴ Pr6N DB" panose="020B0600000000000000" pitchFamily="34" charset="-128"/>
                      </a:endParaRP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4731457"/>
                  </a:ext>
                </a:extLst>
              </a:tr>
              <a:tr h="456494">
                <a:tc>
                  <a:txBody>
                    <a:bodyPr/>
                    <a:lstStyle/>
                    <a:p>
                      <a:r>
                        <a:rPr kumimoji="1" lang="ja-JP" altLang="en-US" sz="1200" dirty="0">
                          <a:latin typeface="A P-OTF UD新ゴ Pr6N DB" panose="020B0600000000000000" pitchFamily="34" charset="-128"/>
                          <a:ea typeface="A P-OTF UD新ゴ Pr6N DB" panose="020B0600000000000000" pitchFamily="34" charset="-128"/>
                        </a:rPr>
                        <a:t>ユニットハウス</a:t>
                      </a: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spcBef>
                          <a:spcPts val="1200"/>
                        </a:spcBef>
                        <a:spcAft>
                          <a:spcPts val="0"/>
                        </a:spcAft>
                      </a:pPr>
                      <a:r>
                        <a:rPr kumimoji="1" lang="ja-JP" altLang="en-US" sz="1200" dirty="0">
                          <a:latin typeface="A P-OTF UD新ゴ Pr6N DB" panose="020B0600000000000000" pitchFamily="34" charset="-128"/>
                          <a:ea typeface="A P-OTF UD新ゴ Pr6N DB" panose="020B0600000000000000" pitchFamily="34" charset="-128"/>
                        </a:rPr>
                        <a:t>仕様：</a:t>
                      </a:r>
                      <a:endParaRPr kumimoji="1" lang="en-US" altLang="ja-JP" sz="1200" dirty="0">
                        <a:latin typeface="A P-OTF UD新ゴ Pr6N DB" panose="020B0600000000000000" pitchFamily="34" charset="-128"/>
                        <a:ea typeface="A P-OTF UD新ゴ Pr6N DB" panose="020B0600000000000000" pitchFamily="34" charset="-128"/>
                      </a:endParaRPr>
                    </a:p>
                    <a:p>
                      <a:pPr algn="l">
                        <a:lnSpc>
                          <a:spcPct val="100000"/>
                        </a:lnSpc>
                        <a:spcBef>
                          <a:spcPts val="1200"/>
                        </a:spcBef>
                        <a:spcAft>
                          <a:spcPts val="0"/>
                        </a:spcAft>
                      </a:pPr>
                      <a:r>
                        <a:rPr kumimoji="1" lang="en-US" altLang="ja-JP" sz="1200" dirty="0">
                          <a:latin typeface="A P-OTF UD新ゴ Pr6N DB" panose="020B0600000000000000" pitchFamily="34" charset="-128"/>
                          <a:ea typeface="A P-OTF UD新ゴ Pr6N DB" panose="020B0600000000000000" pitchFamily="34" charset="-128"/>
                        </a:rPr>
                        <a:t>W</a:t>
                      </a:r>
                      <a:r>
                        <a:rPr kumimoji="1" lang="ja-JP" altLang="en-US" sz="1200" dirty="0">
                          <a:latin typeface="A P-OTF UD新ゴ Pr6N DB" panose="020B0600000000000000" pitchFamily="34" charset="-128"/>
                          <a:ea typeface="A P-OTF UD新ゴ Pr6N DB" panose="020B0600000000000000" pitchFamily="34" charset="-128"/>
                        </a:rPr>
                        <a:t>　　　　</a:t>
                      </a:r>
                      <a:r>
                        <a:rPr kumimoji="1" lang="en-US" altLang="ja-JP" sz="1200" dirty="0">
                          <a:latin typeface="A P-OTF UD新ゴ Pr6N DB" panose="020B0600000000000000" pitchFamily="34" charset="-128"/>
                          <a:ea typeface="A P-OTF UD新ゴ Pr6N DB" panose="020B0600000000000000" pitchFamily="34" charset="-128"/>
                        </a:rPr>
                        <a:t>×D</a:t>
                      </a:r>
                      <a:r>
                        <a:rPr kumimoji="1" lang="ja-JP" altLang="en-US" sz="1200" dirty="0">
                          <a:latin typeface="A P-OTF UD新ゴ Pr6N DB" panose="020B0600000000000000" pitchFamily="34" charset="-128"/>
                          <a:ea typeface="A P-OTF UD新ゴ Pr6N DB" panose="020B0600000000000000" pitchFamily="34" charset="-128"/>
                        </a:rPr>
                        <a:t>　　　　（柱芯）</a:t>
                      </a:r>
                      <a:r>
                        <a:rPr kumimoji="1" lang="en-US" altLang="ja-JP" sz="1200" dirty="0">
                          <a:latin typeface="A P-OTF UD新ゴ Pr6N DB" panose="020B0600000000000000" pitchFamily="34" charset="-128"/>
                          <a:ea typeface="A P-OTF UD新ゴ Pr6N DB" panose="020B0600000000000000" pitchFamily="34" charset="-128"/>
                        </a:rPr>
                        <a:t>×H</a:t>
                      </a:r>
                      <a:endParaRPr kumimoji="1" lang="ja-JP" altLang="en-US" sz="1200" dirty="0">
                        <a:latin typeface="A P-OTF UD新ゴ Pr6N DB" panose="020B0600000000000000" pitchFamily="34" charset="-128"/>
                        <a:ea typeface="A P-OTF UD新ゴ Pr6N DB" panose="020B0600000000000000" pitchFamily="34" charset="-128"/>
                      </a:endParaRPr>
                    </a:p>
                    <a:p>
                      <a:pPr marL="0" marR="0" lvl="0" indent="0" algn="l" defTabSz="685800" rtl="0" eaLnBrk="1" fontAlgn="auto" latinLnBrk="0" hangingPunct="1">
                        <a:lnSpc>
                          <a:spcPct val="100000"/>
                        </a:lnSpc>
                        <a:spcBef>
                          <a:spcPts val="1200"/>
                        </a:spcBef>
                        <a:spcAft>
                          <a:spcPts val="0"/>
                        </a:spcAft>
                        <a:buClrTx/>
                        <a:buSzTx/>
                        <a:buFontTx/>
                        <a:buNone/>
                        <a:tabLst/>
                        <a:defRPr/>
                      </a:pPr>
                      <a:r>
                        <a:rPr kumimoji="1" lang="en-US" altLang="ja-JP" sz="1200" dirty="0">
                          <a:latin typeface="A P-OTF UD新ゴ Pr6N DB" panose="020B0600000000000000" pitchFamily="34" charset="-128"/>
                          <a:ea typeface="A P-OTF UD新ゴ Pr6N DB" panose="020B0600000000000000" pitchFamily="34" charset="-128"/>
                        </a:rPr>
                        <a:t>W</a:t>
                      </a:r>
                      <a:r>
                        <a:rPr kumimoji="1" lang="ja-JP" altLang="en-US" sz="1200" dirty="0">
                          <a:latin typeface="A P-OTF UD新ゴ Pr6N DB" panose="020B0600000000000000" pitchFamily="34" charset="-128"/>
                          <a:ea typeface="A P-OTF UD新ゴ Pr6N DB" panose="020B0600000000000000" pitchFamily="34" charset="-128"/>
                        </a:rPr>
                        <a:t>　　　　</a:t>
                      </a:r>
                      <a:r>
                        <a:rPr kumimoji="1" lang="en-US" altLang="ja-JP" sz="1200" dirty="0">
                          <a:latin typeface="A P-OTF UD新ゴ Pr6N DB" panose="020B0600000000000000" pitchFamily="34" charset="-128"/>
                          <a:ea typeface="A P-OTF UD新ゴ Pr6N DB" panose="020B0600000000000000" pitchFamily="34" charset="-128"/>
                        </a:rPr>
                        <a:t>×D</a:t>
                      </a:r>
                      <a:r>
                        <a:rPr kumimoji="1" lang="ja-JP" altLang="en-US" sz="1200" dirty="0">
                          <a:latin typeface="A P-OTF UD新ゴ Pr6N DB" panose="020B0600000000000000" pitchFamily="34" charset="-128"/>
                          <a:ea typeface="A P-OTF UD新ゴ Pr6N DB" panose="020B0600000000000000" pitchFamily="34" charset="-128"/>
                        </a:rPr>
                        <a:t>　　　　（外壁中心）基礎</a:t>
                      </a:r>
                    </a:p>
                  </a:txBody>
                  <a:tcPr marL="72000" marR="72000" marT="180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A P-OTF UD新ゴ Pr6N DB" panose="020B0600000000000000" pitchFamily="34" charset="-128"/>
                          <a:ea typeface="A P-OTF UD新ゴ Pr6N DB" panose="020B0600000000000000" pitchFamily="34" charset="-128"/>
                        </a:rPr>
                        <a:t>単棟・連棟</a:t>
                      </a: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ja-JP" altLang="en-US" sz="1200" dirty="0">
                        <a:latin typeface="A P-OTF UD新ゴ Pr6N DB" panose="020B0600000000000000" pitchFamily="34" charset="-128"/>
                        <a:ea typeface="A P-OTF UD新ゴ Pr6N DB" panose="020B0600000000000000" pitchFamily="34" charset="-128"/>
                      </a:endParaRP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5624255"/>
                  </a:ext>
                </a:extLst>
              </a:tr>
              <a:tr h="442757">
                <a:tc>
                  <a:txBody>
                    <a:bodyPr/>
                    <a:lstStyle/>
                    <a:p>
                      <a:r>
                        <a:rPr kumimoji="1" lang="ja-JP" altLang="en-US" sz="1200" dirty="0">
                          <a:latin typeface="A P-OTF UD新ゴ Pr6N DB" panose="020B0600000000000000" pitchFamily="34" charset="-128"/>
                          <a:ea typeface="A P-OTF UD新ゴ Pr6N DB" panose="020B0600000000000000" pitchFamily="34" charset="-128"/>
                        </a:rPr>
                        <a:t>ゲート・看板</a:t>
                      </a:r>
                      <a:endParaRPr kumimoji="1" lang="en-US" altLang="ja-JP" sz="1200" dirty="0">
                        <a:latin typeface="A P-OTF UD新ゴ Pr6N DB" panose="020B0600000000000000" pitchFamily="34" charset="-128"/>
                        <a:ea typeface="A P-OTF UD新ゴ Pr6N DB" panose="020B0600000000000000" pitchFamily="34" charset="-128"/>
                      </a:endParaRPr>
                    </a:p>
                    <a:p>
                      <a:r>
                        <a:rPr kumimoji="1" lang="ja-JP" altLang="en-US" sz="1200" dirty="0">
                          <a:latin typeface="A P-OTF UD新ゴ Pr6N DB" panose="020B0600000000000000" pitchFamily="34" charset="-128"/>
                          <a:ea typeface="A P-OTF UD新ゴ Pr6N DB" panose="020B0600000000000000" pitchFamily="34" charset="-128"/>
                        </a:rPr>
                        <a:t>（工作物）</a:t>
                      </a: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spcBef>
                          <a:spcPts val="1200"/>
                        </a:spcBef>
                        <a:spcAft>
                          <a:spcPts val="0"/>
                        </a:spcAft>
                      </a:pPr>
                      <a:r>
                        <a:rPr kumimoji="1" lang="ja-JP" altLang="en-US" sz="1200" dirty="0">
                          <a:latin typeface="A P-OTF UD新ゴ Pr6N DB" panose="020B0600000000000000" pitchFamily="34" charset="-128"/>
                          <a:ea typeface="A P-OTF UD新ゴ Pr6N DB" panose="020B0600000000000000" pitchFamily="34" charset="-128"/>
                        </a:rPr>
                        <a:t>仕様：</a:t>
                      </a:r>
                      <a:endParaRPr kumimoji="1" lang="en-US" altLang="ja-JP" sz="1200" dirty="0">
                        <a:latin typeface="A P-OTF UD新ゴ Pr6N DB" panose="020B0600000000000000" pitchFamily="34" charset="-128"/>
                        <a:ea typeface="A P-OTF UD新ゴ Pr6N DB" panose="020B0600000000000000" pitchFamily="34" charset="-128"/>
                      </a:endParaRPr>
                    </a:p>
                    <a:p>
                      <a:pPr algn="l">
                        <a:lnSpc>
                          <a:spcPct val="100000"/>
                        </a:lnSpc>
                        <a:spcBef>
                          <a:spcPts val="1200"/>
                        </a:spcBef>
                        <a:spcAft>
                          <a:spcPts val="0"/>
                        </a:spcAft>
                      </a:pPr>
                      <a:r>
                        <a:rPr kumimoji="1" lang="ja-JP" altLang="en-US" sz="1200" dirty="0">
                          <a:latin typeface="A P-OTF UD新ゴ Pr6N DB" panose="020B0600000000000000" pitchFamily="34" charset="-128"/>
                          <a:ea typeface="A P-OTF UD新ゴ Pr6N DB" panose="020B0600000000000000" pitchFamily="34" charset="-128"/>
                        </a:rPr>
                        <a:t>高さ：　　　ｍ</a:t>
                      </a:r>
                      <a:endParaRPr kumimoji="1" lang="en-US" altLang="ja-JP" sz="1200" dirty="0">
                        <a:latin typeface="A P-OTF UD新ゴ Pr6N DB" panose="020B0600000000000000" pitchFamily="34" charset="-128"/>
                        <a:ea typeface="A P-OTF UD新ゴ Pr6N DB" panose="020B0600000000000000" pitchFamily="34" charset="-128"/>
                      </a:endParaRPr>
                    </a:p>
                  </a:txBody>
                  <a:tcPr marL="72000" marR="72000" marT="180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A P-OTF UD新ゴ Pr6N DB" panose="020B0600000000000000" pitchFamily="34" charset="-128"/>
                          <a:ea typeface="A P-OTF UD新ゴ Pr6N DB" panose="020B0600000000000000" pitchFamily="34" charset="-128"/>
                        </a:rPr>
                        <a:t>単棟・連棟</a:t>
                      </a: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kumimoji="1" lang="en-US" altLang="ja-JP" sz="1200" dirty="0">
                        <a:latin typeface="A P-OTF UD新ゴ Pr6N DB" panose="020B0600000000000000" pitchFamily="34" charset="-128"/>
                        <a:ea typeface="A P-OTF UD新ゴ Pr6N DB" panose="020B0600000000000000" pitchFamily="34" charset="-128"/>
                      </a:endParaRPr>
                    </a:p>
                  </a:txBody>
                  <a:tcPr marL="72000" marR="7200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4128490"/>
                  </a:ext>
                </a:extLst>
              </a:tr>
            </a:tbl>
          </a:graphicData>
        </a:graphic>
      </p:graphicFrame>
      <p:sp>
        <p:nvSpPr>
          <p:cNvPr id="17" name="テキスト ボックス 16">
            <a:extLst>
              <a:ext uri="{FF2B5EF4-FFF2-40B4-BE49-F238E27FC236}">
                <a16:creationId xmlns:a16="http://schemas.microsoft.com/office/drawing/2014/main" id="{2BC46831-4C3A-3E63-1AB2-AA7AAB39E6EB}"/>
              </a:ext>
            </a:extLst>
          </p:cNvPr>
          <p:cNvSpPr txBox="1"/>
          <p:nvPr/>
        </p:nvSpPr>
        <p:spPr>
          <a:xfrm>
            <a:off x="101599" y="867672"/>
            <a:ext cx="1980029" cy="215444"/>
          </a:xfrm>
          <a:prstGeom prst="rect">
            <a:avLst/>
          </a:prstGeom>
          <a:noFill/>
        </p:spPr>
        <p:txBody>
          <a:bodyPr wrap="none" tIns="0" bIns="0" rtlCol="0">
            <a:spAutoFit/>
          </a:bodyPr>
          <a:lstStyle/>
          <a:p>
            <a:r>
              <a:rPr kumimoji="1" lang="ja-JP" altLang="en-US" sz="1400" b="1" dirty="0">
                <a:latin typeface="A P-OTF UD新ゴ Pr6N M" panose="020B0500000000000000" pitchFamily="34" charset="-128"/>
                <a:ea typeface="A P-OTF UD新ゴ Pr6N M" panose="020B0500000000000000" pitchFamily="34" charset="-128"/>
              </a:rPr>
              <a:t>３　建物・工作物概要</a:t>
            </a:r>
          </a:p>
        </p:txBody>
      </p:sp>
      <p:graphicFrame>
        <p:nvGraphicFramePr>
          <p:cNvPr id="2" name="表 5">
            <a:extLst>
              <a:ext uri="{FF2B5EF4-FFF2-40B4-BE49-F238E27FC236}">
                <a16:creationId xmlns:a16="http://schemas.microsoft.com/office/drawing/2014/main" id="{E6B987D7-2C5C-2A36-0CF3-EB0AE959819A}"/>
              </a:ext>
            </a:extLst>
          </p:cNvPr>
          <p:cNvGraphicFramePr>
            <a:graphicFrameLocks noGrp="1"/>
          </p:cNvGraphicFramePr>
          <p:nvPr>
            <p:extLst>
              <p:ext uri="{D42A27DB-BD31-4B8C-83A1-F6EECF244321}">
                <p14:modId xmlns:p14="http://schemas.microsoft.com/office/powerpoint/2010/main" val="293645225"/>
              </p:ext>
            </p:extLst>
          </p:nvPr>
        </p:nvGraphicFramePr>
        <p:xfrm>
          <a:off x="225426" y="6192338"/>
          <a:ext cx="6407150" cy="2393280"/>
        </p:xfrm>
        <a:graphic>
          <a:graphicData uri="http://schemas.openxmlformats.org/drawingml/2006/table">
            <a:tbl>
              <a:tblPr firstRow="1" bandRow="1">
                <a:tableStyleId>{2D5ABB26-0587-4C30-8999-92F81FD0307C}</a:tableStyleId>
              </a:tblPr>
              <a:tblGrid>
                <a:gridCol w="1448765">
                  <a:extLst>
                    <a:ext uri="{9D8B030D-6E8A-4147-A177-3AD203B41FA5}">
                      <a16:colId xmlns:a16="http://schemas.microsoft.com/office/drawing/2014/main" val="2760437045"/>
                    </a:ext>
                  </a:extLst>
                </a:gridCol>
                <a:gridCol w="1538909">
                  <a:extLst>
                    <a:ext uri="{9D8B030D-6E8A-4147-A177-3AD203B41FA5}">
                      <a16:colId xmlns:a16="http://schemas.microsoft.com/office/drawing/2014/main" val="4075412820"/>
                    </a:ext>
                  </a:extLst>
                </a:gridCol>
                <a:gridCol w="762000">
                  <a:extLst>
                    <a:ext uri="{9D8B030D-6E8A-4147-A177-3AD203B41FA5}">
                      <a16:colId xmlns:a16="http://schemas.microsoft.com/office/drawing/2014/main" val="1174943326"/>
                    </a:ext>
                  </a:extLst>
                </a:gridCol>
                <a:gridCol w="723900">
                  <a:extLst>
                    <a:ext uri="{9D8B030D-6E8A-4147-A177-3AD203B41FA5}">
                      <a16:colId xmlns:a16="http://schemas.microsoft.com/office/drawing/2014/main" val="2460768757"/>
                    </a:ext>
                  </a:extLst>
                </a:gridCol>
                <a:gridCol w="342900">
                  <a:extLst>
                    <a:ext uri="{9D8B030D-6E8A-4147-A177-3AD203B41FA5}">
                      <a16:colId xmlns:a16="http://schemas.microsoft.com/office/drawing/2014/main" val="3086458173"/>
                    </a:ext>
                  </a:extLst>
                </a:gridCol>
                <a:gridCol w="1590676">
                  <a:extLst>
                    <a:ext uri="{9D8B030D-6E8A-4147-A177-3AD203B41FA5}">
                      <a16:colId xmlns:a16="http://schemas.microsoft.com/office/drawing/2014/main" val="1670133188"/>
                    </a:ext>
                  </a:extLst>
                </a:gridCol>
              </a:tblGrid>
              <a:tr h="242232">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区分</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規格</a:t>
                      </a:r>
                      <a:endParaRPr kumimoji="1" lang="en-US" altLang="ja-JP"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単価</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gridSpan="2">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数量</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pPr algn="ctr"/>
                      <a:endParaRPr kumimoji="1" lang="ja-JP" altLang="en-US"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sz="1200" dirty="0">
                          <a:latin typeface="A P-OTF UD新ゴ Pr6N DB" panose="020B0600000000000000" pitchFamily="34" charset="-128"/>
                          <a:ea typeface="A P-OTF UD新ゴ Pr6N DB" panose="020B0600000000000000" pitchFamily="34" charset="-128"/>
                        </a:rPr>
                        <a:t>備考</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844883740"/>
                  </a:ext>
                </a:extLst>
              </a:tr>
              <a:tr h="242232">
                <a:tc rowSpan="2">
                  <a:txBody>
                    <a:bodyPr/>
                    <a:lstStyle/>
                    <a:p>
                      <a:r>
                        <a:rPr kumimoji="1" lang="ja-JP" altLang="en-US" sz="1200" dirty="0">
                          <a:latin typeface="A P-OTF UD新ゴ Pr6N DB" panose="020B0600000000000000" pitchFamily="34" charset="-128"/>
                          <a:ea typeface="A P-OTF UD新ゴ Pr6N DB" panose="020B0600000000000000" pitchFamily="34" charset="-128"/>
                        </a:rPr>
                        <a:t>テント</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a:latin typeface="A P-OTF UD新ゴ Pr6N DB" panose="020B0600000000000000" pitchFamily="34" charset="-128"/>
                          <a:ea typeface="A P-OTF UD新ゴ Pr6N DB" panose="020B0600000000000000" pitchFamily="34" charset="-128"/>
                        </a:rPr>
                        <a:t>5.4m×3.6m</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17,600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張</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a:latin typeface="A P-OTF UD新ゴ Pr6N DB" panose="020B0600000000000000" pitchFamily="34" charset="-128"/>
                          <a:ea typeface="A P-OTF UD新ゴ Pr6N DB" panose="020B0600000000000000" pitchFamily="34" charset="-128"/>
                        </a:rPr>
                        <a:t>2</a:t>
                      </a:r>
                      <a:r>
                        <a:rPr kumimoji="1" lang="ja-JP" altLang="en-US" sz="1200" dirty="0">
                          <a:latin typeface="A P-OTF UD新ゴ Pr6N DB" panose="020B0600000000000000" pitchFamily="34" charset="-128"/>
                          <a:ea typeface="A P-OTF UD新ゴ Pr6N DB" panose="020B0600000000000000" pitchFamily="34" charset="-128"/>
                        </a:rPr>
                        <a:t>間</a:t>
                      </a:r>
                      <a:r>
                        <a:rPr kumimoji="1" lang="en-US" altLang="ja-JP" sz="1200" dirty="0">
                          <a:latin typeface="A P-OTF UD新ゴ Pr6N DB" panose="020B0600000000000000" pitchFamily="34" charset="-128"/>
                          <a:ea typeface="A P-OTF UD新ゴ Pr6N DB" panose="020B0600000000000000" pitchFamily="34" charset="-128"/>
                        </a:rPr>
                        <a:t>×3</a:t>
                      </a:r>
                      <a:r>
                        <a:rPr kumimoji="1" lang="ja-JP" altLang="en-US" sz="1200" dirty="0">
                          <a:latin typeface="A P-OTF UD新ゴ Pr6N DB" panose="020B0600000000000000" pitchFamily="34" charset="-128"/>
                          <a:ea typeface="A P-OTF UD新ゴ Pr6N DB" panose="020B0600000000000000" pitchFamily="34" charset="-128"/>
                        </a:rPr>
                        <a:t>間</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5047134"/>
                  </a:ext>
                </a:extLst>
              </a:tr>
              <a:tr h="242232">
                <a:tc vMerge="1">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A P-OTF UD新ゴ Pr6N DB" panose="020B0600000000000000" pitchFamily="34" charset="-128"/>
                          <a:ea typeface="A P-OTF UD新ゴ Pr6N DB" panose="020B0600000000000000" pitchFamily="34" charset="-128"/>
                        </a:rPr>
                        <a:t>3.6m×2.7m</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12,100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A P-OTF UD新ゴ Pr6N DB" panose="020B0600000000000000" pitchFamily="34" charset="-128"/>
                          <a:ea typeface="A P-OTF UD新ゴ Pr6N DB" panose="020B0600000000000000" pitchFamily="34" charset="-128"/>
                        </a:rPr>
                        <a:t>張</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a:latin typeface="A P-OTF UD新ゴ Pr6N DB" panose="020B0600000000000000" pitchFamily="34" charset="-128"/>
                          <a:ea typeface="A P-OTF UD新ゴ Pr6N DB" panose="020B0600000000000000" pitchFamily="34" charset="-128"/>
                        </a:rPr>
                        <a:t>1.5</a:t>
                      </a:r>
                      <a:r>
                        <a:rPr kumimoji="1" lang="ja-JP" altLang="en-US" sz="1200" dirty="0">
                          <a:latin typeface="A P-OTF UD新ゴ Pr6N DB" panose="020B0600000000000000" pitchFamily="34" charset="-128"/>
                          <a:ea typeface="A P-OTF UD新ゴ Pr6N DB" panose="020B0600000000000000" pitchFamily="34" charset="-128"/>
                        </a:rPr>
                        <a:t>間</a:t>
                      </a:r>
                      <a:r>
                        <a:rPr kumimoji="1" lang="en-US" altLang="ja-JP" sz="1200" dirty="0">
                          <a:latin typeface="A P-OTF UD新ゴ Pr6N DB" panose="020B0600000000000000" pitchFamily="34" charset="-128"/>
                          <a:ea typeface="A P-OTF UD新ゴ Pr6N DB" panose="020B0600000000000000" pitchFamily="34" charset="-128"/>
                        </a:rPr>
                        <a:t>×2</a:t>
                      </a:r>
                      <a:r>
                        <a:rPr kumimoji="1" lang="ja-JP" altLang="en-US" sz="1200" dirty="0">
                          <a:latin typeface="A P-OTF UD新ゴ Pr6N DB" panose="020B0600000000000000" pitchFamily="34" charset="-128"/>
                          <a:ea typeface="A P-OTF UD新ゴ Pr6N DB" panose="020B0600000000000000" pitchFamily="34" charset="-128"/>
                        </a:rPr>
                        <a:t>間</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2215252"/>
                  </a:ext>
                </a:extLst>
              </a:tr>
              <a:tr h="242232">
                <a:tc>
                  <a:txBody>
                    <a:bodyPr/>
                    <a:lstStyle/>
                    <a:p>
                      <a:r>
                        <a:rPr kumimoji="1" lang="ja-JP" altLang="en-US" sz="1200" dirty="0">
                          <a:latin typeface="A P-OTF UD新ゴ Pr6N DB" panose="020B0600000000000000" pitchFamily="34" charset="-128"/>
                          <a:ea typeface="A P-OTF UD新ゴ Pr6N DB" panose="020B0600000000000000" pitchFamily="34" charset="-128"/>
                        </a:rPr>
                        <a:t>テント側幕</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１間</a:t>
                      </a:r>
                      <a:endParaRPr kumimoji="1" lang="en-US" altLang="ja-JP"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880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枚</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2982995"/>
                  </a:ext>
                </a:extLst>
              </a:tr>
              <a:tr h="242232">
                <a:tc rowSpan="2">
                  <a:txBody>
                    <a:bodyPr/>
                    <a:lstStyle/>
                    <a:p>
                      <a:r>
                        <a:rPr kumimoji="1" lang="ja-JP" altLang="en-US" sz="1200" dirty="0">
                          <a:latin typeface="A P-OTF UD新ゴ Pr6N DB" panose="020B0600000000000000" pitchFamily="34" charset="-128"/>
                          <a:ea typeface="A P-OTF UD新ゴ Pr6N DB" panose="020B0600000000000000" pitchFamily="34" charset="-128"/>
                        </a:rPr>
                        <a:t>テント雨樋</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２間</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1,430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個</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8689633"/>
                  </a:ext>
                </a:extLst>
              </a:tr>
              <a:tr h="242232">
                <a:tc vMerge="1">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３間</a:t>
                      </a: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A P-OTF UD新ゴ Pr6N DB" panose="020B0600000000000000" pitchFamily="34" charset="-128"/>
                          <a:ea typeface="A P-OTF UD新ゴ Pr6N DB" panose="020B0600000000000000" pitchFamily="34" charset="-128"/>
                        </a:rPr>
                        <a:t>2,200</a:t>
                      </a:r>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A P-OTF UD新ゴ Pr6N DB" panose="020B0600000000000000" pitchFamily="34" charset="-128"/>
                          <a:ea typeface="A P-OTF UD新ゴ Pr6N DB" panose="020B0600000000000000" pitchFamily="34" charset="-128"/>
                        </a:rPr>
                        <a:t>個</a:t>
                      </a:r>
                    </a:p>
                  </a:txBody>
                  <a:tcPr marT="144000" marB="72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A P-OTF UD新ゴ Pr6N DB" panose="020B0600000000000000" pitchFamily="34" charset="-128"/>
                        <a:ea typeface="A P-OTF UD新ゴ Pr6N DB" panose="020B0600000000000000" pitchFamily="34" charset="-128"/>
                      </a:endParaRPr>
                    </a:p>
                  </a:txBody>
                  <a:tcPr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9894380"/>
                  </a:ext>
                </a:extLst>
              </a:tr>
            </a:tbl>
          </a:graphicData>
        </a:graphic>
      </p:graphicFrame>
      <p:sp>
        <p:nvSpPr>
          <p:cNvPr id="5" name="テキスト ボックス 4">
            <a:extLst>
              <a:ext uri="{FF2B5EF4-FFF2-40B4-BE49-F238E27FC236}">
                <a16:creationId xmlns:a16="http://schemas.microsoft.com/office/drawing/2014/main" id="{2B8AB659-FDB5-55DC-2539-3A02D9766018}"/>
              </a:ext>
            </a:extLst>
          </p:cNvPr>
          <p:cNvSpPr txBox="1"/>
          <p:nvPr/>
        </p:nvSpPr>
        <p:spPr>
          <a:xfrm>
            <a:off x="101599" y="5934498"/>
            <a:ext cx="2621230" cy="215444"/>
          </a:xfrm>
          <a:prstGeom prst="rect">
            <a:avLst/>
          </a:prstGeom>
          <a:noFill/>
        </p:spPr>
        <p:txBody>
          <a:bodyPr wrap="none" tIns="0" bIns="0" rtlCol="0">
            <a:spAutoFit/>
          </a:bodyPr>
          <a:lstStyle/>
          <a:p>
            <a:r>
              <a:rPr kumimoji="1" lang="en-US" altLang="ja-JP" sz="1400" b="1" dirty="0">
                <a:latin typeface="A P-OTF UD新ゴ Pr6N M" panose="020B0500000000000000" pitchFamily="34" charset="-128"/>
                <a:ea typeface="A P-OTF UD新ゴ Pr6N M" panose="020B0500000000000000" pitchFamily="34" charset="-128"/>
              </a:rPr>
              <a:t>5</a:t>
            </a:r>
            <a:r>
              <a:rPr kumimoji="1" lang="ja-JP" altLang="en-US" sz="1400" b="1" dirty="0">
                <a:latin typeface="A P-OTF UD新ゴ Pr6N M" panose="020B0500000000000000" pitchFamily="34" charset="-128"/>
                <a:ea typeface="A P-OTF UD新ゴ Pr6N M" panose="020B0500000000000000" pitchFamily="34" charset="-128"/>
              </a:rPr>
              <a:t>　テント等の備品（税込み）</a:t>
            </a:r>
          </a:p>
        </p:txBody>
      </p:sp>
      <p:graphicFrame>
        <p:nvGraphicFramePr>
          <p:cNvPr id="7" name="表 6">
            <a:extLst>
              <a:ext uri="{FF2B5EF4-FFF2-40B4-BE49-F238E27FC236}">
                <a16:creationId xmlns:a16="http://schemas.microsoft.com/office/drawing/2014/main" id="{5D7A5E6D-133B-F7DE-A5EB-919BD5DF3B9A}"/>
              </a:ext>
            </a:extLst>
          </p:cNvPr>
          <p:cNvGraphicFramePr>
            <a:graphicFrameLocks noGrp="1"/>
          </p:cNvGraphicFramePr>
          <p:nvPr>
            <p:extLst>
              <p:ext uri="{D42A27DB-BD31-4B8C-83A1-F6EECF244321}">
                <p14:modId xmlns:p14="http://schemas.microsoft.com/office/powerpoint/2010/main" val="1539077884"/>
              </p:ext>
            </p:extLst>
          </p:nvPr>
        </p:nvGraphicFramePr>
        <p:xfrm>
          <a:off x="225425" y="4477385"/>
          <a:ext cx="6396238" cy="1077349"/>
        </p:xfrm>
        <a:graphic>
          <a:graphicData uri="http://schemas.openxmlformats.org/drawingml/2006/table">
            <a:tbl>
              <a:tblPr firstRow="1" bandRow="1">
                <a:tableStyleId>{5C22544A-7EE6-4342-B048-85BDC9FD1C3A}</a:tableStyleId>
              </a:tblPr>
              <a:tblGrid>
                <a:gridCol w="6396238">
                  <a:extLst>
                    <a:ext uri="{9D8B030D-6E8A-4147-A177-3AD203B41FA5}">
                      <a16:colId xmlns:a16="http://schemas.microsoft.com/office/drawing/2014/main" val="1346885655"/>
                    </a:ext>
                  </a:extLst>
                </a:gridCol>
              </a:tblGrid>
              <a:tr h="1077349">
                <a:tc>
                  <a:txBody>
                    <a:bodyPr/>
                    <a:lstStyle/>
                    <a:p>
                      <a:pPr algn="l"/>
                      <a:endParaRPr kumimoji="1" lang="ja-JP" altLang="en-US" sz="1200" b="0" dirty="0">
                        <a:solidFill>
                          <a:schemeClr val="tx1"/>
                        </a:solidFill>
                        <a:latin typeface="A-OTF UD新ゴ Pro M" panose="020B0500000000000000" pitchFamily="34" charset="-128"/>
                        <a:ea typeface="A-OTF UD新ゴ Pro M" panose="020B0500000000000000"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
        <p:nvSpPr>
          <p:cNvPr id="8" name="テキスト ボックス 7">
            <a:extLst>
              <a:ext uri="{FF2B5EF4-FFF2-40B4-BE49-F238E27FC236}">
                <a16:creationId xmlns:a16="http://schemas.microsoft.com/office/drawing/2014/main" id="{2BBE742A-2638-6380-D073-6C1AF22C8415}"/>
              </a:ext>
            </a:extLst>
          </p:cNvPr>
          <p:cNvSpPr txBox="1"/>
          <p:nvPr/>
        </p:nvSpPr>
        <p:spPr>
          <a:xfrm>
            <a:off x="101599" y="4209230"/>
            <a:ext cx="1899879" cy="215444"/>
          </a:xfrm>
          <a:prstGeom prst="rect">
            <a:avLst/>
          </a:prstGeom>
          <a:noFill/>
        </p:spPr>
        <p:txBody>
          <a:bodyPr wrap="none" tIns="0" bIns="0" rtlCol="0">
            <a:spAutoFit/>
          </a:bodyPr>
          <a:lstStyle/>
          <a:p>
            <a:r>
              <a:rPr kumimoji="1" lang="en-US" altLang="zh-TW" sz="1400" b="1" dirty="0">
                <a:latin typeface="A P-OTF UD新ゴ Pr6N M" panose="020B0500000000000000" pitchFamily="34" charset="-128"/>
                <a:ea typeface="A P-OTF UD新ゴ Pr6N M" panose="020B0500000000000000" pitchFamily="34" charset="-128"/>
              </a:rPr>
              <a:t>4</a:t>
            </a:r>
            <a:r>
              <a:rPr kumimoji="1" lang="zh-TW" altLang="en-US" sz="1400" b="1" dirty="0">
                <a:latin typeface="A P-OTF UD新ゴ Pr6N M" panose="020B0500000000000000" pitchFamily="34" charset="-128"/>
                <a:ea typeface="A P-OTF UD新ゴ Pr6N M" panose="020B0500000000000000" pitchFamily="34" charset="-128"/>
              </a:rPr>
              <a:t>　特記要望事項説明</a:t>
            </a:r>
          </a:p>
        </p:txBody>
      </p:sp>
      <p:sp>
        <p:nvSpPr>
          <p:cNvPr id="9" name="テキスト ボックス 8">
            <a:extLst>
              <a:ext uri="{FF2B5EF4-FFF2-40B4-BE49-F238E27FC236}">
                <a16:creationId xmlns:a16="http://schemas.microsoft.com/office/drawing/2014/main" id="{1108E84E-2D39-77E9-A634-2FA80F3399AF}"/>
              </a:ext>
            </a:extLst>
          </p:cNvPr>
          <p:cNvSpPr txBox="1"/>
          <p:nvPr/>
        </p:nvSpPr>
        <p:spPr>
          <a:xfrm>
            <a:off x="271864" y="5564293"/>
            <a:ext cx="5262979" cy="276999"/>
          </a:xfrm>
          <a:prstGeom prst="rect">
            <a:avLst/>
          </a:prstGeom>
          <a:noFill/>
        </p:spPr>
        <p:txBody>
          <a:bodyPr wrap="none" rtlCol="0">
            <a:spAutoFit/>
          </a:bodyPr>
          <a:lstStyle/>
          <a:p>
            <a:r>
              <a:rPr kumimoji="1" lang="en-US" altLang="ja-JP" sz="1200" dirty="0">
                <a:latin typeface="A P-OTF UD新ゴ Pr6N M" panose="020B0500000000000000" pitchFamily="34" charset="-128"/>
                <a:ea typeface="A P-OTF UD新ゴ Pr6N M" panose="020B0500000000000000" pitchFamily="34" charset="-128"/>
              </a:rPr>
              <a:t>※</a:t>
            </a:r>
            <a:r>
              <a:rPr kumimoji="1" lang="ja-JP" altLang="en-US" sz="1200" dirty="0">
                <a:latin typeface="A P-OTF UD新ゴ Pr6N M" panose="020B0500000000000000" pitchFamily="34" charset="-128"/>
                <a:ea typeface="A P-OTF UD新ゴ Pr6N M" panose="020B0500000000000000" pitchFamily="34" charset="-128"/>
              </a:rPr>
              <a:t>内容に応じて追加金額が異なるため、申請後の見積もりといたします。</a:t>
            </a:r>
          </a:p>
        </p:txBody>
      </p:sp>
      <p:sp>
        <p:nvSpPr>
          <p:cNvPr id="10" name="スライド番号プレースホルダー 1">
            <a:extLst>
              <a:ext uri="{FF2B5EF4-FFF2-40B4-BE49-F238E27FC236}">
                <a16:creationId xmlns:a16="http://schemas.microsoft.com/office/drawing/2014/main" id="{58955A8F-C17F-9DF8-C4B5-983625392742}"/>
              </a:ext>
            </a:extLst>
          </p:cNvPr>
          <p:cNvSpPr>
            <a:spLocks noGrp="1"/>
          </p:cNvSpPr>
          <p:nvPr>
            <p:ph type="sldNum" sz="quarter" idx="12"/>
          </p:nvPr>
        </p:nvSpPr>
        <p:spPr>
          <a:xfrm>
            <a:off x="6439239" y="196028"/>
            <a:ext cx="354584" cy="276999"/>
          </a:xfrm>
        </p:spPr>
        <p:txBody>
          <a:bodyPr/>
          <a:lstStyle/>
          <a:p>
            <a:r>
              <a:rPr kumimoji="1" lang="en-US" altLang="ja-JP" sz="1200" dirty="0">
                <a:solidFill>
                  <a:schemeClr val="tx1"/>
                </a:solidFill>
              </a:rPr>
              <a:t>40</a:t>
            </a:r>
            <a:endParaRPr kumimoji="1" lang="ja-JP" altLang="en-US" sz="1200" dirty="0">
              <a:solidFill>
                <a:schemeClr val="tx1"/>
              </a:solidFill>
            </a:endParaRPr>
          </a:p>
        </p:txBody>
      </p:sp>
      <p:sp>
        <p:nvSpPr>
          <p:cNvPr id="3" name="テキスト ボックス 2">
            <a:extLst>
              <a:ext uri="{FF2B5EF4-FFF2-40B4-BE49-F238E27FC236}">
                <a16:creationId xmlns:a16="http://schemas.microsoft.com/office/drawing/2014/main" id="{7F66DDD9-7CAB-EE52-78EB-25FD6CB15D7E}"/>
              </a:ext>
            </a:extLst>
          </p:cNvPr>
          <p:cNvSpPr txBox="1"/>
          <p:nvPr/>
        </p:nvSpPr>
        <p:spPr>
          <a:xfrm>
            <a:off x="188260" y="109816"/>
            <a:ext cx="3185487" cy="369332"/>
          </a:xfrm>
          <a:prstGeom prst="rect">
            <a:avLst/>
          </a:prstGeom>
          <a:noFill/>
        </p:spPr>
        <p:txBody>
          <a:bodyPr wrap="none" rtlCol="0">
            <a:spAutoFit/>
          </a:bodyPr>
          <a:lstStyle/>
          <a:p>
            <a:pPr defTabSz="685800">
              <a:defRPr/>
            </a:pPr>
            <a:r>
              <a:rPr kumimoji="1" lang="ja-JP" altLang="en-US" sz="1800" b="0" dirty="0">
                <a:solidFill>
                  <a:schemeClr val="tx1"/>
                </a:solidFill>
                <a:latin typeface="A P-OTF UD新ゴ Pr6N DB" panose="020B0600000000000000" pitchFamily="34" charset="-128"/>
                <a:ea typeface="A P-OTF UD新ゴ Pr6N DB" panose="020B0600000000000000" pitchFamily="34" charset="-128"/>
              </a:rPr>
              <a:t>建築物・工作物設営申請書②</a:t>
            </a:r>
            <a:endParaRPr kumimoji="1" lang="ja-JP" altLang="en-US" dirty="0">
              <a:latin typeface="A P-OTF UD新ゴ Pr6N DB" panose="020B0600000000000000" pitchFamily="34" charset="-128"/>
              <a:ea typeface="A P-OTF UD新ゴ Pr6N DB" panose="020B0600000000000000" pitchFamily="34" charset="-128"/>
            </a:endParaRPr>
          </a:p>
        </p:txBody>
      </p:sp>
      <p:graphicFrame>
        <p:nvGraphicFramePr>
          <p:cNvPr id="11" name="表 7">
            <a:extLst>
              <a:ext uri="{FF2B5EF4-FFF2-40B4-BE49-F238E27FC236}">
                <a16:creationId xmlns:a16="http://schemas.microsoft.com/office/drawing/2014/main" id="{D34ECC59-34AE-2EB1-BD76-FC1467C67CC3}"/>
              </a:ext>
            </a:extLst>
          </p:cNvPr>
          <p:cNvGraphicFramePr>
            <a:graphicFrameLocks noGrp="1"/>
          </p:cNvGraphicFramePr>
          <p:nvPr>
            <p:extLst>
              <p:ext uri="{D42A27DB-BD31-4B8C-83A1-F6EECF244321}">
                <p14:modId xmlns:p14="http://schemas.microsoft.com/office/powerpoint/2010/main" val="1647203451"/>
              </p:ext>
            </p:extLst>
          </p:nvPr>
        </p:nvGraphicFramePr>
        <p:xfrm>
          <a:off x="3700663" y="537426"/>
          <a:ext cx="2921000" cy="315840"/>
        </p:xfrm>
        <a:graphic>
          <a:graphicData uri="http://schemas.openxmlformats.org/drawingml/2006/table">
            <a:tbl>
              <a:tblPr firstRow="1" bandRow="1">
                <a:tableStyleId>{5C22544A-7EE6-4342-B048-85BDC9FD1C3A}</a:tableStyleId>
              </a:tblPr>
              <a:tblGrid>
                <a:gridCol w="1155700">
                  <a:extLst>
                    <a:ext uri="{9D8B030D-6E8A-4147-A177-3AD203B41FA5}">
                      <a16:colId xmlns:a16="http://schemas.microsoft.com/office/drawing/2014/main" val="1346885655"/>
                    </a:ext>
                  </a:extLst>
                </a:gridCol>
                <a:gridCol w="1765300">
                  <a:extLst>
                    <a:ext uri="{9D8B030D-6E8A-4147-A177-3AD203B41FA5}">
                      <a16:colId xmlns:a16="http://schemas.microsoft.com/office/drawing/2014/main" val="1506013278"/>
                    </a:ext>
                  </a:extLst>
                </a:gridCol>
              </a:tblGrid>
              <a:tr h="307021">
                <a:tc>
                  <a:txBody>
                    <a:bodyPr/>
                    <a:lstStyle/>
                    <a:p>
                      <a:pPr algn="ct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提出期限</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7</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月</a:t>
                      </a:r>
                      <a:r>
                        <a:rPr kumimoji="1" lang="en-US" altLang="ja-JP" sz="1600" b="0" dirty="0">
                          <a:solidFill>
                            <a:schemeClr val="tx1"/>
                          </a:solidFill>
                          <a:latin typeface="A P-OTF UD新ゴ Pr6N DB" panose="020B0600000000000000" pitchFamily="34" charset="-128"/>
                          <a:ea typeface="A P-OTF UD新ゴ Pr6N DB" panose="020B0600000000000000" pitchFamily="34" charset="-128"/>
                        </a:rPr>
                        <a:t>11</a:t>
                      </a:r>
                      <a:r>
                        <a:rPr kumimoji="1" lang="ja-JP" altLang="en-US" sz="1600" b="0" dirty="0">
                          <a:solidFill>
                            <a:schemeClr val="tx1"/>
                          </a:solidFill>
                          <a:latin typeface="A P-OTF UD新ゴ Pr6N DB" panose="020B0600000000000000" pitchFamily="34" charset="-128"/>
                          <a:ea typeface="A P-OTF UD新ゴ Pr6N DB" panose="020B0600000000000000" pitchFamily="34" charset="-128"/>
                        </a:rPr>
                        <a:t>日（木）</a:t>
                      </a:r>
                    </a:p>
                  </a:txBody>
                  <a:tcPr marT="7200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graphicFrame>
        <p:nvGraphicFramePr>
          <p:cNvPr id="4" name="表 3">
            <a:extLst>
              <a:ext uri="{FF2B5EF4-FFF2-40B4-BE49-F238E27FC236}">
                <a16:creationId xmlns:a16="http://schemas.microsoft.com/office/drawing/2014/main" id="{DCF7551B-DA11-952B-C3CD-C1928DA7FDB8}"/>
              </a:ext>
            </a:extLst>
          </p:cNvPr>
          <p:cNvGraphicFramePr>
            <a:graphicFrameLocks noGrp="1"/>
          </p:cNvGraphicFramePr>
          <p:nvPr>
            <p:extLst>
              <p:ext uri="{D42A27DB-BD31-4B8C-83A1-F6EECF244321}">
                <p14:modId xmlns:p14="http://schemas.microsoft.com/office/powerpoint/2010/main" val="2884085341"/>
              </p:ext>
            </p:extLst>
          </p:nvPr>
        </p:nvGraphicFramePr>
        <p:xfrm>
          <a:off x="225425" y="8985514"/>
          <a:ext cx="6407150" cy="803520"/>
        </p:xfrm>
        <a:graphic>
          <a:graphicData uri="http://schemas.openxmlformats.org/drawingml/2006/table">
            <a:tbl>
              <a:tblPr firstRow="1" bandRow="1">
                <a:tableStyleId>{5C22544A-7EE6-4342-B048-85BDC9FD1C3A}</a:tableStyleId>
              </a:tblPr>
              <a:tblGrid>
                <a:gridCol w="1136495">
                  <a:extLst>
                    <a:ext uri="{9D8B030D-6E8A-4147-A177-3AD203B41FA5}">
                      <a16:colId xmlns:a16="http://schemas.microsoft.com/office/drawing/2014/main" val="1346885655"/>
                    </a:ext>
                  </a:extLst>
                </a:gridCol>
                <a:gridCol w="5270655">
                  <a:extLst>
                    <a:ext uri="{9D8B030D-6E8A-4147-A177-3AD203B41FA5}">
                      <a16:colId xmlns:a16="http://schemas.microsoft.com/office/drawing/2014/main" val="1506013278"/>
                    </a:ext>
                  </a:extLst>
                </a:gridCol>
              </a:tblGrid>
              <a:tr h="0">
                <a:tc>
                  <a:txBody>
                    <a:bodyPr/>
                    <a:lstStyle/>
                    <a:p>
                      <a:pPr algn="ct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提出方法</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期日までに電子メールまたは</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にてお送りください。</a:t>
                      </a:r>
                      <a:endParaRPr kumimoji="1" lang="en-US" altLang="ja-JP" sz="1200" b="0" dirty="0">
                        <a:solidFill>
                          <a:schemeClr val="tx1"/>
                        </a:solidFill>
                        <a:latin typeface="A P-OTF UD新ゴ Pr6N DB" panose="020B0600000000000000" pitchFamily="34" charset="-128"/>
                        <a:ea typeface="A P-OTF UD新ゴ Pr6N DB" panose="020B0600000000000000" pitchFamily="34" charset="-128"/>
                      </a:endParaRP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株式会社アクティオ</a:t>
                      </a:r>
                    </a:p>
                    <a:p>
                      <a:pPr>
                        <a:spcBef>
                          <a:spcPts val="0"/>
                        </a:spcBef>
                      </a:pP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担当：相澤</a:t>
                      </a:r>
                    </a:p>
                    <a:p>
                      <a:pPr>
                        <a:spcBef>
                          <a:spcPts val="0"/>
                        </a:spcBef>
                      </a:pP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FAX</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03-6854-2024</a:t>
                      </a:r>
                      <a:r>
                        <a:rPr kumimoji="1" lang="ja-JP" altLang="en-US" sz="1200" b="0" dirty="0">
                          <a:solidFill>
                            <a:schemeClr val="tx1"/>
                          </a:solidFill>
                          <a:latin typeface="A P-OTF UD新ゴ Pr6N DB" panose="020B0600000000000000" pitchFamily="34" charset="-128"/>
                          <a:ea typeface="A P-OTF UD新ゴ Pr6N DB" panose="020B0600000000000000" pitchFamily="34" charset="-128"/>
                        </a:rPr>
                        <a:t>　電子メール  </a:t>
                      </a:r>
                      <a:r>
                        <a:rPr kumimoji="1" lang="en-US" altLang="ja-JP" sz="1200" b="0" dirty="0">
                          <a:solidFill>
                            <a:schemeClr val="tx1"/>
                          </a:solidFill>
                          <a:latin typeface="A P-OTF UD新ゴ Pr6N DB" panose="020B0600000000000000" pitchFamily="34" charset="-128"/>
                          <a:ea typeface="A P-OTF UD新ゴ Pr6N DB" panose="020B0600000000000000" pitchFamily="34" charset="-128"/>
                        </a:rPr>
                        <a:t>: aizawa-mizuki@aktio.co.jp</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2331648"/>
                  </a:ext>
                </a:extLst>
              </a:tr>
            </a:tbl>
          </a:graphicData>
        </a:graphic>
      </p:graphicFrame>
    </p:spTree>
    <p:extLst>
      <p:ext uri="{BB962C8B-B14F-4D97-AF65-F5344CB8AC3E}">
        <p14:creationId xmlns:p14="http://schemas.microsoft.com/office/powerpoint/2010/main" val="223154533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33384</TotalTime>
  <Words>3611</Words>
  <Application>Microsoft Office PowerPoint</Application>
  <PresentationFormat>A4 210 x 297 mm</PresentationFormat>
  <Paragraphs>803</Paragraphs>
  <Slides>17</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17</vt:i4>
      </vt:variant>
    </vt:vector>
  </HeadingPairs>
  <TitlesOfParts>
    <vt:vector size="27" baseType="lpstr">
      <vt:lpstr>A P-OTF UD新ゴ Pr6N DB</vt:lpstr>
      <vt:lpstr>A P-OTF UD新ゴ Pr6N M</vt:lpstr>
      <vt:lpstr>A-OTF UD新ゴ Pro M</vt:lpstr>
      <vt:lpstr>HG丸ｺﾞｼｯｸM-PRO</vt:lpstr>
      <vt:lpstr>ＭＳ Ｐゴシック</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maeda nobutaka</dc:creator>
  <cp:lastModifiedBy>英仁 和佐</cp:lastModifiedBy>
  <cp:revision>633</cp:revision>
  <cp:lastPrinted>2024-03-11T02:33:01Z</cp:lastPrinted>
  <dcterms:created xsi:type="dcterms:W3CDTF">2019-12-31T02:31:38Z</dcterms:created>
  <dcterms:modified xsi:type="dcterms:W3CDTF">2024-03-27T07:26:25Z</dcterms:modified>
</cp:coreProperties>
</file>