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Lst>
  <p:notesMasterIdLst>
    <p:notesMasterId r:id="rId19"/>
  </p:notesMasterIdLst>
  <p:sldIdLst>
    <p:sldId id="324" r:id="rId2"/>
    <p:sldId id="382" r:id="rId3"/>
    <p:sldId id="412" r:id="rId4"/>
    <p:sldId id="367" r:id="rId5"/>
    <p:sldId id="418" r:id="rId6"/>
    <p:sldId id="363" r:id="rId7"/>
    <p:sldId id="309" r:id="rId8"/>
    <p:sldId id="439" r:id="rId9"/>
    <p:sldId id="473" r:id="rId10"/>
    <p:sldId id="440" r:id="rId11"/>
    <p:sldId id="474" r:id="rId12"/>
    <p:sldId id="392" r:id="rId13"/>
    <p:sldId id="462" r:id="rId14"/>
    <p:sldId id="384" r:id="rId15"/>
    <p:sldId id="451" r:id="rId16"/>
    <p:sldId id="453" r:id="rId17"/>
    <p:sldId id="466" r:id="rId18"/>
  </p:sldIdLst>
  <p:sldSz cx="6858000" cy="9906000" type="A4"/>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3E77AB6-A92F-4BCA-95B7-B5A8A18C5130}">
          <p14:sldIdLst>
            <p14:sldId id="324"/>
            <p14:sldId id="382"/>
            <p14:sldId id="412"/>
            <p14:sldId id="367"/>
            <p14:sldId id="418"/>
            <p14:sldId id="363"/>
            <p14:sldId id="309"/>
            <p14:sldId id="439"/>
            <p14:sldId id="473"/>
            <p14:sldId id="440"/>
            <p14:sldId id="474"/>
            <p14:sldId id="392"/>
            <p14:sldId id="462"/>
            <p14:sldId id="384"/>
            <p14:sldId id="451"/>
            <p14:sldId id="453"/>
            <p14:sldId id="466"/>
          </p14:sldIdLst>
        </p14:section>
        <p14:section name="タイトルなしのセクション" id="{14204F4A-E4ED-4A6B-B679-D5BC58EFBE4B}">
          <p14:sldIdLst/>
        </p14:section>
      </p14:sectionLst>
    </p:ext>
    <p:ext uri="{EFAFB233-063F-42B5-8137-9DF3F51BA10A}">
      <p15:sldGuideLst xmlns:p15="http://schemas.microsoft.com/office/powerpoint/2012/main">
        <p15:guide id="1" orient="horz" pos="3165" userDrawn="1">
          <p15:clr>
            <a:srgbClr val="A4A3A4"/>
          </p15:clr>
        </p15:guide>
        <p15:guide id="2" pos="213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和佐 英仁" initials="和佐" lastIdx="1" clrIdx="0">
    <p:extLst>
      <p:ext uri="{19B8F6BF-5375-455C-9EA6-DF929625EA0E}">
        <p15:presenceInfo xmlns:p15="http://schemas.microsoft.com/office/powerpoint/2012/main" userId="e1b7c58169023a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BE3D"/>
    <a:srgbClr val="4D9D5D"/>
    <a:srgbClr val="A5C7AE"/>
    <a:srgbClr val="F6F6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61" autoAdjust="0"/>
    <p:restoredTop sz="94660"/>
  </p:normalViewPr>
  <p:slideViewPr>
    <p:cSldViewPr snapToGrid="0" showGuides="1">
      <p:cViewPr varScale="1">
        <p:scale>
          <a:sx n="81" d="100"/>
          <a:sy n="81" d="100"/>
        </p:scale>
        <p:origin x="-144" y="90"/>
      </p:cViewPr>
      <p:guideLst>
        <p:guide orient="horz" pos="3165"/>
        <p:guide pos="21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1" y="0"/>
            <a:ext cx="3078427" cy="513508"/>
          </a:xfrm>
          <a:prstGeom prst="rect">
            <a:avLst/>
          </a:prstGeom>
        </p:spPr>
        <p:txBody>
          <a:bodyPr vert="horz" lIns="94695" tIns="47347" rIns="94695" bIns="47347"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4001" y="0"/>
            <a:ext cx="3078427" cy="513508"/>
          </a:xfrm>
          <a:prstGeom prst="rect">
            <a:avLst/>
          </a:prstGeom>
        </p:spPr>
        <p:txBody>
          <a:bodyPr vert="horz" lIns="94695" tIns="47347" rIns="94695" bIns="47347" rtlCol="0"/>
          <a:lstStyle>
            <a:lvl1pPr algn="r">
              <a:defRPr sz="1200"/>
            </a:lvl1pPr>
          </a:lstStyle>
          <a:p>
            <a:fld id="{F1B22EE3-B7DD-46E1-ADA2-6B901D8BF0F6}" type="datetimeFigureOut">
              <a:rPr kumimoji="1" lang="ja-JP" altLang="en-US" smtClean="0"/>
              <a:t>2025/3/12</a:t>
            </a:fld>
            <a:endParaRPr kumimoji="1" lang="ja-JP" altLang="en-US"/>
          </a:p>
        </p:txBody>
      </p:sp>
      <p:sp>
        <p:nvSpPr>
          <p:cNvPr id="4" name="スライド イメージ プレースホルダー 3"/>
          <p:cNvSpPr>
            <a:spLocks noGrp="1" noRot="1" noChangeAspect="1"/>
          </p:cNvSpPr>
          <p:nvPr>
            <p:ph type="sldImg" idx="2"/>
          </p:nvPr>
        </p:nvSpPr>
        <p:spPr>
          <a:xfrm>
            <a:off x="2355850" y="1279525"/>
            <a:ext cx="2392363" cy="3455988"/>
          </a:xfrm>
          <a:prstGeom prst="rect">
            <a:avLst/>
          </a:prstGeom>
          <a:noFill/>
          <a:ln w="12700">
            <a:solidFill>
              <a:prstClr val="black"/>
            </a:solidFill>
          </a:ln>
        </p:spPr>
        <p:txBody>
          <a:bodyPr vert="horz" lIns="94695" tIns="47347" rIns="94695" bIns="47347" rtlCol="0" anchor="ctr"/>
          <a:lstStyle/>
          <a:p>
            <a:endParaRPr lang="ja-JP" altLang="en-US"/>
          </a:p>
        </p:txBody>
      </p:sp>
      <p:sp>
        <p:nvSpPr>
          <p:cNvPr id="5" name="ノート プレースホルダー 4"/>
          <p:cNvSpPr>
            <a:spLocks noGrp="1"/>
          </p:cNvSpPr>
          <p:nvPr>
            <p:ph type="body" sz="quarter" idx="3"/>
          </p:nvPr>
        </p:nvSpPr>
        <p:spPr>
          <a:xfrm>
            <a:off x="710407" y="4925409"/>
            <a:ext cx="5683250" cy="4029879"/>
          </a:xfrm>
          <a:prstGeom prst="rect">
            <a:avLst/>
          </a:prstGeom>
        </p:spPr>
        <p:txBody>
          <a:bodyPr vert="horz" lIns="94695" tIns="47347" rIns="94695" bIns="4734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1" y="9721116"/>
            <a:ext cx="3078427" cy="513507"/>
          </a:xfrm>
          <a:prstGeom prst="rect">
            <a:avLst/>
          </a:prstGeom>
        </p:spPr>
        <p:txBody>
          <a:bodyPr vert="horz" lIns="94695" tIns="47347" rIns="94695" bIns="4734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4001" y="9721116"/>
            <a:ext cx="3078427" cy="513507"/>
          </a:xfrm>
          <a:prstGeom prst="rect">
            <a:avLst/>
          </a:prstGeom>
        </p:spPr>
        <p:txBody>
          <a:bodyPr vert="horz" lIns="94695" tIns="47347" rIns="94695" bIns="47347" rtlCol="0" anchor="b"/>
          <a:lstStyle>
            <a:lvl1pPr algn="r">
              <a:defRPr sz="1200"/>
            </a:lvl1pPr>
          </a:lstStyle>
          <a:p>
            <a:fld id="{9360EF11-6E29-45D7-A42D-8AE7AF47E6A2}" type="slidenum">
              <a:rPr kumimoji="1" lang="ja-JP" altLang="en-US" smtClean="0"/>
              <a:t>‹#›</a:t>
            </a:fld>
            <a:endParaRPr kumimoji="1" lang="ja-JP" altLang="en-US"/>
          </a:p>
        </p:txBody>
      </p:sp>
    </p:spTree>
    <p:extLst>
      <p:ext uri="{BB962C8B-B14F-4D97-AF65-F5344CB8AC3E}">
        <p14:creationId xmlns:p14="http://schemas.microsoft.com/office/powerpoint/2010/main" val="23070088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360EF11-6E29-45D7-A42D-8AE7AF47E6A2}" type="slidenum">
              <a:rPr kumimoji="1" lang="ja-JP" altLang="en-US" smtClean="0"/>
              <a:t>8</a:t>
            </a:fld>
            <a:endParaRPr kumimoji="1" lang="ja-JP" altLang="en-US"/>
          </a:p>
        </p:txBody>
      </p:sp>
    </p:spTree>
    <p:extLst>
      <p:ext uri="{BB962C8B-B14F-4D97-AF65-F5344CB8AC3E}">
        <p14:creationId xmlns:p14="http://schemas.microsoft.com/office/powerpoint/2010/main" val="2584307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360EF11-6E29-45D7-A42D-8AE7AF47E6A2}" type="slidenum">
              <a:rPr kumimoji="1" lang="ja-JP" altLang="en-US" smtClean="0"/>
              <a:t>10</a:t>
            </a:fld>
            <a:endParaRPr kumimoji="1" lang="ja-JP" altLang="en-US"/>
          </a:p>
        </p:txBody>
      </p:sp>
    </p:spTree>
    <p:extLst>
      <p:ext uri="{BB962C8B-B14F-4D97-AF65-F5344CB8AC3E}">
        <p14:creationId xmlns:p14="http://schemas.microsoft.com/office/powerpoint/2010/main" val="4125592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6FFB7784-2BF1-4EAC-9223-B458392E00B5}" type="datetime1">
              <a:rPr kumimoji="1" lang="ja-JP" altLang="en-US" smtClean="0"/>
              <a:t>2025/3/12</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633211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39EE526D-D990-4E03-AE32-C1A9977DFECE}" type="datetime1">
              <a:rPr kumimoji="1" lang="ja-JP" altLang="en-US" smtClean="0"/>
              <a:t>2025/3/12</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786941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709973D2-76D5-41C3-AA95-E5E90F665DC7}" type="datetime1">
              <a:rPr kumimoji="1" lang="ja-JP" altLang="en-US" smtClean="0"/>
              <a:t>2025/3/12</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67480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EC647DAF-87DC-4185-B845-268BE94523F9}" type="datetime1">
              <a:rPr kumimoji="1" lang="ja-JP" altLang="en-US" smtClean="0"/>
              <a:t>2025/3/12</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804861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6C154066-B787-4FB5-9C18-C105E2C69A2F}" type="datetime1">
              <a:rPr kumimoji="1" lang="ja-JP" altLang="en-US" smtClean="0"/>
              <a:t>2025/3/12</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969817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471488" y="9181397"/>
            <a:ext cx="1543050" cy="527403"/>
          </a:xfrm>
          <a:prstGeom prst="rect">
            <a:avLst/>
          </a:prstGeom>
        </p:spPr>
        <p:txBody>
          <a:bodyPr/>
          <a:lstStyle/>
          <a:p>
            <a:fld id="{EB9B84F2-623E-4778-AF9C-D5683914C42C}" type="datetime1">
              <a:rPr kumimoji="1" lang="ja-JP" altLang="en-US" smtClean="0"/>
              <a:t>2025/3/12</a:t>
            </a:fld>
            <a:endParaRPr kumimoji="1" lang="ja-JP" altLang="en-US"/>
          </a:p>
        </p:txBody>
      </p:sp>
      <p:sp>
        <p:nvSpPr>
          <p:cNvPr id="6" name="Footer Placeholder 5"/>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1569013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471488" y="9181397"/>
            <a:ext cx="1543050" cy="527403"/>
          </a:xfrm>
          <a:prstGeom prst="rect">
            <a:avLst/>
          </a:prstGeom>
        </p:spPr>
        <p:txBody>
          <a:bodyPr/>
          <a:lstStyle/>
          <a:p>
            <a:fld id="{76DBE7F8-BD36-4FD8-BCC4-38AD685EB5AC}" type="datetime1">
              <a:rPr kumimoji="1" lang="ja-JP" altLang="en-US" smtClean="0"/>
              <a:t>2025/3/12</a:t>
            </a:fld>
            <a:endParaRPr kumimoji="1" lang="ja-JP" altLang="en-US"/>
          </a:p>
        </p:txBody>
      </p:sp>
      <p:sp>
        <p:nvSpPr>
          <p:cNvPr id="8" name="Footer Placeholder 7"/>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76984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471488" y="9181397"/>
            <a:ext cx="1543050" cy="527403"/>
          </a:xfrm>
          <a:prstGeom prst="rect">
            <a:avLst/>
          </a:prstGeom>
        </p:spPr>
        <p:txBody>
          <a:bodyPr/>
          <a:lstStyle/>
          <a:p>
            <a:fld id="{272F9448-9C07-4F26-81DB-13787E36CDFD}" type="datetime1">
              <a:rPr kumimoji="1" lang="ja-JP" altLang="en-US" smtClean="0"/>
              <a:t>2025/3/12</a:t>
            </a:fld>
            <a:endParaRPr kumimoji="1" lang="ja-JP" altLang="en-US"/>
          </a:p>
        </p:txBody>
      </p:sp>
      <p:sp>
        <p:nvSpPr>
          <p:cNvPr id="4" name="Footer Placeholder 3"/>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1562008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1488" y="9181397"/>
            <a:ext cx="1543050" cy="527403"/>
          </a:xfrm>
          <a:prstGeom prst="rect">
            <a:avLst/>
          </a:prstGeom>
        </p:spPr>
        <p:txBody>
          <a:bodyPr/>
          <a:lstStyle/>
          <a:p>
            <a:fld id="{7FE64D48-6D31-4C2B-B44E-1E590B82A7B7}" type="datetime1">
              <a:rPr kumimoji="1" lang="ja-JP" altLang="en-US" smtClean="0"/>
              <a:t>2025/3/12</a:t>
            </a:fld>
            <a:endParaRPr kumimoji="1" lang="ja-JP" altLang="en-US"/>
          </a:p>
        </p:txBody>
      </p:sp>
      <p:sp>
        <p:nvSpPr>
          <p:cNvPr id="3" name="Footer Placeholder 2"/>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1313462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a:xfrm>
            <a:off x="471488" y="9181397"/>
            <a:ext cx="1543050" cy="527403"/>
          </a:xfrm>
          <a:prstGeom prst="rect">
            <a:avLst/>
          </a:prstGeom>
        </p:spPr>
        <p:txBody>
          <a:bodyPr/>
          <a:lstStyle/>
          <a:p>
            <a:fld id="{E89D2040-91DE-4C64-B6DE-72773E1EC4BA}" type="datetime1">
              <a:rPr kumimoji="1" lang="ja-JP" altLang="en-US" smtClean="0"/>
              <a:t>2025/3/12</a:t>
            </a:fld>
            <a:endParaRPr kumimoji="1" lang="ja-JP" altLang="en-US"/>
          </a:p>
        </p:txBody>
      </p:sp>
      <p:sp>
        <p:nvSpPr>
          <p:cNvPr id="6" name="Footer Placeholder 5"/>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2117710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a:xfrm>
            <a:off x="471488" y="9181397"/>
            <a:ext cx="1543050" cy="527403"/>
          </a:xfrm>
          <a:prstGeom prst="rect">
            <a:avLst/>
          </a:prstGeom>
        </p:spPr>
        <p:txBody>
          <a:bodyPr/>
          <a:lstStyle/>
          <a:p>
            <a:fld id="{0E897C2A-0BA7-4ACC-A99B-CE9C10C014C1}" type="datetime1">
              <a:rPr kumimoji="1" lang="ja-JP" altLang="en-US" smtClean="0"/>
              <a:t>2025/3/12</a:t>
            </a:fld>
            <a:endParaRPr kumimoji="1" lang="ja-JP" altLang="en-US"/>
          </a:p>
        </p:txBody>
      </p:sp>
      <p:sp>
        <p:nvSpPr>
          <p:cNvPr id="6" name="Footer Placeholder 5"/>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1045032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p:cNvSpPr>
          <p:nvPr>
            <p:ph type="sldNum" sz="quarter" idx="4"/>
          </p:nvPr>
        </p:nvSpPr>
        <p:spPr>
          <a:xfrm>
            <a:off x="6451260" y="219110"/>
            <a:ext cx="330540" cy="230832"/>
          </a:xfrm>
          <a:prstGeom prst="rect">
            <a:avLst/>
          </a:prstGeom>
        </p:spPr>
        <p:txBody>
          <a:bodyPr vert="horz" wrap="none" lIns="91440" tIns="45720" rIns="91440" bIns="45720" rtlCol="0" anchor="ctr">
            <a:spAutoFit/>
          </a:bodyPr>
          <a:lstStyle>
            <a:lvl1pPr algn="ctr">
              <a:defRPr sz="900">
                <a:solidFill>
                  <a:schemeClr val="tx1">
                    <a:tint val="75000"/>
                  </a:schemeClr>
                </a:solidFill>
                <a:latin typeface="A-OTF UD新ゴ Pro M" panose="020B0500000000000000" pitchFamily="34" charset="-128"/>
                <a:ea typeface="A-OTF UD新ゴ Pro M" panose="020B0500000000000000" pitchFamily="34" charset="-128"/>
              </a:defRPr>
            </a:lvl1pPr>
          </a:lstStyle>
          <a:p>
            <a:fld id="{663423E7-E2F5-4AEC-B6B5-2F805007FDB7}" type="slidenum">
              <a:rPr kumimoji="1" lang="ja-JP" altLang="en-US" smtClean="0"/>
              <a:pPr/>
              <a:t>‹#›</a:t>
            </a:fld>
            <a:endParaRPr kumimoji="1" lang="ja-JP" altLang="en-US"/>
          </a:p>
        </p:txBody>
      </p:sp>
      <p:cxnSp>
        <p:nvCxnSpPr>
          <p:cNvPr id="7" name="直線コネクタ 6">
            <a:extLst>
              <a:ext uri="{FF2B5EF4-FFF2-40B4-BE49-F238E27FC236}">
                <a16:creationId xmlns:a16="http://schemas.microsoft.com/office/drawing/2014/main" id="{24B56D73-7D8B-43B1-B6B3-3F702F71E178}"/>
              </a:ext>
            </a:extLst>
          </p:cNvPr>
          <p:cNvCxnSpPr>
            <a:cxnSpLocks/>
          </p:cNvCxnSpPr>
          <p:nvPr userDrawn="1"/>
        </p:nvCxnSpPr>
        <p:spPr>
          <a:xfrm>
            <a:off x="188260" y="441048"/>
            <a:ext cx="666974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989934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A4B0D4E-B0A1-48AB-B5DB-6D0EAC383685}"/>
              </a:ext>
            </a:extLst>
          </p:cNvPr>
          <p:cNvSpPr/>
          <p:nvPr/>
        </p:nvSpPr>
        <p:spPr>
          <a:xfrm>
            <a:off x="626499" y="1794691"/>
            <a:ext cx="5605002" cy="2771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kumimoji="1" lang="ja-JP" altLang="en-US" sz="2400" dirty="0">
                <a:solidFill>
                  <a:schemeClr val="tx1"/>
                </a:solidFill>
                <a:latin typeface="HG丸ｺﾞｼｯｸM-PRO" panose="020F0600000000000000" pitchFamily="50" charset="-128"/>
                <a:ea typeface="A-OTF UD新ゴ Pro M" panose="020B0500000000000000"/>
              </a:rPr>
              <a:t>第</a:t>
            </a:r>
            <a:r>
              <a:rPr kumimoji="1" lang="en-US" altLang="ja-JP" sz="2400" dirty="0">
                <a:solidFill>
                  <a:schemeClr val="tx1"/>
                </a:solidFill>
                <a:latin typeface="HG丸ｺﾞｼｯｸM-PRO" panose="020F0600000000000000" pitchFamily="50" charset="-128"/>
                <a:ea typeface="A-OTF UD新ゴ Pro M" panose="020B0500000000000000"/>
              </a:rPr>
              <a:t>48</a:t>
            </a:r>
            <a:r>
              <a:rPr kumimoji="1" lang="ja-JP" altLang="en-US" sz="2400" dirty="0">
                <a:solidFill>
                  <a:schemeClr val="tx1"/>
                </a:solidFill>
                <a:latin typeface="HG丸ｺﾞｼｯｸM-PRO" panose="020F0600000000000000" pitchFamily="50" charset="-128"/>
                <a:ea typeface="A-OTF UD新ゴ Pro M" panose="020B0500000000000000"/>
              </a:rPr>
              <a:t>回全国育樹祭開催記念行事</a:t>
            </a:r>
            <a:endParaRPr kumimoji="1" lang="en-US" altLang="ja-JP" sz="2400" dirty="0">
              <a:solidFill>
                <a:schemeClr val="tx1"/>
              </a:solidFill>
              <a:latin typeface="HG丸ｺﾞｼｯｸM-PRO" panose="020F0600000000000000" pitchFamily="50" charset="-128"/>
              <a:ea typeface="A-OTF UD新ゴ Pro M" panose="020B0500000000000000"/>
            </a:endParaRPr>
          </a:p>
          <a:p>
            <a:pPr algn="ctr">
              <a:lnSpc>
                <a:spcPts val="5000"/>
              </a:lnSpc>
            </a:pPr>
            <a:r>
              <a:rPr kumimoji="1" lang="ja-JP" altLang="en-US" sz="4800" b="1" dirty="0">
                <a:solidFill>
                  <a:schemeClr val="tx1"/>
                </a:solidFill>
                <a:latin typeface="UD デジタル 教科書体 NP-B" panose="02020700000000000000" pitchFamily="18" charset="-128"/>
                <a:ea typeface="UD デジタル 教科書体 NP-B" panose="02020700000000000000" pitchFamily="18" charset="-128"/>
              </a:rPr>
              <a:t>みやぎ</a:t>
            </a:r>
            <a:r>
              <a:rPr kumimoji="1" lang="en-US" altLang="ja-JP" sz="4800" b="1" dirty="0">
                <a:solidFill>
                  <a:schemeClr val="tx1"/>
                </a:solidFill>
                <a:latin typeface="UD デジタル 教科書体 NP-B" panose="02020700000000000000" pitchFamily="18" charset="-128"/>
                <a:ea typeface="UD デジタル 教科書体 NP-B" panose="02020700000000000000" pitchFamily="18" charset="-128"/>
              </a:rPr>
              <a:t>2025</a:t>
            </a:r>
          </a:p>
          <a:p>
            <a:pPr algn="ctr">
              <a:lnSpc>
                <a:spcPts val="5000"/>
              </a:lnSpc>
            </a:pPr>
            <a:r>
              <a:rPr kumimoji="1" lang="ja-JP" altLang="en-US" sz="4800" b="1" dirty="0">
                <a:solidFill>
                  <a:schemeClr val="tx1"/>
                </a:solidFill>
                <a:latin typeface="UD デジタル 教科書体 NP-B" panose="02020700000000000000" pitchFamily="18" charset="-128"/>
                <a:ea typeface="UD デジタル 教科書体 NP-B" panose="02020700000000000000" pitchFamily="18" charset="-128"/>
              </a:rPr>
              <a:t>森林・林業・環境</a:t>
            </a:r>
            <a:endParaRPr kumimoji="1" lang="en-US" altLang="ja-JP" sz="4800" b="1" dirty="0">
              <a:solidFill>
                <a:schemeClr val="tx1"/>
              </a:solidFill>
              <a:latin typeface="UD デジタル 教科書体 NP-B" panose="02020700000000000000" pitchFamily="18" charset="-128"/>
              <a:ea typeface="UD デジタル 教科書体 NP-B" panose="02020700000000000000" pitchFamily="18" charset="-128"/>
            </a:endParaRPr>
          </a:p>
          <a:p>
            <a:pPr algn="ctr">
              <a:lnSpc>
                <a:spcPts val="5000"/>
              </a:lnSpc>
            </a:pPr>
            <a:r>
              <a:rPr kumimoji="1" lang="ja-JP" altLang="en-US" sz="4800" b="1" dirty="0">
                <a:solidFill>
                  <a:schemeClr val="tx1"/>
                </a:solidFill>
                <a:latin typeface="UD デジタル 教科書体 NP-B" panose="02020700000000000000" pitchFamily="18" charset="-128"/>
                <a:ea typeface="UD デジタル 教科書体 NP-B" panose="02020700000000000000" pitchFamily="18" charset="-128"/>
              </a:rPr>
              <a:t>機械展示実演会</a:t>
            </a:r>
            <a:endParaRPr kumimoji="1" lang="en-US" altLang="ja-JP" sz="4800" b="1"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4" name="正方形/長方形 3">
            <a:extLst>
              <a:ext uri="{FF2B5EF4-FFF2-40B4-BE49-F238E27FC236}">
                <a16:creationId xmlns:a16="http://schemas.microsoft.com/office/drawing/2014/main" id="{14FC9AFA-DF55-473A-AEEC-FE6CDD4FD066}"/>
              </a:ext>
            </a:extLst>
          </p:cNvPr>
          <p:cNvSpPr/>
          <p:nvPr/>
        </p:nvSpPr>
        <p:spPr>
          <a:xfrm>
            <a:off x="455269" y="6131875"/>
            <a:ext cx="5950668" cy="8925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r>
              <a:rPr kumimoji="1" lang="ja-JP" altLang="en-US" dirty="0">
                <a:solidFill>
                  <a:schemeClr val="tx1"/>
                </a:solidFill>
                <a:latin typeface="A-OTF UD新ゴ Pro M" panose="020B0500000000000000" pitchFamily="34" charset="-128"/>
                <a:ea typeface="A-OTF UD新ゴ Pro M" panose="020B0500000000000000"/>
              </a:rPr>
              <a:t>会期：令和</a:t>
            </a:r>
            <a:r>
              <a:rPr kumimoji="1" lang="en-US" altLang="ja-JP" dirty="0">
                <a:solidFill>
                  <a:schemeClr val="tx1"/>
                </a:solidFill>
                <a:latin typeface="A-OTF UD新ゴ Pro M" panose="020B0500000000000000" pitchFamily="34" charset="-128"/>
                <a:ea typeface="A-OTF UD新ゴ Pro M" panose="020B0500000000000000"/>
              </a:rPr>
              <a:t>7</a:t>
            </a:r>
            <a:r>
              <a:rPr kumimoji="1" lang="ja-JP" altLang="en-US" dirty="0">
                <a:solidFill>
                  <a:schemeClr val="tx1"/>
                </a:solidFill>
                <a:latin typeface="A-OTF UD新ゴ Pro M" panose="020B0500000000000000" pitchFamily="34" charset="-128"/>
                <a:ea typeface="A-OTF UD新ゴ Pro M" panose="020B0500000000000000"/>
              </a:rPr>
              <a:t>年</a:t>
            </a:r>
            <a:r>
              <a:rPr kumimoji="1" lang="en-US" altLang="ja-JP" dirty="0">
                <a:solidFill>
                  <a:schemeClr val="tx1"/>
                </a:solidFill>
                <a:latin typeface="A-OTF UD新ゴ Pro M" panose="020B0500000000000000" pitchFamily="34" charset="-128"/>
                <a:ea typeface="A-OTF UD新ゴ Pro M" panose="020B0500000000000000"/>
              </a:rPr>
              <a:t>10</a:t>
            </a:r>
            <a:r>
              <a:rPr kumimoji="1" lang="ja-JP" altLang="en-US" dirty="0">
                <a:solidFill>
                  <a:schemeClr val="tx1"/>
                </a:solidFill>
                <a:latin typeface="A-OTF UD新ゴ Pro M" panose="020B0500000000000000" pitchFamily="34" charset="-128"/>
                <a:ea typeface="A-OTF UD新ゴ Pro M" panose="020B0500000000000000"/>
              </a:rPr>
              <a:t>月</a:t>
            </a:r>
            <a:r>
              <a:rPr kumimoji="1" lang="en-US" altLang="ja-JP" dirty="0">
                <a:solidFill>
                  <a:schemeClr val="tx1"/>
                </a:solidFill>
                <a:latin typeface="A-OTF UD新ゴ Pro M" panose="020B0500000000000000" pitchFamily="34" charset="-128"/>
                <a:ea typeface="A-OTF UD新ゴ Pro M" panose="020B0500000000000000"/>
              </a:rPr>
              <a:t>5</a:t>
            </a:r>
            <a:r>
              <a:rPr kumimoji="1" lang="ja-JP" altLang="en-US" dirty="0">
                <a:solidFill>
                  <a:schemeClr val="tx1"/>
                </a:solidFill>
                <a:latin typeface="A-OTF UD新ゴ Pro M" panose="020B0500000000000000" pitchFamily="34" charset="-128"/>
                <a:ea typeface="A-OTF UD新ゴ Pro M" panose="020B0500000000000000"/>
              </a:rPr>
              <a:t>日（日）～ </a:t>
            </a:r>
            <a:r>
              <a:rPr kumimoji="1" lang="en-US" altLang="ja-JP" dirty="0">
                <a:solidFill>
                  <a:schemeClr val="tx1"/>
                </a:solidFill>
                <a:latin typeface="A-OTF UD新ゴ Pro M" panose="020B0500000000000000" pitchFamily="34" charset="-128"/>
                <a:ea typeface="A-OTF UD新ゴ Pro M" panose="020B0500000000000000"/>
              </a:rPr>
              <a:t>6</a:t>
            </a:r>
            <a:r>
              <a:rPr kumimoji="1" lang="ja-JP" altLang="en-US" dirty="0">
                <a:solidFill>
                  <a:schemeClr val="tx1"/>
                </a:solidFill>
                <a:latin typeface="A-OTF UD新ゴ Pro M" panose="020B0500000000000000" pitchFamily="34" charset="-128"/>
                <a:ea typeface="A-OTF UD新ゴ Pro M" panose="020B0500000000000000"/>
              </a:rPr>
              <a:t>日（月）</a:t>
            </a:r>
            <a:endParaRPr kumimoji="1" lang="en-US" altLang="ja-JP" dirty="0">
              <a:solidFill>
                <a:schemeClr val="tx1"/>
              </a:solidFill>
              <a:latin typeface="A-OTF UD新ゴ Pro M" panose="020B0500000000000000" pitchFamily="34" charset="-128"/>
              <a:ea typeface="A-OTF UD新ゴ Pro M" panose="020B0500000000000000"/>
            </a:endParaRPr>
          </a:p>
          <a:p>
            <a:r>
              <a:rPr kumimoji="1" lang="ja-JP" altLang="en-US" dirty="0">
                <a:solidFill>
                  <a:schemeClr val="tx1"/>
                </a:solidFill>
                <a:latin typeface="A-OTF UD新ゴ Pro M" panose="020B0500000000000000" pitchFamily="34" charset="-128"/>
                <a:ea typeface="A-OTF UD新ゴ Pro M" panose="020B0500000000000000"/>
              </a:rPr>
              <a:t>会場：宮城県　</a:t>
            </a:r>
            <a:r>
              <a:rPr kumimoji="1" lang="zh-CN" altLang="en-US" dirty="0">
                <a:solidFill>
                  <a:schemeClr val="tx1"/>
                </a:solidFill>
                <a:latin typeface="A-OTF UD新ゴ Pro M" panose="020B0500000000000000" pitchFamily="34" charset="-128"/>
                <a:ea typeface="A-OTF UD新ゴ Pro M" panose="020B0500000000000000" pitchFamily="34" charset="-128"/>
              </a:rPr>
              <a:t>仙台塩釜港（石巻港区）雲雀野地区</a:t>
            </a:r>
            <a:endParaRPr kumimoji="1" lang="en-US" altLang="zh-CN" dirty="0">
              <a:solidFill>
                <a:schemeClr val="tx1"/>
              </a:solidFill>
              <a:latin typeface="A-OTF UD新ゴ Pro M" panose="020B0500000000000000" pitchFamily="34" charset="-128"/>
              <a:ea typeface="A-OTF UD新ゴ Pro M" panose="020B0500000000000000"/>
            </a:endParaRPr>
          </a:p>
          <a:p>
            <a:r>
              <a:rPr kumimoji="1" lang="ja-JP" altLang="en-US" sz="1600" dirty="0">
                <a:solidFill>
                  <a:schemeClr val="tx1"/>
                </a:solidFill>
                <a:latin typeface="A-OTF UD新ゴ Pro M" panose="020B0500000000000000" pitchFamily="34" charset="-128"/>
                <a:ea typeface="A-OTF UD新ゴ Pro M" panose="020B0500000000000000"/>
              </a:rPr>
              <a:t>　　　　　　　　　（宮城県</a:t>
            </a:r>
            <a:r>
              <a:rPr kumimoji="1" lang="zh-TW" altLang="en-US" sz="1600" dirty="0">
                <a:solidFill>
                  <a:schemeClr val="tx1"/>
                </a:solidFill>
                <a:latin typeface="A-OTF UD新ゴ Pro M" panose="020B0500000000000000" pitchFamily="34" charset="-128"/>
                <a:ea typeface="A-OTF UD新ゴ Pro M" panose="020B0500000000000000" pitchFamily="34" charset="-128"/>
              </a:rPr>
              <a:t>石巻市雲雀野町</a:t>
            </a:r>
            <a:r>
              <a:rPr kumimoji="1" lang="ja-JP" altLang="en-US" sz="1600" dirty="0">
                <a:solidFill>
                  <a:schemeClr val="tx1"/>
                </a:solidFill>
                <a:latin typeface="A-OTF UD新ゴ Pro M" panose="020B0500000000000000" pitchFamily="34" charset="-128"/>
                <a:ea typeface="A-OTF UD新ゴ Pro M" panose="020B0500000000000000" pitchFamily="34" charset="-128"/>
              </a:rPr>
              <a:t>二丁目</a:t>
            </a:r>
            <a:r>
              <a:rPr kumimoji="1" lang="en-US" altLang="ja-JP" sz="1600" dirty="0">
                <a:solidFill>
                  <a:schemeClr val="tx1"/>
                </a:solidFill>
                <a:latin typeface="A-OTF UD新ゴ Pro M" panose="020B0500000000000000" pitchFamily="34" charset="-128"/>
                <a:ea typeface="A-OTF UD新ゴ Pro M" panose="020B0500000000000000" pitchFamily="34" charset="-128"/>
              </a:rPr>
              <a:t>15-3</a:t>
            </a:r>
            <a:r>
              <a:rPr kumimoji="1" lang="ja-JP" altLang="en-US" sz="1600" dirty="0">
                <a:solidFill>
                  <a:schemeClr val="tx1"/>
                </a:solidFill>
                <a:latin typeface="A-OTF UD新ゴ Pro M" panose="020B0500000000000000" pitchFamily="34" charset="-128"/>
                <a:ea typeface="A-OTF UD新ゴ Pro M" panose="020B0500000000000000" pitchFamily="34" charset="-128"/>
              </a:rPr>
              <a:t>外</a:t>
            </a:r>
            <a:r>
              <a:rPr kumimoji="1" lang="ja-JP" altLang="en-US" sz="1600" dirty="0">
                <a:solidFill>
                  <a:schemeClr val="tx1"/>
                </a:solidFill>
                <a:latin typeface="A-OTF UD新ゴ Pro M" panose="020B0500000000000000" pitchFamily="34" charset="-128"/>
                <a:ea typeface="A-OTF UD新ゴ Pro M" panose="020B0500000000000000"/>
              </a:rPr>
              <a:t>）</a:t>
            </a:r>
            <a:endParaRPr kumimoji="1" lang="ja-JP" altLang="en-US" sz="2000" dirty="0">
              <a:solidFill>
                <a:schemeClr val="tx1"/>
              </a:solidFill>
              <a:latin typeface="A-OTF UD新ゴ Pro M" panose="020B0500000000000000" pitchFamily="34" charset="-128"/>
              <a:ea typeface="A-OTF UD新ゴ Pro M" panose="020B0500000000000000"/>
            </a:endParaRPr>
          </a:p>
        </p:txBody>
      </p:sp>
      <p:sp>
        <p:nvSpPr>
          <p:cNvPr id="5" name="正方形/長方形 4">
            <a:extLst>
              <a:ext uri="{FF2B5EF4-FFF2-40B4-BE49-F238E27FC236}">
                <a16:creationId xmlns:a16="http://schemas.microsoft.com/office/drawing/2014/main" id="{2D1C883F-9CBD-45E8-A5F0-DB4A6C3EB189}"/>
              </a:ext>
            </a:extLst>
          </p:cNvPr>
          <p:cNvSpPr/>
          <p:nvPr/>
        </p:nvSpPr>
        <p:spPr>
          <a:xfrm>
            <a:off x="874460" y="7185153"/>
            <a:ext cx="5109091" cy="19818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a:rPr>
              <a:t>主催</a:t>
            </a:r>
            <a:endParaRPr kumimoji="1" lang="en-US" altLang="ja-JP" sz="1200" dirty="0">
              <a:solidFill>
                <a:schemeClr val="tx1"/>
              </a:solidFill>
              <a:latin typeface="HG丸ｺﾞｼｯｸM-PRO" panose="020F0600000000000000" pitchFamily="50" charset="-128"/>
              <a:ea typeface="A-OTF UD新ゴ Pro M" panose="020B0500000000000000"/>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a:rPr>
              <a:t>宮城県、一般社団法人林業機械化協会</a:t>
            </a:r>
            <a:endParaRPr kumimoji="1" lang="en-US" altLang="ja-JP" sz="1200" dirty="0">
              <a:solidFill>
                <a:schemeClr val="tx1"/>
              </a:solidFill>
              <a:latin typeface="HG丸ｺﾞｼｯｸM-PRO" panose="020F0600000000000000" pitchFamily="50" charset="-128"/>
              <a:ea typeface="A-OTF UD新ゴ Pro M" panose="020B0500000000000000"/>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a:rPr>
              <a:t>後援（依頼予定）</a:t>
            </a:r>
            <a:endParaRPr kumimoji="1" lang="en-US" altLang="ja-JP" sz="1200" dirty="0">
              <a:solidFill>
                <a:schemeClr val="tx1"/>
              </a:solidFill>
              <a:latin typeface="HG丸ｺﾞｼｯｸM-PRO" panose="020F0600000000000000" pitchFamily="50" charset="-128"/>
              <a:ea typeface="A-OTF UD新ゴ Pro M" panose="020B0500000000000000"/>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a:rPr>
              <a:t>石巻市、東北森林管理局、</a:t>
            </a:r>
            <a:endParaRPr kumimoji="1" lang="en-US" altLang="ja-JP" sz="1200" dirty="0">
              <a:solidFill>
                <a:schemeClr val="tx1"/>
              </a:solidFill>
              <a:latin typeface="HG丸ｺﾞｼｯｸM-PRO" panose="020F0600000000000000" pitchFamily="50" charset="-128"/>
              <a:ea typeface="A-OTF UD新ゴ Pro M" panose="020B0500000000000000"/>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a:rPr>
              <a:t>全国森林組合連合会、一般社団法人全国木材組合連合会、</a:t>
            </a:r>
            <a:endParaRPr kumimoji="1" lang="en-US" altLang="ja-JP" sz="1200" dirty="0">
              <a:solidFill>
                <a:schemeClr val="tx1"/>
              </a:solidFill>
              <a:latin typeface="HG丸ｺﾞｼｯｸM-PRO" panose="020F0600000000000000" pitchFamily="50" charset="-128"/>
              <a:ea typeface="A-OTF UD新ゴ Pro M" panose="020B0500000000000000"/>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a:rPr>
              <a:t>全国素材生産業協同組合連合会、林業・木材製造業労働災害防止協会、</a:t>
            </a:r>
            <a:endParaRPr kumimoji="1" lang="en-US" altLang="ja-JP" sz="1200" dirty="0">
              <a:solidFill>
                <a:schemeClr val="tx1"/>
              </a:solidFill>
              <a:latin typeface="HG丸ｺﾞｼｯｸM-PRO" panose="020F0600000000000000" pitchFamily="50" charset="-128"/>
              <a:ea typeface="A-OTF UD新ゴ Pro M" panose="020B0500000000000000"/>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a:rPr>
              <a:t>森林利用学会、国産材を活用し日本の森林を守る運動推進協議会、</a:t>
            </a:r>
            <a:endParaRPr kumimoji="1" lang="en-US" altLang="ja-JP" sz="1200" dirty="0">
              <a:solidFill>
                <a:schemeClr val="tx1"/>
              </a:solidFill>
              <a:latin typeface="HG丸ｺﾞｼｯｸM-PRO" panose="020F0600000000000000" pitchFamily="50" charset="-128"/>
              <a:ea typeface="A-OTF UD新ゴ Pro M" panose="020B0500000000000000"/>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a:rPr>
              <a:t>森林を活かす都市の木造化推進協議会、全国国有林造林生産業協議会、</a:t>
            </a:r>
            <a:endParaRPr kumimoji="1" lang="en-US" altLang="ja-JP" sz="1200" dirty="0">
              <a:solidFill>
                <a:schemeClr val="tx1"/>
              </a:solidFill>
              <a:latin typeface="HG丸ｺﾞｼｯｸM-PRO" panose="020F0600000000000000" pitchFamily="50" charset="-128"/>
              <a:ea typeface="A-OTF UD新ゴ Pro M" panose="020B0500000000000000"/>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a:rPr>
              <a:t>その他宮城県内林業関係団体</a:t>
            </a:r>
            <a:endParaRPr kumimoji="1" lang="en-US" altLang="ja-JP" sz="1200" dirty="0">
              <a:solidFill>
                <a:schemeClr val="tx1"/>
              </a:solidFill>
              <a:latin typeface="HG丸ｺﾞｼｯｸM-PRO" panose="020F0600000000000000" pitchFamily="50" charset="-128"/>
              <a:ea typeface="A-OTF UD新ゴ Pro M" panose="020B0500000000000000"/>
            </a:endParaRPr>
          </a:p>
        </p:txBody>
      </p:sp>
      <p:sp>
        <p:nvSpPr>
          <p:cNvPr id="6" name="正方形/長方形 5">
            <a:extLst>
              <a:ext uri="{FF2B5EF4-FFF2-40B4-BE49-F238E27FC236}">
                <a16:creationId xmlns:a16="http://schemas.microsoft.com/office/drawing/2014/main" id="{81FC9055-1D88-4451-A08F-23FFE0BB8D1F}"/>
              </a:ext>
            </a:extLst>
          </p:cNvPr>
          <p:cNvSpPr/>
          <p:nvPr/>
        </p:nvSpPr>
        <p:spPr>
          <a:xfrm>
            <a:off x="1092806" y="4565771"/>
            <a:ext cx="4672388" cy="884070"/>
          </a:xfrm>
          <a:prstGeom prst="rect">
            <a:avLst/>
          </a:prstGeom>
          <a:solidFill>
            <a:srgbClr val="2CBE3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80000" tIns="72000" rIns="180000" bIns="72000" rtlCol="0" anchor="ctr" anchorCtr="1">
            <a:spAutoFit/>
          </a:bodyPr>
          <a:lstStyle/>
          <a:p>
            <a:pPr algn="just"/>
            <a:r>
              <a:rPr kumimoji="1" lang="ja-JP" altLang="en-US" sz="4800" dirty="0">
                <a:solidFill>
                  <a:schemeClr val="tx1"/>
                </a:solidFill>
                <a:latin typeface="UD デジタル 教科書体 NP-B" panose="02020700000000000000" pitchFamily="18" charset="-128"/>
                <a:ea typeface="UD デジタル 教科書体 NP-B" panose="02020700000000000000" pitchFamily="18" charset="-128"/>
              </a:rPr>
              <a:t>出　展　概　要</a:t>
            </a:r>
          </a:p>
        </p:txBody>
      </p:sp>
      <p:sp>
        <p:nvSpPr>
          <p:cNvPr id="8" name="テキスト ボックス 7">
            <a:extLst>
              <a:ext uri="{FF2B5EF4-FFF2-40B4-BE49-F238E27FC236}">
                <a16:creationId xmlns:a16="http://schemas.microsoft.com/office/drawing/2014/main" id="{02E0479D-6E1B-4A5C-83A2-6A2869041E20}"/>
              </a:ext>
            </a:extLst>
          </p:cNvPr>
          <p:cNvSpPr txBox="1"/>
          <p:nvPr/>
        </p:nvSpPr>
        <p:spPr>
          <a:xfrm>
            <a:off x="7679806" y="148060"/>
            <a:ext cx="2688147" cy="661720"/>
          </a:xfrm>
          <a:prstGeom prst="rect">
            <a:avLst/>
          </a:prstGeom>
          <a:noFill/>
        </p:spPr>
        <p:txBody>
          <a:bodyPr wrap="square">
            <a:spAutoFit/>
          </a:bodyPr>
          <a:lstStyle/>
          <a:p>
            <a:pPr defTabSz="457161">
              <a:spcBef>
                <a:spcPts val="599"/>
              </a:spcBef>
              <a:defRPr/>
            </a:pPr>
            <a:r>
              <a:rPr kumimoji="1" lang="ja-JP" altLang="en-US" sz="1600" dirty="0">
                <a:solidFill>
                  <a:prstClr val="black"/>
                </a:solidFill>
                <a:latin typeface="A-OTF UD新ゴ Pro M" panose="020B0500000000000000" pitchFamily="34" charset="-128"/>
                <a:ea typeface="A-OTF UD新ゴ Pro M" panose="020B0500000000000000" pitchFamily="34" charset="-128"/>
              </a:rPr>
              <a:t>公表　令和６年３月２７日</a:t>
            </a:r>
            <a:endParaRPr kumimoji="1" lang="en-US" altLang="ja-JP" sz="1600" dirty="0">
              <a:solidFill>
                <a:prstClr val="black"/>
              </a:solidFill>
              <a:latin typeface="A-OTF UD新ゴ Pro M" panose="020B0500000000000000" pitchFamily="34" charset="-128"/>
              <a:ea typeface="A-OTF UD新ゴ Pro M" panose="020B0500000000000000" pitchFamily="34" charset="-128"/>
            </a:endParaRPr>
          </a:p>
          <a:p>
            <a:pPr defTabSz="457161">
              <a:spcBef>
                <a:spcPts val="599"/>
              </a:spcBef>
              <a:defRPr/>
            </a:pPr>
            <a:r>
              <a:rPr kumimoji="1" lang="ja-JP" altLang="en-US" sz="1600" dirty="0">
                <a:solidFill>
                  <a:prstClr val="black"/>
                </a:solidFill>
                <a:latin typeface="A-OTF UD新ゴ Pro M" panose="020B0500000000000000" pitchFamily="34" charset="-128"/>
                <a:ea typeface="A-OTF UD新ゴ Pro M" panose="020B0500000000000000" pitchFamily="34" charset="-128"/>
              </a:rPr>
              <a:t>修正　　　　　６月１４日</a:t>
            </a:r>
            <a:endParaRPr kumimoji="1" lang="en-US" altLang="ja-JP" sz="1600" dirty="0">
              <a:solidFill>
                <a:prstClr val="black"/>
              </a:solidFill>
              <a:latin typeface="A-OTF UD新ゴ Pro M" panose="020B0500000000000000" pitchFamily="34" charset="-128"/>
              <a:ea typeface="A-OTF UD新ゴ Pro M" panose="020B0500000000000000" pitchFamily="34" charset="-128"/>
            </a:endParaRPr>
          </a:p>
        </p:txBody>
      </p:sp>
      <p:sp>
        <p:nvSpPr>
          <p:cNvPr id="7" name="正方形/長方形 6">
            <a:extLst>
              <a:ext uri="{FF2B5EF4-FFF2-40B4-BE49-F238E27FC236}">
                <a16:creationId xmlns:a16="http://schemas.microsoft.com/office/drawing/2014/main" id="{3F6D964F-A9CD-F633-C97E-35220B3F8994}"/>
              </a:ext>
            </a:extLst>
          </p:cNvPr>
          <p:cNvSpPr/>
          <p:nvPr/>
        </p:nvSpPr>
        <p:spPr>
          <a:xfrm>
            <a:off x="7266042" y="8482099"/>
            <a:ext cx="4476818" cy="52322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kumimoji="1" lang="ja-JP" altLang="en-US" sz="1400" dirty="0">
                <a:solidFill>
                  <a:schemeClr val="tx1"/>
                </a:solidFill>
                <a:latin typeface="A-OTF UD新ゴ Pro M" panose="020B0500000000000000" pitchFamily="34" charset="-128"/>
                <a:ea typeface="A-OTF UD新ゴ Pro M" panose="020B0500000000000000" pitchFamily="34" charset="-128"/>
              </a:rPr>
              <a:t>修正内容　①搬入出車両の制限　　　</a:t>
            </a:r>
            <a:r>
              <a:rPr kumimoji="1" lang="en-US" altLang="ja-JP" sz="1400" dirty="0">
                <a:solidFill>
                  <a:schemeClr val="tx1"/>
                </a:solidFill>
                <a:latin typeface="A-OTF UD新ゴ Pro M" panose="020B0500000000000000" pitchFamily="34" charset="-128"/>
                <a:ea typeface="A-OTF UD新ゴ Pro M" panose="020B0500000000000000" pitchFamily="34" charset="-128"/>
              </a:rPr>
              <a:t>P29</a:t>
            </a:r>
            <a:r>
              <a:rPr kumimoji="1" lang="ja-JP" altLang="en-US" sz="1400" dirty="0">
                <a:solidFill>
                  <a:schemeClr val="tx1"/>
                </a:solidFill>
                <a:latin typeface="A-OTF UD新ゴ Pro M" panose="020B0500000000000000" pitchFamily="34" charset="-128"/>
                <a:ea typeface="A-OTF UD新ゴ Pro M" panose="020B0500000000000000" pitchFamily="34" charset="-128"/>
              </a:rPr>
              <a:t>、</a:t>
            </a:r>
            <a:r>
              <a:rPr kumimoji="1" lang="en-US" altLang="ja-JP" sz="1400" dirty="0">
                <a:solidFill>
                  <a:schemeClr val="tx1"/>
                </a:solidFill>
                <a:latin typeface="A-OTF UD新ゴ Pro M" panose="020B0500000000000000" pitchFamily="34" charset="-128"/>
                <a:ea typeface="A-OTF UD新ゴ Pro M" panose="020B0500000000000000" pitchFamily="34" charset="-128"/>
              </a:rPr>
              <a:t>44</a:t>
            </a:r>
            <a:r>
              <a:rPr kumimoji="1" lang="ja-JP" altLang="en-US" sz="1400" dirty="0">
                <a:solidFill>
                  <a:schemeClr val="tx1"/>
                </a:solidFill>
                <a:latin typeface="A-OTF UD新ゴ Pro M" panose="020B0500000000000000" pitchFamily="34" charset="-128"/>
                <a:ea typeface="A-OTF UD新ゴ Pro M" panose="020B0500000000000000" pitchFamily="34" charset="-128"/>
              </a:rPr>
              <a:t>、資料</a:t>
            </a:r>
            <a:endParaRPr kumimoji="1" lang="en-US" altLang="ja-JP" sz="1400" dirty="0">
              <a:solidFill>
                <a:schemeClr val="tx1"/>
              </a:solidFill>
              <a:latin typeface="A-OTF UD新ゴ Pro M" panose="020B0500000000000000" pitchFamily="34" charset="-128"/>
              <a:ea typeface="A-OTF UD新ゴ Pro M" panose="020B0500000000000000" pitchFamily="34" charset="-128"/>
            </a:endParaRPr>
          </a:p>
          <a:p>
            <a:r>
              <a:rPr kumimoji="1" lang="ja-JP" altLang="en-US" sz="1400" dirty="0">
                <a:solidFill>
                  <a:schemeClr val="tx1"/>
                </a:solidFill>
                <a:latin typeface="A-OTF UD新ゴ Pro M" panose="020B0500000000000000" pitchFamily="34" charset="-128"/>
                <a:ea typeface="A-OTF UD新ゴ Pro M" panose="020B0500000000000000" pitchFamily="34" charset="-128"/>
              </a:rPr>
              <a:t>　　　　　②昼食の申込み　              </a:t>
            </a:r>
            <a:r>
              <a:rPr kumimoji="1" lang="en-US" altLang="ja-JP" sz="1400" dirty="0">
                <a:solidFill>
                  <a:schemeClr val="tx1"/>
                </a:solidFill>
                <a:latin typeface="A-OTF UD新ゴ Pro M" panose="020B0500000000000000" pitchFamily="34" charset="-128"/>
                <a:ea typeface="A-OTF UD新ゴ Pro M" panose="020B0500000000000000" pitchFamily="34" charset="-128"/>
              </a:rPr>
              <a:t>P33</a:t>
            </a:r>
            <a:r>
              <a:rPr kumimoji="1" lang="ja-JP" altLang="en-US" sz="1400" dirty="0">
                <a:solidFill>
                  <a:schemeClr val="tx1"/>
                </a:solidFill>
                <a:latin typeface="A-OTF UD新ゴ Pro M" panose="020B0500000000000000" pitchFamily="34" charset="-128"/>
                <a:ea typeface="A-OTF UD新ゴ Pro M" panose="020B0500000000000000" pitchFamily="34" charset="-128"/>
              </a:rPr>
              <a:t>、</a:t>
            </a:r>
            <a:r>
              <a:rPr kumimoji="1" lang="en-US" altLang="ja-JP" sz="1400" dirty="0">
                <a:solidFill>
                  <a:schemeClr val="tx1"/>
                </a:solidFill>
                <a:latin typeface="A-OTF UD新ゴ Pro M" panose="020B0500000000000000" pitchFamily="34" charset="-128"/>
                <a:ea typeface="A-OTF UD新ゴ Pro M" panose="020B0500000000000000" pitchFamily="34" charset="-128"/>
              </a:rPr>
              <a:t>48</a:t>
            </a:r>
            <a:r>
              <a:rPr kumimoji="1" lang="ja-JP" altLang="en-US" sz="1400" dirty="0">
                <a:solidFill>
                  <a:schemeClr val="tx1"/>
                </a:solidFill>
                <a:latin typeface="A-OTF UD新ゴ Pro M" panose="020B0500000000000000" pitchFamily="34" charset="-128"/>
                <a:ea typeface="A-OTF UD新ゴ Pro M" panose="020B0500000000000000" pitchFamily="34" charset="-128"/>
              </a:rPr>
              <a:t>　　　　</a:t>
            </a:r>
            <a:endParaRPr kumimoji="1" lang="ja-JP" altLang="en-US" sz="1400" dirty="0">
              <a:solidFill>
                <a:schemeClr val="tx1"/>
              </a:solidFill>
              <a:latin typeface="A-OTF UD新ゴ Pro M" panose="020B0500000000000000" pitchFamily="34" charset="-128"/>
              <a:ea typeface="A-OTF UD新ゴ Pro M" panose="020B0500000000000000"/>
            </a:endParaRPr>
          </a:p>
        </p:txBody>
      </p:sp>
      <p:sp>
        <p:nvSpPr>
          <p:cNvPr id="3" name="テキスト ボックス 2">
            <a:extLst>
              <a:ext uri="{FF2B5EF4-FFF2-40B4-BE49-F238E27FC236}">
                <a16:creationId xmlns:a16="http://schemas.microsoft.com/office/drawing/2014/main" id="{54DFB215-2C07-5990-1E01-2CC9EA415C37}"/>
              </a:ext>
            </a:extLst>
          </p:cNvPr>
          <p:cNvSpPr txBox="1"/>
          <p:nvPr/>
        </p:nvSpPr>
        <p:spPr>
          <a:xfrm>
            <a:off x="3043692" y="5449841"/>
            <a:ext cx="2954655" cy="646331"/>
          </a:xfrm>
          <a:prstGeom prst="rect">
            <a:avLst/>
          </a:prstGeom>
          <a:noFill/>
        </p:spPr>
        <p:txBody>
          <a:bodyPr wrap="none" rtlCol="0">
            <a:spAutoFit/>
          </a:bodyPr>
          <a:lstStyle/>
          <a:p>
            <a:r>
              <a:rPr kumimoji="1" lang="ja-JP" altLang="en-US" sz="3600" dirty="0"/>
              <a:t>（提出書類）</a:t>
            </a:r>
          </a:p>
        </p:txBody>
      </p:sp>
      <p:pic>
        <p:nvPicPr>
          <p:cNvPr id="10" name="Picture 2">
            <a:extLst>
              <a:ext uri="{FF2B5EF4-FFF2-40B4-BE49-F238E27FC236}">
                <a16:creationId xmlns:a16="http://schemas.microsoft.com/office/drawing/2014/main" id="{DD952E56-8EA3-2892-9A13-27D4380FB0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2220" y="573351"/>
            <a:ext cx="4073560" cy="1315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9961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a:extLst>
              <a:ext uri="{FF2B5EF4-FFF2-40B4-BE49-F238E27FC236}">
                <a16:creationId xmlns:a16="http://schemas.microsoft.com/office/drawing/2014/main" id="{2BC46831-4C3A-3E63-1AB2-AA7AAB39E6EB}"/>
              </a:ext>
            </a:extLst>
          </p:cNvPr>
          <p:cNvSpPr txBox="1"/>
          <p:nvPr/>
        </p:nvSpPr>
        <p:spPr>
          <a:xfrm>
            <a:off x="101599" y="867672"/>
            <a:ext cx="1980029"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４　建物・工作物概要</a:t>
            </a:r>
          </a:p>
        </p:txBody>
      </p:sp>
      <p:sp>
        <p:nvSpPr>
          <p:cNvPr id="5" name="テキスト ボックス 4">
            <a:extLst>
              <a:ext uri="{FF2B5EF4-FFF2-40B4-BE49-F238E27FC236}">
                <a16:creationId xmlns:a16="http://schemas.microsoft.com/office/drawing/2014/main" id="{2B8AB659-FDB5-55DC-2539-3A02D9766018}"/>
              </a:ext>
            </a:extLst>
          </p:cNvPr>
          <p:cNvSpPr txBox="1"/>
          <p:nvPr/>
        </p:nvSpPr>
        <p:spPr>
          <a:xfrm>
            <a:off x="101599" y="5188389"/>
            <a:ext cx="2698175"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６　テント等の備品（税込み）</a:t>
            </a:r>
          </a:p>
        </p:txBody>
      </p:sp>
      <p:graphicFrame>
        <p:nvGraphicFramePr>
          <p:cNvPr id="7" name="表 6">
            <a:extLst>
              <a:ext uri="{FF2B5EF4-FFF2-40B4-BE49-F238E27FC236}">
                <a16:creationId xmlns:a16="http://schemas.microsoft.com/office/drawing/2014/main" id="{5D7A5E6D-133B-F7DE-A5EB-919BD5DF3B9A}"/>
              </a:ext>
            </a:extLst>
          </p:cNvPr>
          <p:cNvGraphicFramePr>
            <a:graphicFrameLocks noGrp="1"/>
          </p:cNvGraphicFramePr>
          <p:nvPr>
            <p:extLst>
              <p:ext uri="{D42A27DB-BD31-4B8C-83A1-F6EECF244321}">
                <p14:modId xmlns:p14="http://schemas.microsoft.com/office/powerpoint/2010/main" val="476722998"/>
              </p:ext>
            </p:extLst>
          </p:nvPr>
        </p:nvGraphicFramePr>
        <p:xfrm>
          <a:off x="236336" y="3894807"/>
          <a:ext cx="6396238" cy="935934"/>
        </p:xfrm>
        <a:graphic>
          <a:graphicData uri="http://schemas.openxmlformats.org/drawingml/2006/table">
            <a:tbl>
              <a:tblPr firstRow="1" bandRow="1">
                <a:tableStyleId>{5C22544A-7EE6-4342-B048-85BDC9FD1C3A}</a:tableStyleId>
              </a:tblPr>
              <a:tblGrid>
                <a:gridCol w="6396238">
                  <a:extLst>
                    <a:ext uri="{9D8B030D-6E8A-4147-A177-3AD203B41FA5}">
                      <a16:colId xmlns:a16="http://schemas.microsoft.com/office/drawing/2014/main" val="1346885655"/>
                    </a:ext>
                  </a:extLst>
                </a:gridCol>
              </a:tblGrid>
              <a:tr h="935934">
                <a:tc>
                  <a:txBody>
                    <a:bodyPr/>
                    <a:lstStyle/>
                    <a:p>
                      <a:pPr algn="l"/>
                      <a:endParaRPr kumimoji="1" lang="ja-JP" altLang="en-US"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8" name="テキスト ボックス 7">
            <a:extLst>
              <a:ext uri="{FF2B5EF4-FFF2-40B4-BE49-F238E27FC236}">
                <a16:creationId xmlns:a16="http://schemas.microsoft.com/office/drawing/2014/main" id="{2BBE742A-2638-6380-D073-6C1AF22C8415}"/>
              </a:ext>
            </a:extLst>
          </p:cNvPr>
          <p:cNvSpPr txBox="1"/>
          <p:nvPr/>
        </p:nvSpPr>
        <p:spPr>
          <a:xfrm>
            <a:off x="101599" y="3645274"/>
            <a:ext cx="5032147"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５</a:t>
            </a:r>
            <a:r>
              <a:rPr kumimoji="1" lang="zh-TW" altLang="en-US" sz="1400" b="1" dirty="0">
                <a:latin typeface="A P-OTF UD新ゴ Pr6N M" panose="020B0500000000000000" pitchFamily="34" charset="-128"/>
                <a:ea typeface="A P-OTF UD新ゴ Pr6N M" panose="020B0500000000000000" pitchFamily="34" charset="-128"/>
              </a:rPr>
              <a:t>　特記要望事項説明</a:t>
            </a:r>
            <a:r>
              <a:rPr kumimoji="1" lang="ja-JP" altLang="en-US" sz="1400" b="1" dirty="0">
                <a:latin typeface="A P-OTF UD新ゴ Pr6N M" panose="020B0500000000000000" pitchFamily="34" charset="-128"/>
                <a:ea typeface="A P-OTF UD新ゴ Pr6N M" panose="020B0500000000000000" pitchFamily="34" charset="-128"/>
              </a:rPr>
              <a:t>（原則禁止の事項に対する要望事項）</a:t>
            </a:r>
            <a:endParaRPr kumimoji="1" lang="zh-TW" altLang="en-US" sz="1400" b="1" dirty="0">
              <a:latin typeface="A P-OTF UD新ゴ Pr6N M" panose="020B0500000000000000" pitchFamily="34" charset="-128"/>
              <a:ea typeface="A P-OTF UD新ゴ Pr6N M" panose="020B0500000000000000" pitchFamily="34" charset="-128"/>
            </a:endParaRPr>
          </a:p>
        </p:txBody>
      </p:sp>
      <p:sp>
        <p:nvSpPr>
          <p:cNvPr id="9" name="テキスト ボックス 8">
            <a:extLst>
              <a:ext uri="{FF2B5EF4-FFF2-40B4-BE49-F238E27FC236}">
                <a16:creationId xmlns:a16="http://schemas.microsoft.com/office/drawing/2014/main" id="{1108E84E-2D39-77E9-A634-2FA80F3399AF}"/>
              </a:ext>
            </a:extLst>
          </p:cNvPr>
          <p:cNvSpPr txBox="1"/>
          <p:nvPr/>
        </p:nvSpPr>
        <p:spPr>
          <a:xfrm>
            <a:off x="246595" y="4841456"/>
            <a:ext cx="5262979" cy="276999"/>
          </a:xfrm>
          <a:prstGeom prst="rect">
            <a:avLst/>
          </a:prstGeom>
          <a:noFill/>
        </p:spPr>
        <p:txBody>
          <a:bodyPr wrap="none" rtlCol="0">
            <a:spAutoFit/>
          </a:bodyPr>
          <a:lstStyle/>
          <a:p>
            <a:r>
              <a:rPr kumimoji="1" lang="en-US" altLang="ja-JP" sz="1200" dirty="0">
                <a:latin typeface="A P-OTF UD新ゴ Pr6N M" panose="020B0500000000000000" pitchFamily="34" charset="-128"/>
                <a:ea typeface="A-OTF UD新ゴ Pro M" panose="020B0500000000000000"/>
              </a:rPr>
              <a:t>※</a:t>
            </a:r>
            <a:r>
              <a:rPr kumimoji="1" lang="ja-JP" altLang="en-US" sz="1200" dirty="0">
                <a:latin typeface="A P-OTF UD新ゴ Pr6N M" panose="020B0500000000000000" pitchFamily="34" charset="-128"/>
                <a:ea typeface="A-OTF UD新ゴ Pro M" panose="020B0500000000000000"/>
              </a:rPr>
              <a:t>内容に応じて追加金額が異なるため、申請後の見積もりといたします。</a:t>
            </a:r>
          </a:p>
        </p:txBody>
      </p:sp>
      <p:sp>
        <p:nvSpPr>
          <p:cNvPr id="10" name="スライド番号プレースホルダー 1">
            <a:extLst>
              <a:ext uri="{FF2B5EF4-FFF2-40B4-BE49-F238E27FC236}">
                <a16:creationId xmlns:a16="http://schemas.microsoft.com/office/drawing/2014/main" id="{58955A8F-C17F-9DF8-C4B5-983625392742}"/>
              </a:ext>
            </a:extLst>
          </p:cNvPr>
          <p:cNvSpPr>
            <a:spLocks noGrp="1"/>
          </p:cNvSpPr>
          <p:nvPr>
            <p:ph type="sldNum" sz="quarter" idx="12"/>
          </p:nvPr>
        </p:nvSpPr>
        <p:spPr>
          <a:xfrm>
            <a:off x="6439238" y="196028"/>
            <a:ext cx="354584" cy="276999"/>
          </a:xfrm>
        </p:spPr>
        <p:txBody>
          <a:bodyPr/>
          <a:lstStyle/>
          <a:p>
            <a:r>
              <a:rPr kumimoji="1" lang="en-US" altLang="ja-JP" sz="1200" dirty="0">
                <a:solidFill>
                  <a:schemeClr val="tx1"/>
                </a:solidFill>
                <a:ea typeface="A-OTF UD新ゴ Pro M" panose="020B0500000000000000"/>
              </a:rPr>
              <a:t>42</a:t>
            </a:r>
            <a:endParaRPr kumimoji="1" lang="ja-JP" altLang="en-US" sz="1200" dirty="0">
              <a:solidFill>
                <a:schemeClr val="tx1"/>
              </a:solidFill>
              <a:ea typeface="A-OTF UD新ゴ Pro M" panose="020B0500000000000000"/>
            </a:endParaRPr>
          </a:p>
        </p:txBody>
      </p:sp>
      <p:sp>
        <p:nvSpPr>
          <p:cNvPr id="3" name="テキスト ボックス 2">
            <a:extLst>
              <a:ext uri="{FF2B5EF4-FFF2-40B4-BE49-F238E27FC236}">
                <a16:creationId xmlns:a16="http://schemas.microsoft.com/office/drawing/2014/main" id="{7F66DDD9-7CAB-EE52-78EB-25FD6CB15D7E}"/>
              </a:ext>
            </a:extLst>
          </p:cNvPr>
          <p:cNvSpPr txBox="1"/>
          <p:nvPr/>
        </p:nvSpPr>
        <p:spPr>
          <a:xfrm>
            <a:off x="188260" y="109816"/>
            <a:ext cx="4108817" cy="369332"/>
          </a:xfrm>
          <a:prstGeom prst="rect">
            <a:avLst/>
          </a:prstGeom>
          <a:noFill/>
        </p:spPr>
        <p:txBody>
          <a:bodyPr wrap="none" rtlCol="0">
            <a:spAutoFit/>
          </a:bodyPr>
          <a:lstStyle/>
          <a:p>
            <a:pPr defTabSz="685800">
              <a:defRPr/>
            </a:pPr>
            <a:r>
              <a:rPr kumimoji="1" lang="ja-JP" altLang="en-US" sz="1800" b="0" dirty="0">
                <a:solidFill>
                  <a:schemeClr val="tx1"/>
                </a:solidFill>
                <a:latin typeface="A P-OTF UD新ゴ Pr6N DB" panose="020B0600000000000000" pitchFamily="34" charset="-128"/>
                <a:ea typeface="A-OTF UD新ゴ Pro M" panose="020B0500000000000000"/>
              </a:rPr>
              <a:t>ブース設営申請書</a:t>
            </a:r>
            <a:r>
              <a:rPr kumimoji="1" lang="ja-JP" altLang="en-US" dirty="0">
                <a:latin typeface="A P-OTF UD新ゴ Pr6N DB" panose="020B0600000000000000" pitchFamily="34" charset="-128"/>
                <a:ea typeface="A-OTF UD新ゴ Pro M" panose="020B0500000000000000"/>
              </a:rPr>
              <a:t>③</a:t>
            </a:r>
            <a:r>
              <a:rPr kumimoji="1" lang="ja-JP" altLang="en-US" sz="1800" b="0" dirty="0">
                <a:solidFill>
                  <a:schemeClr val="tx1"/>
                </a:solidFill>
                <a:latin typeface="A P-OTF UD新ゴ Pr6N DB" panose="020B0600000000000000" pitchFamily="34" charset="-128"/>
                <a:ea typeface="A-OTF UD新ゴ Pro M" panose="020B0500000000000000"/>
              </a:rPr>
              <a:t>（建築・工作物）</a:t>
            </a:r>
            <a:endParaRPr kumimoji="1" lang="ja-JP" altLang="en-US" dirty="0">
              <a:latin typeface="A P-OTF UD新ゴ Pr6N DB" panose="020B0600000000000000" pitchFamily="34" charset="-128"/>
              <a:ea typeface="A-OTF UD新ゴ Pro M" panose="020B0500000000000000"/>
            </a:endParaRPr>
          </a:p>
        </p:txBody>
      </p:sp>
      <p:graphicFrame>
        <p:nvGraphicFramePr>
          <p:cNvPr id="11" name="表 7">
            <a:extLst>
              <a:ext uri="{FF2B5EF4-FFF2-40B4-BE49-F238E27FC236}">
                <a16:creationId xmlns:a16="http://schemas.microsoft.com/office/drawing/2014/main" id="{D34ECC59-34AE-2EB1-BD76-FC1467C67CC3}"/>
              </a:ext>
            </a:extLst>
          </p:cNvPr>
          <p:cNvGraphicFramePr>
            <a:graphicFrameLocks noGrp="1"/>
          </p:cNvGraphicFramePr>
          <p:nvPr>
            <p:extLst>
              <p:ext uri="{D42A27DB-BD31-4B8C-83A1-F6EECF244321}">
                <p14:modId xmlns:p14="http://schemas.microsoft.com/office/powerpoint/2010/main" val="2611938185"/>
              </p:ext>
            </p:extLst>
          </p:nvPr>
        </p:nvGraphicFramePr>
        <p:xfrm>
          <a:off x="3711574" y="616342"/>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６月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23</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日（月）</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4" name="表 3">
            <a:extLst>
              <a:ext uri="{FF2B5EF4-FFF2-40B4-BE49-F238E27FC236}">
                <a16:creationId xmlns:a16="http://schemas.microsoft.com/office/drawing/2014/main" id="{DCF7551B-DA11-952B-C3CD-C1928DA7FDB8}"/>
              </a:ext>
            </a:extLst>
          </p:cNvPr>
          <p:cNvGraphicFramePr>
            <a:graphicFrameLocks noGrp="1"/>
          </p:cNvGraphicFramePr>
          <p:nvPr>
            <p:extLst>
              <p:ext uri="{D42A27DB-BD31-4B8C-83A1-F6EECF244321}">
                <p14:modId xmlns:p14="http://schemas.microsoft.com/office/powerpoint/2010/main" val="2884085341"/>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6" name="表 5">
            <a:extLst>
              <a:ext uri="{FF2B5EF4-FFF2-40B4-BE49-F238E27FC236}">
                <a16:creationId xmlns:a16="http://schemas.microsoft.com/office/drawing/2014/main" id="{7F5BFE26-B42B-1FD5-76D2-F80D6A3BC833}"/>
              </a:ext>
            </a:extLst>
          </p:cNvPr>
          <p:cNvGraphicFramePr>
            <a:graphicFrameLocks noGrp="1"/>
          </p:cNvGraphicFramePr>
          <p:nvPr>
            <p:extLst>
              <p:ext uri="{D42A27DB-BD31-4B8C-83A1-F6EECF244321}">
                <p14:modId xmlns:p14="http://schemas.microsoft.com/office/powerpoint/2010/main" val="3729854755"/>
              </p:ext>
            </p:extLst>
          </p:nvPr>
        </p:nvGraphicFramePr>
        <p:xfrm>
          <a:off x="236336" y="5447521"/>
          <a:ext cx="6407150" cy="3191040"/>
        </p:xfrm>
        <a:graphic>
          <a:graphicData uri="http://schemas.openxmlformats.org/drawingml/2006/table">
            <a:tbl>
              <a:tblPr firstRow="1" bandRow="1">
                <a:tableStyleId>{2D5ABB26-0587-4C30-8999-92F81FD0307C}</a:tableStyleId>
              </a:tblPr>
              <a:tblGrid>
                <a:gridCol w="1448765">
                  <a:extLst>
                    <a:ext uri="{9D8B030D-6E8A-4147-A177-3AD203B41FA5}">
                      <a16:colId xmlns:a16="http://schemas.microsoft.com/office/drawing/2014/main" val="2760437045"/>
                    </a:ext>
                  </a:extLst>
                </a:gridCol>
                <a:gridCol w="1538909">
                  <a:extLst>
                    <a:ext uri="{9D8B030D-6E8A-4147-A177-3AD203B41FA5}">
                      <a16:colId xmlns:a16="http://schemas.microsoft.com/office/drawing/2014/main" val="4075412820"/>
                    </a:ext>
                  </a:extLst>
                </a:gridCol>
                <a:gridCol w="762000">
                  <a:extLst>
                    <a:ext uri="{9D8B030D-6E8A-4147-A177-3AD203B41FA5}">
                      <a16:colId xmlns:a16="http://schemas.microsoft.com/office/drawing/2014/main" val="1174943326"/>
                    </a:ext>
                  </a:extLst>
                </a:gridCol>
                <a:gridCol w="723900">
                  <a:extLst>
                    <a:ext uri="{9D8B030D-6E8A-4147-A177-3AD203B41FA5}">
                      <a16:colId xmlns:a16="http://schemas.microsoft.com/office/drawing/2014/main" val="2460768757"/>
                    </a:ext>
                  </a:extLst>
                </a:gridCol>
                <a:gridCol w="342900">
                  <a:extLst>
                    <a:ext uri="{9D8B030D-6E8A-4147-A177-3AD203B41FA5}">
                      <a16:colId xmlns:a16="http://schemas.microsoft.com/office/drawing/2014/main" val="3086458173"/>
                    </a:ext>
                  </a:extLst>
                </a:gridCol>
                <a:gridCol w="1590676">
                  <a:extLst>
                    <a:ext uri="{9D8B030D-6E8A-4147-A177-3AD203B41FA5}">
                      <a16:colId xmlns:a16="http://schemas.microsoft.com/office/drawing/2014/main" val="1670133188"/>
                    </a:ext>
                  </a:extLst>
                </a:gridCol>
              </a:tblGrid>
              <a:tr h="360000">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区分</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lnSpc>
                          <a:spcPts val="0"/>
                        </a:lnSpc>
                      </a:pPr>
                      <a:r>
                        <a:rPr kumimoji="1" lang="ja-JP" altLang="en-US" sz="1200" dirty="0">
                          <a:latin typeface="A P-OTF UD新ゴ Pr6N DB" panose="020B0600000000000000" pitchFamily="34" charset="-128"/>
                          <a:ea typeface="A P-OTF UD新ゴ Pr6N DB" panose="020B0600000000000000" pitchFamily="34" charset="-128"/>
                        </a:rPr>
                        <a:t>規格</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単価</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2">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数量</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備考</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844883740"/>
                  </a:ext>
                </a:extLst>
              </a:tr>
              <a:tr h="360000">
                <a:tc rowSpan="2">
                  <a:txBody>
                    <a:bodyPr/>
                    <a:lstStyle/>
                    <a:p>
                      <a:r>
                        <a:rPr kumimoji="1" lang="ja-JP" altLang="en-US" sz="1200" dirty="0">
                          <a:latin typeface="A P-OTF UD新ゴ Pr6N DB" panose="020B0600000000000000" pitchFamily="34" charset="-128"/>
                          <a:ea typeface="A P-OTF UD新ゴ Pr6N DB" panose="020B0600000000000000" pitchFamily="34" charset="-128"/>
                        </a:rPr>
                        <a:t>テント</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0"/>
                        </a:lnSpc>
                      </a:pPr>
                      <a:r>
                        <a:rPr kumimoji="1" lang="en-US" altLang="ja-JP" sz="1200" dirty="0">
                          <a:latin typeface="A P-OTF UD新ゴ Pr6N DB" panose="020B0600000000000000" pitchFamily="34" charset="-128"/>
                          <a:ea typeface="A P-OTF UD新ゴ Pr6N DB" panose="020B0600000000000000" pitchFamily="34" charset="-128"/>
                        </a:rPr>
                        <a:t>5.4m×3.6m</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17,600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張</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endParaRPr kumimoji="1" lang="ja-JP" altLang="en-US" sz="1200" dirty="0">
                        <a:solidFill>
                          <a:srgbClr val="FF0000"/>
                        </a:solidFill>
                        <a:latin typeface="+mn-ea"/>
                        <a:ea typeface="+mn-ea"/>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5047134"/>
                  </a:ext>
                </a:extLst>
              </a:tr>
              <a:tr h="360000">
                <a:tc vMerge="1">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ts val="0"/>
                        </a:lnSpc>
                        <a:spcBef>
                          <a:spcPts val="0"/>
                        </a:spcBef>
                        <a:spcAft>
                          <a:spcPts val="0"/>
                        </a:spcAft>
                        <a:buClrTx/>
                        <a:buSzTx/>
                        <a:buFontTx/>
                        <a:buNone/>
                        <a:tabLst/>
                        <a:defRPr/>
                      </a:pPr>
                      <a:r>
                        <a:rPr kumimoji="1" lang="en-US" altLang="ja-JP" sz="1200" dirty="0">
                          <a:latin typeface="A P-OTF UD新ゴ Pr6N DB" panose="020B0600000000000000" pitchFamily="34" charset="-128"/>
                          <a:ea typeface="A P-OTF UD新ゴ Pr6N DB" panose="020B0600000000000000" pitchFamily="34" charset="-128"/>
                        </a:rPr>
                        <a:t>3.6m×2.7m</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12,100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A P-OTF UD新ゴ Pr6N DB" panose="020B0600000000000000" pitchFamily="34" charset="-128"/>
                          <a:ea typeface="A P-OTF UD新ゴ Pr6N DB" panose="020B0600000000000000" pitchFamily="34" charset="-128"/>
                        </a:rPr>
                        <a:t>張</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2215252"/>
                  </a:ext>
                </a:extLst>
              </a:tr>
              <a:tr h="360000">
                <a:tc rowSpan="3">
                  <a:txBody>
                    <a:bodyPr/>
                    <a:lstStyle/>
                    <a:p>
                      <a:r>
                        <a:rPr kumimoji="1" lang="ja-JP" altLang="en-US" sz="1200" dirty="0">
                          <a:latin typeface="A P-OTF UD新ゴ Pr6N DB" panose="020B0600000000000000" pitchFamily="34" charset="-128"/>
                          <a:ea typeface="A P-OTF UD新ゴ Pr6N DB" panose="020B0600000000000000" pitchFamily="34" charset="-128"/>
                        </a:rPr>
                        <a:t>テント側幕</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0"/>
                        </a:lnSpc>
                      </a:pPr>
                      <a:r>
                        <a:rPr kumimoji="1" lang="ja-JP" altLang="en-US" sz="1200" dirty="0">
                          <a:latin typeface="A P-OTF UD新ゴ Pr6N DB" panose="020B0600000000000000" pitchFamily="34" charset="-128"/>
                          <a:ea typeface="A P-OTF UD新ゴ Pr6N DB" panose="020B0600000000000000" pitchFamily="34" charset="-128"/>
                        </a:rPr>
                        <a:t>１</a:t>
                      </a:r>
                      <a:r>
                        <a:rPr kumimoji="1" lang="en-US" altLang="ja-JP" sz="1200" dirty="0">
                          <a:latin typeface="A P-OTF UD新ゴ Pr6N DB" panose="020B0600000000000000" pitchFamily="34" charset="-128"/>
                          <a:ea typeface="A P-OTF UD新ゴ Pr6N DB" panose="020B0600000000000000" pitchFamily="34" charset="-128"/>
                        </a:rPr>
                        <a:t>.5</a:t>
                      </a:r>
                      <a:r>
                        <a:rPr kumimoji="1" lang="ja-JP" altLang="en-US" sz="1200" dirty="0">
                          <a:latin typeface="A P-OTF UD新ゴ Pr6N DB" panose="020B0600000000000000" pitchFamily="34" charset="-128"/>
                          <a:ea typeface="A P-OTF UD新ゴ Pr6N DB" panose="020B0600000000000000" pitchFamily="34" charset="-128"/>
                        </a:rPr>
                        <a:t>間</a:t>
                      </a:r>
                      <a:r>
                        <a:rPr kumimoji="1" lang="en-US" altLang="ja-JP" sz="1200" dirty="0">
                          <a:latin typeface="A P-OTF UD新ゴ Pr6N DB" panose="020B0600000000000000" pitchFamily="34" charset="-128"/>
                          <a:ea typeface="A P-OTF UD新ゴ Pr6N DB" panose="020B0600000000000000" pitchFamily="34" charset="-128"/>
                        </a:rPr>
                        <a:t>(2.7m</a:t>
                      </a:r>
                      <a:r>
                        <a:rPr kumimoji="1" lang="ja-JP" altLang="en-US" sz="1200" dirty="0">
                          <a:latin typeface="A P-OTF UD新ゴ Pr6N DB" panose="020B0600000000000000" pitchFamily="34" charset="-128"/>
                          <a:ea typeface="A P-OTF UD新ゴ Pr6N DB" panose="020B0600000000000000" pitchFamily="34" charset="-128"/>
                        </a:rPr>
                        <a:t>）</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1,320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枚</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endParaRPr kumimoji="1" lang="ja-JP" altLang="en-US" sz="1200" dirty="0">
                        <a:solidFill>
                          <a:srgbClr val="FF0000"/>
                        </a:solidFill>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2982995"/>
                  </a:ext>
                </a:extLst>
              </a:tr>
              <a:tr h="360000">
                <a:tc vMerge="1">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0"/>
                        </a:lnSpc>
                      </a:pPr>
                      <a:r>
                        <a:rPr kumimoji="1" lang="en-US" altLang="ja-JP" sz="1200" dirty="0">
                          <a:latin typeface="A P-OTF UD新ゴ Pr6N DB" panose="020B0600000000000000" pitchFamily="34" charset="-128"/>
                          <a:ea typeface="A P-OTF UD新ゴ Pr6N DB" panose="020B0600000000000000" pitchFamily="34" charset="-128"/>
                        </a:rPr>
                        <a:t>2</a:t>
                      </a:r>
                      <a:r>
                        <a:rPr kumimoji="1" lang="ja-JP" altLang="en-US" sz="1200" dirty="0">
                          <a:latin typeface="A P-OTF UD新ゴ Pr6N DB" panose="020B0600000000000000" pitchFamily="34" charset="-128"/>
                          <a:ea typeface="A P-OTF UD新ゴ Pr6N DB" panose="020B0600000000000000" pitchFamily="34" charset="-128"/>
                        </a:rPr>
                        <a:t>間（</a:t>
                      </a:r>
                      <a:r>
                        <a:rPr kumimoji="1" lang="en-US" altLang="ja-JP" sz="1200" dirty="0">
                          <a:latin typeface="A P-OTF UD新ゴ Pr6N DB" panose="020B0600000000000000" pitchFamily="34" charset="-128"/>
                          <a:ea typeface="A P-OTF UD新ゴ Pr6N DB" panose="020B0600000000000000" pitchFamily="34" charset="-128"/>
                        </a:rPr>
                        <a:t>3.6</a:t>
                      </a:r>
                      <a:r>
                        <a:rPr kumimoji="1" lang="ja-JP" altLang="en-US" sz="1200" dirty="0">
                          <a:latin typeface="A P-OTF UD新ゴ Pr6N DB" panose="020B0600000000000000" pitchFamily="34" charset="-128"/>
                          <a:ea typeface="A P-OTF UD新ゴ Pr6N DB" panose="020B0600000000000000" pitchFamily="34" charset="-128"/>
                        </a:rPr>
                        <a:t>ｍ）</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1,760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枚</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5211036"/>
                  </a:ext>
                </a:extLst>
              </a:tr>
              <a:tr h="0">
                <a:tc vMerge="1">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0"/>
                        </a:lnSpc>
                      </a:pPr>
                      <a:r>
                        <a:rPr kumimoji="1" lang="en-US" altLang="ja-JP" sz="1200" dirty="0">
                          <a:latin typeface="A P-OTF UD新ゴ Pr6N DB" panose="020B0600000000000000" pitchFamily="34" charset="-128"/>
                          <a:ea typeface="A P-OTF UD新ゴ Pr6N DB" panose="020B0600000000000000" pitchFamily="34" charset="-128"/>
                        </a:rPr>
                        <a:t>3</a:t>
                      </a:r>
                      <a:r>
                        <a:rPr kumimoji="1" lang="ja-JP" altLang="en-US" sz="1200" dirty="0">
                          <a:latin typeface="A P-OTF UD新ゴ Pr6N DB" panose="020B0600000000000000" pitchFamily="34" charset="-128"/>
                          <a:ea typeface="A P-OTF UD新ゴ Pr6N DB" panose="020B0600000000000000" pitchFamily="34" charset="-128"/>
                        </a:rPr>
                        <a:t>間（</a:t>
                      </a:r>
                      <a:r>
                        <a:rPr kumimoji="1" lang="en-US" altLang="ja-JP" sz="1200" dirty="0">
                          <a:latin typeface="A P-OTF UD新ゴ Pr6N DB" panose="020B0600000000000000" pitchFamily="34" charset="-128"/>
                          <a:ea typeface="A P-OTF UD新ゴ Pr6N DB" panose="020B0600000000000000" pitchFamily="34" charset="-128"/>
                        </a:rPr>
                        <a:t>5.4m)</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2,640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枚</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21367029"/>
                  </a:ext>
                </a:extLst>
              </a:tr>
              <a:tr h="0">
                <a:tc rowSpan="2">
                  <a:txBody>
                    <a:bodyPr/>
                    <a:lstStyle/>
                    <a:p>
                      <a:r>
                        <a:rPr kumimoji="1" lang="ja-JP" altLang="en-US" sz="1200" dirty="0">
                          <a:latin typeface="A P-OTF UD新ゴ Pr6N DB" panose="020B0600000000000000" pitchFamily="34" charset="-128"/>
                          <a:ea typeface="A P-OTF UD新ゴ Pr6N DB" panose="020B0600000000000000" pitchFamily="34" charset="-128"/>
                        </a:rPr>
                        <a:t>テント雨樋</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0"/>
                        </a:lnSpc>
                      </a:pPr>
                      <a:r>
                        <a:rPr kumimoji="1" lang="ja-JP" altLang="en-US" sz="1200" dirty="0">
                          <a:latin typeface="A P-OTF UD新ゴ Pr6N DB" panose="020B0600000000000000" pitchFamily="34" charset="-128"/>
                          <a:ea typeface="A P-OTF UD新ゴ Pr6N DB" panose="020B0600000000000000" pitchFamily="34" charset="-128"/>
                        </a:rPr>
                        <a:t>２間</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1,430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個</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8689633"/>
                  </a:ext>
                </a:extLst>
              </a:tr>
              <a:tr h="0">
                <a:tc vMerge="1">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0"/>
                        </a:lnSpc>
                      </a:pPr>
                      <a:r>
                        <a:rPr kumimoji="1" lang="ja-JP" altLang="en-US" sz="1200" dirty="0">
                          <a:latin typeface="A P-OTF UD新ゴ Pr6N DB" panose="020B0600000000000000" pitchFamily="34" charset="-128"/>
                          <a:ea typeface="A P-OTF UD新ゴ Pr6N DB" panose="020B0600000000000000" pitchFamily="34" charset="-128"/>
                        </a:rPr>
                        <a:t>３間</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2,200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個</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89894380"/>
                  </a:ext>
                </a:extLst>
              </a:tr>
            </a:tbl>
          </a:graphicData>
        </a:graphic>
      </p:graphicFrame>
      <p:graphicFrame>
        <p:nvGraphicFramePr>
          <p:cNvPr id="13" name="表 4">
            <a:extLst>
              <a:ext uri="{FF2B5EF4-FFF2-40B4-BE49-F238E27FC236}">
                <a16:creationId xmlns:a16="http://schemas.microsoft.com/office/drawing/2014/main" id="{854CE8ED-E685-3EC8-6A6B-5838844AB2FC}"/>
              </a:ext>
            </a:extLst>
          </p:cNvPr>
          <p:cNvGraphicFramePr>
            <a:graphicFrameLocks noGrp="1"/>
          </p:cNvGraphicFramePr>
          <p:nvPr>
            <p:extLst>
              <p:ext uri="{D42A27DB-BD31-4B8C-83A1-F6EECF244321}">
                <p14:modId xmlns:p14="http://schemas.microsoft.com/office/powerpoint/2010/main" val="1811659412"/>
              </p:ext>
            </p:extLst>
          </p:nvPr>
        </p:nvGraphicFramePr>
        <p:xfrm>
          <a:off x="225424" y="1097087"/>
          <a:ext cx="6407150" cy="2415132"/>
        </p:xfrm>
        <a:graphic>
          <a:graphicData uri="http://schemas.openxmlformats.org/drawingml/2006/table">
            <a:tbl>
              <a:tblPr firstRow="1" bandRow="1">
                <a:tableStyleId>{5C22544A-7EE6-4342-B048-85BDC9FD1C3A}</a:tableStyleId>
              </a:tblPr>
              <a:tblGrid>
                <a:gridCol w="1362076">
                  <a:extLst>
                    <a:ext uri="{9D8B030D-6E8A-4147-A177-3AD203B41FA5}">
                      <a16:colId xmlns:a16="http://schemas.microsoft.com/office/drawing/2014/main" val="637613181"/>
                    </a:ext>
                  </a:extLst>
                </a:gridCol>
                <a:gridCol w="3048000">
                  <a:extLst>
                    <a:ext uri="{9D8B030D-6E8A-4147-A177-3AD203B41FA5}">
                      <a16:colId xmlns:a16="http://schemas.microsoft.com/office/drawing/2014/main" val="1619322082"/>
                    </a:ext>
                  </a:extLst>
                </a:gridCol>
                <a:gridCol w="1054100">
                  <a:extLst>
                    <a:ext uri="{9D8B030D-6E8A-4147-A177-3AD203B41FA5}">
                      <a16:colId xmlns:a16="http://schemas.microsoft.com/office/drawing/2014/main" val="543093407"/>
                    </a:ext>
                  </a:extLst>
                </a:gridCol>
                <a:gridCol w="942974">
                  <a:extLst>
                    <a:ext uri="{9D8B030D-6E8A-4147-A177-3AD203B41FA5}">
                      <a16:colId xmlns:a16="http://schemas.microsoft.com/office/drawing/2014/main" val="4191715811"/>
                    </a:ext>
                  </a:extLst>
                </a:gridCol>
              </a:tblGrid>
              <a:tr h="341094">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区分</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仕様：</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EX: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アルミ製、防火対応テント等</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サイズ（</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W×D×H)</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単位（</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m</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棟数</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面積（㎡）</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60596611"/>
                  </a:ext>
                </a:extLst>
              </a:tr>
              <a:tr h="572043">
                <a:tc>
                  <a:txBody>
                    <a:bodyPr/>
                    <a:lstStyle/>
                    <a:p>
                      <a:r>
                        <a:rPr kumimoji="1" lang="ja-JP" altLang="en-US" sz="1200" dirty="0">
                          <a:latin typeface="A P-OTF UD新ゴ Pr6N DB" panose="020B0600000000000000" pitchFamily="34" charset="-128"/>
                          <a:ea typeface="A P-OTF UD新ゴ Pr6N DB" panose="020B0600000000000000" pitchFamily="34" charset="-128"/>
                        </a:rPr>
                        <a:t>テント</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0000"/>
                        </a:lnSpc>
                        <a:spcBef>
                          <a:spcPts val="600"/>
                        </a:spcBef>
                        <a:spcAft>
                          <a:spcPts val="0"/>
                        </a:spcAft>
                      </a:pPr>
                      <a:r>
                        <a:rPr kumimoji="1" lang="ja-JP" altLang="en-US" sz="1200" dirty="0">
                          <a:latin typeface="A P-OTF UD新ゴ Pr6N DB" panose="020B0600000000000000" pitchFamily="34" charset="-128"/>
                          <a:ea typeface="A P-OTF UD新ゴ Pr6N DB" panose="020B0600000000000000" pitchFamily="34" charset="-128"/>
                        </a:rPr>
                        <a:t>仕様：</a:t>
                      </a:r>
                      <a:endParaRPr kumimoji="1" lang="en-US" altLang="ja-JP" sz="1200" dirty="0">
                        <a:latin typeface="A P-OTF UD新ゴ Pr6N DB" panose="020B0600000000000000" pitchFamily="34" charset="-128"/>
                        <a:ea typeface="A P-OTF UD新ゴ Pr6N DB" panose="020B0600000000000000" pitchFamily="34" charset="-128"/>
                      </a:endParaRPr>
                    </a:p>
                    <a:p>
                      <a:pPr algn="l">
                        <a:lnSpc>
                          <a:spcPct val="100000"/>
                        </a:lnSpc>
                        <a:spcBef>
                          <a:spcPts val="600"/>
                        </a:spcBef>
                        <a:spcAft>
                          <a:spcPts val="0"/>
                        </a:spcAft>
                      </a:pPr>
                      <a:r>
                        <a:rPr kumimoji="1" lang="en-US" altLang="ja-JP" sz="1200" dirty="0">
                          <a:latin typeface="A P-OTF UD新ゴ Pr6N DB" panose="020B0600000000000000" pitchFamily="34" charset="-128"/>
                          <a:ea typeface="A P-OTF UD新ゴ Pr6N DB" panose="020B0600000000000000" pitchFamily="34" charset="-128"/>
                        </a:rPr>
                        <a:t>W</a:t>
                      </a:r>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×D</a:t>
                      </a:r>
                      <a:r>
                        <a:rPr kumimoji="1" lang="ja-JP" altLang="en-US" sz="1200" dirty="0">
                          <a:latin typeface="A P-OTF UD新ゴ Pr6N DB" panose="020B0600000000000000" pitchFamily="34" charset="-128"/>
                          <a:ea typeface="A P-OTF UD新ゴ Pr6N DB" panose="020B0600000000000000" pitchFamily="34" charset="-128"/>
                        </a:rPr>
                        <a:t>　　　（柱芯）</a:t>
                      </a:r>
                      <a:r>
                        <a:rPr kumimoji="1" lang="en-US" altLang="ja-JP" sz="1200" dirty="0">
                          <a:latin typeface="A P-OTF UD新ゴ Pr6N DB" panose="020B0600000000000000" pitchFamily="34" charset="-128"/>
                          <a:ea typeface="A P-OTF UD新ゴ Pr6N DB" panose="020B0600000000000000" pitchFamily="34" charset="-128"/>
                        </a:rPr>
                        <a:t>×H</a:t>
                      </a:r>
                      <a:endParaRPr kumimoji="1" lang="ja-JP" altLang="en-US" sz="1200" dirty="0">
                        <a:latin typeface="A P-OTF UD新ゴ Pr6N DB" panose="020B0600000000000000" pitchFamily="34" charset="-128"/>
                        <a:ea typeface="A P-OTF UD新ゴ Pr6N DB" panose="020B0600000000000000" pitchFamily="34"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単棟・連棟</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A P-OTF UD新ゴ Pr6N DB" panose="020B0600000000000000" pitchFamily="34" charset="-128"/>
                        <a:ea typeface="A P-OTF UD新ゴ Pr6N DB" panose="020B0600000000000000" pitchFamily="34" charset="-128"/>
                      </a:endParaRP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4731457"/>
                  </a:ext>
                </a:extLst>
              </a:tr>
              <a:tr h="833286">
                <a:tc>
                  <a:txBody>
                    <a:bodyPr/>
                    <a:lstStyle/>
                    <a:p>
                      <a:r>
                        <a:rPr kumimoji="1" lang="ja-JP" altLang="en-US" sz="1200" dirty="0">
                          <a:latin typeface="A P-OTF UD新ゴ Pr6N DB" panose="020B0600000000000000" pitchFamily="34" charset="-128"/>
                          <a:ea typeface="A P-OTF UD新ゴ Pr6N DB" panose="020B0600000000000000" pitchFamily="34" charset="-128"/>
                        </a:rPr>
                        <a:t>ユニットハウス</a:t>
                      </a:r>
                      <a:endParaRPr kumimoji="1" lang="en-US" altLang="ja-JP" sz="1200" dirty="0">
                        <a:latin typeface="A P-OTF UD新ゴ Pr6N DB" panose="020B0600000000000000" pitchFamily="34" charset="-128"/>
                        <a:ea typeface="A P-OTF UD新ゴ Pr6N DB" panose="020B0600000000000000" pitchFamily="34" charset="-128"/>
                      </a:endParaRPr>
                    </a:p>
                    <a:p>
                      <a:r>
                        <a:rPr kumimoji="1" lang="ja-JP" altLang="en-US" sz="1200" dirty="0">
                          <a:latin typeface="A P-OTF UD新ゴ Pr6N DB" panose="020B0600000000000000" pitchFamily="34" charset="-128"/>
                          <a:ea typeface="A P-OTF UD新ゴ Pr6N DB" panose="020B0600000000000000" pitchFamily="34" charset="-128"/>
                        </a:rPr>
                        <a:t>コンテナ</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0000"/>
                        </a:lnSpc>
                        <a:spcBef>
                          <a:spcPts val="600"/>
                        </a:spcBef>
                        <a:spcAft>
                          <a:spcPts val="0"/>
                        </a:spcAft>
                      </a:pPr>
                      <a:r>
                        <a:rPr kumimoji="1" lang="ja-JP" altLang="en-US" sz="1200" dirty="0">
                          <a:latin typeface="A P-OTF UD新ゴ Pr6N DB" panose="020B0600000000000000" pitchFamily="34" charset="-128"/>
                          <a:ea typeface="A P-OTF UD新ゴ Pr6N DB" panose="020B0600000000000000" pitchFamily="34" charset="-128"/>
                        </a:rPr>
                        <a:t>仕様：</a:t>
                      </a:r>
                      <a:endParaRPr kumimoji="1" lang="en-US" altLang="ja-JP" sz="1200" dirty="0">
                        <a:latin typeface="A P-OTF UD新ゴ Pr6N DB" panose="020B0600000000000000" pitchFamily="34" charset="-128"/>
                        <a:ea typeface="A P-OTF UD新ゴ Pr6N DB" panose="020B0600000000000000" pitchFamily="34" charset="-128"/>
                      </a:endParaRPr>
                    </a:p>
                    <a:p>
                      <a:pPr algn="l">
                        <a:lnSpc>
                          <a:spcPct val="100000"/>
                        </a:lnSpc>
                        <a:spcBef>
                          <a:spcPts val="600"/>
                        </a:spcBef>
                        <a:spcAft>
                          <a:spcPts val="0"/>
                        </a:spcAft>
                      </a:pPr>
                      <a:r>
                        <a:rPr kumimoji="1" lang="en-US" altLang="ja-JP" sz="1200" dirty="0">
                          <a:latin typeface="A P-OTF UD新ゴ Pr6N DB" panose="020B0600000000000000" pitchFamily="34" charset="-128"/>
                          <a:ea typeface="A P-OTF UD新ゴ Pr6N DB" panose="020B0600000000000000" pitchFamily="34" charset="-128"/>
                        </a:rPr>
                        <a:t>W</a:t>
                      </a:r>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×D</a:t>
                      </a:r>
                      <a:r>
                        <a:rPr kumimoji="1" lang="ja-JP" altLang="en-US" sz="1200" dirty="0">
                          <a:latin typeface="A P-OTF UD新ゴ Pr6N DB" panose="020B0600000000000000" pitchFamily="34" charset="-128"/>
                          <a:ea typeface="A P-OTF UD新ゴ Pr6N DB" panose="020B0600000000000000" pitchFamily="34" charset="-128"/>
                        </a:rPr>
                        <a:t>　　　　（柱芯）</a:t>
                      </a:r>
                      <a:r>
                        <a:rPr kumimoji="1" lang="en-US" altLang="ja-JP" sz="1200" dirty="0">
                          <a:latin typeface="A P-OTF UD新ゴ Pr6N DB" panose="020B0600000000000000" pitchFamily="34" charset="-128"/>
                          <a:ea typeface="A P-OTF UD新ゴ Pr6N DB" panose="020B0600000000000000" pitchFamily="34" charset="-128"/>
                        </a:rPr>
                        <a:t>×H</a:t>
                      </a:r>
                      <a:endParaRPr kumimoji="1" lang="ja-JP" altLang="en-US" sz="1200" dirty="0">
                        <a:latin typeface="A P-OTF UD新ゴ Pr6N DB" panose="020B0600000000000000" pitchFamily="34" charset="-128"/>
                        <a:ea typeface="A P-OTF UD新ゴ Pr6N DB" panose="020B0600000000000000" pitchFamily="34" charset="-128"/>
                      </a:endParaRPr>
                    </a:p>
                    <a:p>
                      <a:pPr marL="0" marR="0" lvl="0" indent="0" algn="l" defTabSz="685800" rtl="0" eaLnBrk="1" fontAlgn="auto" latinLnBrk="0" hangingPunct="1">
                        <a:lnSpc>
                          <a:spcPct val="100000"/>
                        </a:lnSpc>
                        <a:spcBef>
                          <a:spcPts val="600"/>
                        </a:spcBef>
                        <a:spcAft>
                          <a:spcPts val="0"/>
                        </a:spcAft>
                        <a:buClrTx/>
                        <a:buSzTx/>
                        <a:buFontTx/>
                        <a:buNone/>
                        <a:tabLst/>
                        <a:defRPr/>
                      </a:pPr>
                      <a:r>
                        <a:rPr kumimoji="1" lang="en-US" altLang="ja-JP" sz="1200" dirty="0">
                          <a:latin typeface="A P-OTF UD新ゴ Pr6N DB" panose="020B0600000000000000" pitchFamily="34" charset="-128"/>
                          <a:ea typeface="A P-OTF UD新ゴ Pr6N DB" panose="020B0600000000000000" pitchFamily="34" charset="-128"/>
                        </a:rPr>
                        <a:t>W</a:t>
                      </a:r>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×D</a:t>
                      </a:r>
                      <a:r>
                        <a:rPr kumimoji="1" lang="ja-JP" altLang="en-US" sz="1200" dirty="0">
                          <a:latin typeface="A P-OTF UD新ゴ Pr6N DB" panose="020B0600000000000000" pitchFamily="34" charset="-128"/>
                          <a:ea typeface="A P-OTF UD新ゴ Pr6N DB" panose="020B0600000000000000" pitchFamily="34" charset="-128"/>
                        </a:rPr>
                        <a:t>　　　　（外壁中心）基礎</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A P-OTF UD新ゴ Pr6N DB" panose="020B0600000000000000" pitchFamily="34" charset="-128"/>
                          <a:ea typeface="A P-OTF UD新ゴ Pr6N DB" panose="020B0600000000000000" pitchFamily="34" charset="-128"/>
                        </a:rPr>
                        <a:t>単棟・連棟</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A P-OTF UD新ゴ Pr6N DB" panose="020B0600000000000000" pitchFamily="34" charset="-128"/>
                        <a:ea typeface="A P-OTF UD新ゴ Pr6N DB" panose="020B0600000000000000" pitchFamily="34" charset="-128"/>
                      </a:endParaRP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572043">
                <a:tc>
                  <a:txBody>
                    <a:bodyPr/>
                    <a:lstStyle/>
                    <a:p>
                      <a:pPr>
                        <a:spcBef>
                          <a:spcPts val="600"/>
                        </a:spcBef>
                      </a:pPr>
                      <a:r>
                        <a:rPr kumimoji="1" lang="ja-JP" altLang="en-US" sz="1200" dirty="0">
                          <a:latin typeface="A P-OTF UD新ゴ Pr6N DB" panose="020B0600000000000000" pitchFamily="34" charset="-128"/>
                          <a:ea typeface="A P-OTF UD新ゴ Pr6N DB" panose="020B0600000000000000" pitchFamily="34" charset="-128"/>
                        </a:rPr>
                        <a:t>ゲート・看板</a:t>
                      </a:r>
                      <a:endParaRPr kumimoji="1" lang="en-US" altLang="ja-JP" sz="1200" dirty="0">
                        <a:latin typeface="A P-OTF UD新ゴ Pr6N DB" panose="020B0600000000000000" pitchFamily="34" charset="-128"/>
                        <a:ea typeface="A P-OTF UD新ゴ Pr6N DB" panose="020B0600000000000000" pitchFamily="34" charset="-128"/>
                      </a:endParaRPr>
                    </a:p>
                    <a:p>
                      <a:pPr>
                        <a:spcBef>
                          <a:spcPts val="600"/>
                        </a:spcBef>
                      </a:pPr>
                      <a:r>
                        <a:rPr kumimoji="1" lang="ja-JP" altLang="en-US" sz="1200" dirty="0">
                          <a:latin typeface="A P-OTF UD新ゴ Pr6N DB" panose="020B0600000000000000" pitchFamily="34" charset="-128"/>
                          <a:ea typeface="A P-OTF UD新ゴ Pr6N DB" panose="020B0600000000000000" pitchFamily="34" charset="-128"/>
                        </a:rPr>
                        <a:t>（工作物）</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0000"/>
                        </a:lnSpc>
                        <a:spcBef>
                          <a:spcPts val="600"/>
                        </a:spcBef>
                        <a:spcAft>
                          <a:spcPts val="0"/>
                        </a:spcAft>
                      </a:pPr>
                      <a:r>
                        <a:rPr kumimoji="1" lang="ja-JP" altLang="en-US" sz="1200" dirty="0">
                          <a:latin typeface="A P-OTF UD新ゴ Pr6N DB" panose="020B0600000000000000" pitchFamily="34" charset="-128"/>
                          <a:ea typeface="A P-OTF UD新ゴ Pr6N DB" panose="020B0600000000000000" pitchFamily="34" charset="-128"/>
                        </a:rPr>
                        <a:t>仕様：</a:t>
                      </a:r>
                      <a:endParaRPr kumimoji="1" lang="en-US" altLang="ja-JP" sz="1200" dirty="0">
                        <a:latin typeface="A P-OTF UD新ゴ Pr6N DB" panose="020B0600000000000000" pitchFamily="34" charset="-128"/>
                        <a:ea typeface="A P-OTF UD新ゴ Pr6N DB" panose="020B0600000000000000" pitchFamily="34" charset="-128"/>
                      </a:endParaRPr>
                    </a:p>
                    <a:p>
                      <a:pPr algn="l">
                        <a:lnSpc>
                          <a:spcPct val="100000"/>
                        </a:lnSpc>
                        <a:spcBef>
                          <a:spcPts val="600"/>
                        </a:spcBef>
                        <a:spcAft>
                          <a:spcPts val="0"/>
                        </a:spcAft>
                      </a:pPr>
                      <a:r>
                        <a:rPr kumimoji="1" lang="ja-JP" altLang="en-US" sz="1200" dirty="0">
                          <a:latin typeface="A P-OTF UD新ゴ Pr6N DB" panose="020B0600000000000000" pitchFamily="34" charset="-128"/>
                          <a:ea typeface="A P-OTF UD新ゴ Pr6N DB" panose="020B0600000000000000" pitchFamily="34" charset="-128"/>
                        </a:rPr>
                        <a:t>高さ：　　　ｍ</a:t>
                      </a:r>
                      <a:endParaRPr kumimoji="1" lang="en-US" altLang="ja-JP" sz="1200" dirty="0">
                        <a:latin typeface="A P-OTF UD新ゴ Pr6N DB" panose="020B0600000000000000" pitchFamily="34" charset="-128"/>
                        <a:ea typeface="A P-OTF UD新ゴ Pr6N DB" panose="020B0600000000000000" pitchFamily="34"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A P-OTF UD新ゴ Pr6N DB" panose="020B0600000000000000" pitchFamily="34" charset="-128"/>
                          <a:ea typeface="A P-OTF UD新ゴ Pr6N DB" panose="020B0600000000000000" pitchFamily="34" charset="-128"/>
                        </a:rPr>
                        <a:t>単棟・連棟</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1200" dirty="0">
                        <a:latin typeface="A P-OTF UD新ゴ Pr6N DB" panose="020B0600000000000000" pitchFamily="34" charset="-128"/>
                        <a:ea typeface="A P-OTF UD新ゴ Pr6N DB" panose="020B0600000000000000" pitchFamily="34" charset="-128"/>
                      </a:endParaRP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4128490"/>
                  </a:ext>
                </a:extLst>
              </a:tr>
            </a:tbl>
          </a:graphicData>
        </a:graphic>
      </p:graphicFrame>
      <p:sp>
        <p:nvSpPr>
          <p:cNvPr id="14" name="テキスト ボックス 13">
            <a:extLst>
              <a:ext uri="{FF2B5EF4-FFF2-40B4-BE49-F238E27FC236}">
                <a16:creationId xmlns:a16="http://schemas.microsoft.com/office/drawing/2014/main" id="{522F294B-F32E-C0F9-E5F5-7E7737209EAB}"/>
              </a:ext>
            </a:extLst>
          </p:cNvPr>
          <p:cNvSpPr txBox="1"/>
          <p:nvPr/>
        </p:nvSpPr>
        <p:spPr>
          <a:xfrm>
            <a:off x="360895" y="8670413"/>
            <a:ext cx="5726248" cy="276999"/>
          </a:xfrm>
          <a:prstGeom prst="rect">
            <a:avLst/>
          </a:prstGeom>
          <a:noFill/>
        </p:spPr>
        <p:txBody>
          <a:bodyPr wrap="none" rtlCol="0">
            <a:spAutoFit/>
          </a:bodyPr>
          <a:lstStyle/>
          <a:p>
            <a:r>
              <a:rPr kumimoji="1" lang="en-US" altLang="ja-JP" sz="1200" dirty="0">
                <a:latin typeface="A P-OTF UD新ゴ Pr6N M" panose="020B0500000000000000" pitchFamily="34" charset="-128"/>
                <a:ea typeface="A-OTF UD新ゴ Pro M" panose="020B0500000000000000"/>
              </a:rPr>
              <a:t>※</a:t>
            </a:r>
            <a:r>
              <a:rPr kumimoji="1" lang="ja-JP" altLang="en-US" sz="1200" dirty="0">
                <a:latin typeface="A P-OTF UD新ゴ Pr6N M" panose="020B0500000000000000" pitchFamily="34" charset="-128"/>
                <a:ea typeface="A-OTF UD新ゴ Pro M" panose="020B0500000000000000"/>
              </a:rPr>
              <a:t>出展料には、テント１張（</a:t>
            </a:r>
            <a:r>
              <a:rPr kumimoji="1" lang="en-US" altLang="ja-JP" sz="1200" dirty="0">
                <a:latin typeface="A P-OTF UD新ゴ Pr6N M" panose="020B0500000000000000" pitchFamily="34" charset="-128"/>
                <a:ea typeface="A-OTF UD新ゴ Pro M" panose="020B0500000000000000"/>
              </a:rPr>
              <a:t>5.4m×3.6m</a:t>
            </a:r>
            <a:r>
              <a:rPr kumimoji="1" lang="ja-JP" altLang="en-US" sz="1200" dirty="0">
                <a:latin typeface="A P-OTF UD新ゴ Pr6N M" panose="020B0500000000000000" pitchFamily="34" charset="-128"/>
                <a:ea typeface="A-OTF UD新ゴ Pro M" panose="020B0500000000000000"/>
              </a:rPr>
              <a:t>）及び側幕（</a:t>
            </a:r>
            <a:r>
              <a:rPr kumimoji="1" lang="en-US" altLang="ja-JP" sz="1200" dirty="0">
                <a:latin typeface="A P-OTF UD新ゴ Pr6N M" panose="020B0500000000000000" pitchFamily="34" charset="-128"/>
                <a:ea typeface="A-OTF UD新ゴ Pro M" panose="020B0500000000000000"/>
              </a:rPr>
              <a:t>4</a:t>
            </a:r>
            <a:r>
              <a:rPr kumimoji="1" lang="ja-JP" altLang="en-US" sz="1200" dirty="0">
                <a:latin typeface="A P-OTF UD新ゴ Pr6N M" panose="020B0500000000000000" pitchFamily="34" charset="-128"/>
                <a:ea typeface="A-OTF UD新ゴ Pro M" panose="020B0500000000000000"/>
              </a:rPr>
              <a:t>面）が含まれています。</a:t>
            </a:r>
          </a:p>
        </p:txBody>
      </p:sp>
    </p:spTree>
    <p:extLst>
      <p:ext uri="{BB962C8B-B14F-4D97-AF65-F5344CB8AC3E}">
        <p14:creationId xmlns:p14="http://schemas.microsoft.com/office/powerpoint/2010/main" val="2231545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BF33F40A-3A93-69BA-9992-DAB656BE622D}"/>
              </a:ext>
            </a:extLst>
          </p:cNvPr>
          <p:cNvSpPr txBox="1"/>
          <p:nvPr/>
        </p:nvSpPr>
        <p:spPr>
          <a:xfrm>
            <a:off x="7381239" y="1208784"/>
            <a:ext cx="2031325" cy="338554"/>
          </a:xfrm>
          <a:prstGeom prst="rect">
            <a:avLst/>
          </a:prstGeom>
          <a:noFill/>
        </p:spPr>
        <p:txBody>
          <a:bodyPr wrap="none" rtlCol="0">
            <a:spAutoFit/>
          </a:bodyPr>
          <a:lstStyle/>
          <a:p>
            <a:r>
              <a:rPr kumimoji="1" lang="ja-JP" altLang="en-US" sz="1600" dirty="0">
                <a:latin typeface="A P-OTF UD新ゴ Pr6N DB" panose="020B0600000000000000" pitchFamily="34" charset="-128"/>
                <a:ea typeface="A P-OTF UD新ゴ Pr6N M" panose="020B0500000000000000"/>
              </a:rPr>
              <a:t>＜立面図・展開図＞</a:t>
            </a:r>
          </a:p>
        </p:txBody>
      </p:sp>
      <p:sp>
        <p:nvSpPr>
          <p:cNvPr id="5" name="スライド番号プレースホルダー 1">
            <a:extLst>
              <a:ext uri="{FF2B5EF4-FFF2-40B4-BE49-F238E27FC236}">
                <a16:creationId xmlns:a16="http://schemas.microsoft.com/office/drawing/2014/main" id="{DB59DF42-E8BB-85C1-A9AB-F98F705979E3}"/>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ea typeface="A-OTF UD新ゴ Pro M" panose="020B0500000000000000"/>
              </a:rPr>
              <a:t>43</a:t>
            </a:r>
            <a:endParaRPr kumimoji="1" lang="ja-JP" altLang="en-US" sz="1200" dirty="0">
              <a:solidFill>
                <a:schemeClr val="tx1"/>
              </a:solidFill>
              <a:ea typeface="A-OTF UD新ゴ Pro M" panose="020B0500000000000000"/>
            </a:endParaRPr>
          </a:p>
        </p:txBody>
      </p:sp>
      <p:sp>
        <p:nvSpPr>
          <p:cNvPr id="2" name="テキスト ボックス 1">
            <a:extLst>
              <a:ext uri="{FF2B5EF4-FFF2-40B4-BE49-F238E27FC236}">
                <a16:creationId xmlns:a16="http://schemas.microsoft.com/office/drawing/2014/main" id="{A0F0965D-33EA-2752-62D4-B1DD05795BC1}"/>
              </a:ext>
            </a:extLst>
          </p:cNvPr>
          <p:cNvSpPr txBox="1"/>
          <p:nvPr/>
        </p:nvSpPr>
        <p:spPr>
          <a:xfrm>
            <a:off x="188259" y="109816"/>
            <a:ext cx="6078819" cy="369332"/>
          </a:xfrm>
          <a:prstGeom prst="rect">
            <a:avLst/>
          </a:prstGeom>
          <a:noFill/>
        </p:spPr>
        <p:txBody>
          <a:bodyPr wrap="square" rtlCol="0">
            <a:spAutoFit/>
          </a:bodyPr>
          <a:lstStyle/>
          <a:p>
            <a:pPr defTabSz="685800">
              <a:defRPr/>
            </a:pPr>
            <a:r>
              <a:rPr kumimoji="1" lang="ja-JP" altLang="en-US" sz="1800" b="0" dirty="0">
                <a:solidFill>
                  <a:srgbClr val="FF0000"/>
                </a:solidFill>
                <a:latin typeface="A P-OTF UD新ゴ Pr6N DB" panose="020B0600000000000000" pitchFamily="34" charset="-128"/>
                <a:ea typeface="A-OTF UD新ゴ Pro M" panose="020B0500000000000000"/>
              </a:rPr>
              <a:t>ブース</a:t>
            </a:r>
            <a:r>
              <a:rPr kumimoji="1" lang="ja-JP" altLang="en-US" sz="1800" b="0" dirty="0">
                <a:latin typeface="A P-OTF UD新ゴ Pr6N DB" panose="020B0600000000000000" pitchFamily="34" charset="-128"/>
                <a:ea typeface="A-OTF UD新ゴ Pro M" panose="020B0500000000000000"/>
              </a:rPr>
              <a:t>設営</a:t>
            </a:r>
            <a:r>
              <a:rPr kumimoji="1" lang="ja-JP" altLang="en-US" sz="1800" b="0" dirty="0">
                <a:solidFill>
                  <a:schemeClr val="tx1"/>
                </a:solidFill>
                <a:latin typeface="A P-OTF UD新ゴ Pr6N DB" panose="020B0600000000000000" pitchFamily="34" charset="-128"/>
                <a:ea typeface="A-OTF UD新ゴ Pro M" panose="020B0500000000000000"/>
              </a:rPr>
              <a:t>申請書④（建築・</a:t>
            </a:r>
            <a:r>
              <a:rPr kumimoji="1" lang="ja-JP" altLang="en-US" dirty="0">
                <a:latin typeface="A P-OTF UD新ゴ Pr6N DB" panose="020B0600000000000000" pitchFamily="34" charset="-128"/>
                <a:ea typeface="A-OTF UD新ゴ Pro M" panose="020B0500000000000000"/>
              </a:rPr>
              <a:t>工作物</a:t>
            </a:r>
            <a:r>
              <a:rPr kumimoji="1" lang="ja-JP" altLang="en-US" sz="1800" b="0" dirty="0">
                <a:solidFill>
                  <a:schemeClr val="tx1"/>
                </a:solidFill>
                <a:latin typeface="A P-OTF UD新ゴ Pr6N DB" panose="020B0600000000000000" pitchFamily="34" charset="-128"/>
                <a:ea typeface="A-OTF UD新ゴ Pro M" panose="020B0500000000000000"/>
              </a:rPr>
              <a:t>）</a:t>
            </a:r>
            <a:endParaRPr kumimoji="1" lang="ja-JP" altLang="en-US" dirty="0">
              <a:latin typeface="A P-OTF UD新ゴ Pr6N DB" panose="020B0600000000000000" pitchFamily="34" charset="-128"/>
              <a:ea typeface="A-OTF UD新ゴ Pro M" panose="020B0500000000000000"/>
            </a:endParaRPr>
          </a:p>
        </p:txBody>
      </p:sp>
      <p:graphicFrame>
        <p:nvGraphicFramePr>
          <p:cNvPr id="7" name="表 7">
            <a:extLst>
              <a:ext uri="{FF2B5EF4-FFF2-40B4-BE49-F238E27FC236}">
                <a16:creationId xmlns:a16="http://schemas.microsoft.com/office/drawing/2014/main" id="{176F3452-55C3-703F-6E7E-0755A6A68937}"/>
              </a:ext>
            </a:extLst>
          </p:cNvPr>
          <p:cNvGraphicFramePr>
            <a:graphicFrameLocks noGrp="1"/>
          </p:cNvGraphicFramePr>
          <p:nvPr>
            <p:extLst>
              <p:ext uri="{D42A27DB-BD31-4B8C-83A1-F6EECF244321}">
                <p14:modId xmlns:p14="http://schemas.microsoft.com/office/powerpoint/2010/main" val="2503742883"/>
              </p:ext>
            </p:extLst>
          </p:nvPr>
        </p:nvGraphicFramePr>
        <p:xfrm>
          <a:off x="3700663" y="611857"/>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６月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23</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日（月）</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4" name="表 3">
            <a:extLst>
              <a:ext uri="{FF2B5EF4-FFF2-40B4-BE49-F238E27FC236}">
                <a16:creationId xmlns:a16="http://schemas.microsoft.com/office/drawing/2014/main" id="{D5E5BF38-E99F-4846-5150-A442C43DB646}"/>
              </a:ext>
            </a:extLst>
          </p:cNvPr>
          <p:cNvGraphicFramePr>
            <a:graphicFrameLocks noGrp="1"/>
          </p:cNvGraphicFramePr>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6" name="正方形/長方形 5">
            <a:extLst>
              <a:ext uri="{FF2B5EF4-FFF2-40B4-BE49-F238E27FC236}">
                <a16:creationId xmlns:a16="http://schemas.microsoft.com/office/drawing/2014/main" id="{9DDB924F-1861-F7F8-F527-3CB7A1C1ECCA}"/>
              </a:ext>
            </a:extLst>
          </p:cNvPr>
          <p:cNvSpPr/>
          <p:nvPr/>
        </p:nvSpPr>
        <p:spPr>
          <a:xfrm>
            <a:off x="7188200" y="956442"/>
            <a:ext cx="2070100" cy="330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ページ確認</a:t>
            </a:r>
          </a:p>
        </p:txBody>
      </p:sp>
      <p:sp>
        <p:nvSpPr>
          <p:cNvPr id="10" name="正方形/長方形 9">
            <a:extLst>
              <a:ext uri="{FF2B5EF4-FFF2-40B4-BE49-F238E27FC236}">
                <a16:creationId xmlns:a16="http://schemas.microsoft.com/office/drawing/2014/main" id="{6899A765-FDFD-108C-0F0A-2C87D91779B9}"/>
              </a:ext>
            </a:extLst>
          </p:cNvPr>
          <p:cNvSpPr/>
          <p:nvPr/>
        </p:nvSpPr>
        <p:spPr>
          <a:xfrm>
            <a:off x="188259" y="2441654"/>
            <a:ext cx="6365878" cy="6360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ea typeface="A-OTF UD新ゴ Pro M" panose="020B0500000000000000"/>
            </a:endParaRPr>
          </a:p>
        </p:txBody>
      </p:sp>
      <p:sp>
        <p:nvSpPr>
          <p:cNvPr id="9" name="正方形/長方形 8">
            <a:extLst>
              <a:ext uri="{FF2B5EF4-FFF2-40B4-BE49-F238E27FC236}">
                <a16:creationId xmlns:a16="http://schemas.microsoft.com/office/drawing/2014/main" id="{5466499D-434C-B327-4F6E-2F060B489E15}"/>
              </a:ext>
            </a:extLst>
          </p:cNvPr>
          <p:cNvSpPr/>
          <p:nvPr/>
        </p:nvSpPr>
        <p:spPr>
          <a:xfrm>
            <a:off x="237955" y="917665"/>
            <a:ext cx="6394620" cy="1523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marL="144000" indent="-144000"/>
            <a:r>
              <a:rPr kumimoji="1" lang="ja-JP" altLang="en-US" sz="1400" b="1" dirty="0">
                <a:solidFill>
                  <a:schemeClr val="tx1"/>
                </a:solidFill>
                <a:latin typeface="A P-OTF UD新ゴ Pr6N M" panose="020B0500000000000000" pitchFamily="34" charset="-128"/>
                <a:ea typeface="A-OTF UD新ゴ Pro M" panose="020B0500000000000000"/>
              </a:rPr>
              <a:t>７　立面図・展開図</a:t>
            </a:r>
            <a:endParaRPr kumimoji="1" lang="en-US" altLang="ja-JP" sz="1400" b="1" dirty="0">
              <a:solidFill>
                <a:schemeClr val="tx1"/>
              </a:solidFill>
              <a:latin typeface="A P-OTF UD新ゴ Pr6N M" panose="020B0500000000000000" pitchFamily="34" charset="-128"/>
              <a:ea typeface="A-OTF UD新ゴ Pro M" panose="020B0500000000000000"/>
            </a:endParaRPr>
          </a:p>
          <a:p>
            <a:pPr marL="144000" indent="-144000"/>
            <a:r>
              <a:rPr kumimoji="1" lang="ja-JP" altLang="en-US" sz="1400" b="1" dirty="0">
                <a:solidFill>
                  <a:schemeClr val="tx1"/>
                </a:solidFill>
                <a:latin typeface="A P-OTF UD新ゴ Pr6N M" panose="020B0500000000000000" pitchFamily="34" charset="-128"/>
                <a:ea typeface="A-OTF UD新ゴ Pro M" panose="020B0500000000000000"/>
              </a:rPr>
              <a:t>　〇記載内容</a:t>
            </a:r>
            <a:endParaRPr kumimoji="1" lang="en-US" altLang="ja-JP" sz="1400" b="1" dirty="0">
              <a:solidFill>
                <a:schemeClr val="tx1"/>
              </a:solidFill>
              <a:latin typeface="A P-OTF UD新ゴ Pr6N M" panose="020B0500000000000000" pitchFamily="34" charset="-128"/>
              <a:ea typeface="A-OTF UD新ゴ Pro M" panose="020B0500000000000000"/>
            </a:endParaRPr>
          </a:p>
          <a:p>
            <a:pPr marL="171450" indent="-171450">
              <a:buFont typeface="Arial" panose="020B0604020202020204" pitchFamily="34" charset="0"/>
              <a:buChar char="•"/>
            </a:pPr>
            <a:r>
              <a:rPr kumimoji="1" lang="ja-JP" altLang="en-US" sz="1200" dirty="0">
                <a:solidFill>
                  <a:schemeClr val="tx1"/>
                </a:solidFill>
                <a:latin typeface="A P-OTF UD新ゴ Pr6N M" panose="020B0500000000000000" pitchFamily="34" charset="-128"/>
                <a:ea typeface="A-OTF UD新ゴ Pro M" panose="020B0500000000000000"/>
              </a:rPr>
              <a:t>建築の場合、 </a:t>
            </a:r>
            <a:r>
              <a:rPr kumimoji="1" lang="en-US" altLang="ja-JP" sz="1200" dirty="0">
                <a:solidFill>
                  <a:schemeClr val="tx1"/>
                </a:solidFill>
                <a:latin typeface="A P-OTF UD新ゴ Pr6N M" panose="020B0500000000000000" pitchFamily="34" charset="-128"/>
                <a:ea typeface="A-OTF UD新ゴ Pro M" panose="020B0500000000000000"/>
              </a:rPr>
              <a:t>P22</a:t>
            </a:r>
            <a:r>
              <a:rPr kumimoji="1" lang="ja-JP" altLang="en-US" sz="1200" dirty="0">
                <a:solidFill>
                  <a:schemeClr val="tx1"/>
                </a:solidFill>
                <a:latin typeface="A P-OTF UD新ゴ Pr6N M" panose="020B0500000000000000" pitchFamily="34" charset="-128"/>
                <a:ea typeface="A-OTF UD新ゴ Pro M" panose="020B0500000000000000"/>
              </a:rPr>
              <a:t> ユニットハウス及びコンテナ設置に必要な情報に従ってください。</a:t>
            </a:r>
            <a:endParaRPr kumimoji="1" lang="en-US" altLang="ja-JP" sz="1200" dirty="0">
              <a:solidFill>
                <a:schemeClr val="tx1"/>
              </a:solidFill>
              <a:latin typeface="A P-OTF UD新ゴ Pr6N M" panose="020B0500000000000000" pitchFamily="34" charset="-128"/>
              <a:ea typeface="A-OTF UD新ゴ Pro M" panose="020B0500000000000000"/>
            </a:endParaRPr>
          </a:p>
          <a:p>
            <a:pPr marL="171450" indent="-171450">
              <a:buFont typeface="Arial" panose="020B0604020202020204" pitchFamily="34" charset="0"/>
              <a:buChar char="•"/>
            </a:pPr>
            <a:r>
              <a:rPr kumimoji="1" lang="en-US" altLang="ja-JP" sz="1200" dirty="0">
                <a:solidFill>
                  <a:schemeClr val="tx1"/>
                </a:solidFill>
                <a:latin typeface="A P-OTF UD新ゴ Pr6N M" panose="020B0500000000000000" pitchFamily="34" charset="-128"/>
                <a:ea typeface="A-OTF UD新ゴ Pro M" panose="020B0500000000000000"/>
              </a:rPr>
              <a:t>4m</a:t>
            </a:r>
            <a:r>
              <a:rPr kumimoji="1" lang="ja-JP" altLang="en-US" sz="1200" dirty="0">
                <a:solidFill>
                  <a:schemeClr val="tx1"/>
                </a:solidFill>
                <a:latin typeface="A P-OTF UD新ゴ Pr6N M" panose="020B0500000000000000" pitchFamily="34" charset="-128"/>
                <a:ea typeface="A-OTF UD新ゴ Pro M" panose="020B0500000000000000"/>
              </a:rPr>
              <a:t>を超える工作物はミルシートで鋼材の材質を証明できる構造計算可能な部材が必須となります。</a:t>
            </a:r>
            <a:endParaRPr kumimoji="1" lang="en-US" altLang="ja-JP" sz="1200" dirty="0">
              <a:solidFill>
                <a:schemeClr val="tx1"/>
              </a:solidFill>
              <a:latin typeface="A P-OTF UD新ゴ Pr6N M" panose="020B0500000000000000" pitchFamily="34" charset="-128"/>
              <a:ea typeface="A-OTF UD新ゴ Pro M" panose="020B0500000000000000"/>
            </a:endParaRPr>
          </a:p>
          <a:p>
            <a:pPr marL="171450" indent="-171450">
              <a:buFont typeface="Arial" panose="020B0604020202020204" pitchFamily="34" charset="0"/>
              <a:buChar char="•"/>
            </a:pPr>
            <a:r>
              <a:rPr kumimoji="1" lang="ja-JP" altLang="en-US" sz="1200" dirty="0">
                <a:solidFill>
                  <a:schemeClr val="tx1"/>
                </a:solidFill>
                <a:latin typeface="A P-OTF UD新ゴ Pr6N M" panose="020B0500000000000000" pitchFamily="34" charset="-128"/>
                <a:ea typeface="A-OTF UD新ゴ Pro M" panose="020B0500000000000000"/>
              </a:rPr>
              <a:t>工作物の場合、 </a:t>
            </a:r>
            <a:r>
              <a:rPr kumimoji="1" lang="en-US" altLang="ja-JP" sz="1200" dirty="0">
                <a:solidFill>
                  <a:schemeClr val="tx1"/>
                </a:solidFill>
                <a:latin typeface="A P-OTF UD新ゴ Pr6N M" panose="020B0500000000000000" pitchFamily="34" charset="-128"/>
                <a:ea typeface="A-OTF UD新ゴ Pro M" panose="020B0500000000000000"/>
              </a:rPr>
              <a:t>P25</a:t>
            </a:r>
            <a:r>
              <a:rPr kumimoji="1" lang="ja-JP" altLang="en-US" sz="1200" dirty="0">
                <a:solidFill>
                  <a:schemeClr val="tx1"/>
                </a:solidFill>
                <a:latin typeface="A P-OTF UD新ゴ Pr6N M" panose="020B0500000000000000" pitchFamily="34" charset="-128"/>
                <a:ea typeface="A-OTF UD新ゴ Pro M" panose="020B0500000000000000"/>
              </a:rPr>
              <a:t> サイン、看板、鉄塔の設置に必要な情報に従ってください。</a:t>
            </a:r>
            <a:endParaRPr kumimoji="1" lang="en-US" altLang="ja-JP" sz="1200" dirty="0">
              <a:solidFill>
                <a:schemeClr val="tx1"/>
              </a:solidFill>
              <a:latin typeface="A P-OTF UD新ゴ Pr6N M" panose="020B0500000000000000" pitchFamily="34" charset="-128"/>
              <a:ea typeface="A-OTF UD新ゴ Pro M" panose="020B0500000000000000"/>
            </a:endParaRPr>
          </a:p>
          <a:p>
            <a:pPr marL="171450" indent="-171450">
              <a:buFont typeface="Arial" panose="020B0604020202020204" pitchFamily="34" charset="0"/>
              <a:buChar char="•"/>
            </a:pPr>
            <a:r>
              <a:rPr kumimoji="1" lang="ja-JP" altLang="en-US" sz="1200" dirty="0">
                <a:solidFill>
                  <a:schemeClr val="tx1"/>
                </a:solidFill>
                <a:latin typeface="A-OTF UD新ゴ Pro M" panose="020B0500000000000000" pitchFamily="34" charset="-128"/>
                <a:ea typeface="A-OTF UD新ゴ Pro M" panose="020B0500000000000000"/>
              </a:rPr>
              <a:t>用紙は適宜追加可（</a:t>
            </a:r>
            <a:r>
              <a:rPr kumimoji="1" lang="en-US" altLang="ja-JP" sz="1200" dirty="0">
                <a:solidFill>
                  <a:schemeClr val="tx1"/>
                </a:solidFill>
                <a:latin typeface="A-OTF UD新ゴ Pro M" panose="020B0500000000000000" pitchFamily="34" charset="-128"/>
                <a:ea typeface="A-OTF UD新ゴ Pro M" panose="020B0500000000000000"/>
              </a:rPr>
              <a:t>A4</a:t>
            </a:r>
            <a:r>
              <a:rPr kumimoji="1" lang="ja-JP" altLang="en-US" sz="1200" dirty="0">
                <a:solidFill>
                  <a:schemeClr val="tx1"/>
                </a:solidFill>
                <a:latin typeface="A-OTF UD新ゴ Pro M" panose="020B0500000000000000" pitchFamily="34" charset="-128"/>
                <a:ea typeface="A-OTF UD新ゴ Pro M" panose="020B0500000000000000"/>
              </a:rPr>
              <a:t>または</a:t>
            </a:r>
            <a:r>
              <a:rPr kumimoji="1" lang="en-US" altLang="ja-JP" sz="1200" dirty="0">
                <a:solidFill>
                  <a:schemeClr val="tx1"/>
                </a:solidFill>
                <a:latin typeface="A-OTF UD新ゴ Pro M" panose="020B0500000000000000" pitchFamily="34" charset="-128"/>
                <a:ea typeface="A-OTF UD新ゴ Pro M" panose="020B0500000000000000"/>
              </a:rPr>
              <a:t>A3</a:t>
            </a:r>
            <a:r>
              <a:rPr kumimoji="1" lang="ja-JP" altLang="en-US" sz="1200" dirty="0">
                <a:solidFill>
                  <a:schemeClr val="tx1"/>
                </a:solidFill>
                <a:latin typeface="A-OTF UD新ゴ Pro M" panose="020B0500000000000000" pitchFamily="34" charset="-128"/>
                <a:ea typeface="A-OTF UD新ゴ Pro M" panose="020B0500000000000000"/>
              </a:rPr>
              <a:t>）</a:t>
            </a:r>
            <a:endParaRPr kumimoji="1" lang="en-US" altLang="ja-JP" sz="1200" dirty="0">
              <a:solidFill>
                <a:schemeClr val="tx1"/>
              </a:solidFill>
              <a:latin typeface="A-OTF UD新ゴ Pro M" panose="020B0500000000000000" pitchFamily="34" charset="-128"/>
              <a:ea typeface="A-OTF UD新ゴ Pro M" panose="020B0500000000000000"/>
            </a:endParaRPr>
          </a:p>
        </p:txBody>
      </p:sp>
    </p:spTree>
    <p:extLst>
      <p:ext uri="{BB962C8B-B14F-4D97-AF65-F5344CB8AC3E}">
        <p14:creationId xmlns:p14="http://schemas.microsoft.com/office/powerpoint/2010/main" val="3459825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886BE46-3F6A-4E73-8ACB-110701BB4933}"/>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ea typeface="A-OTF UD新ゴ Pro M" panose="020B0500000000000000"/>
              </a:rPr>
              <a:t>44</a:t>
            </a:r>
            <a:endParaRPr kumimoji="1" lang="ja-JP" altLang="en-US" sz="1200" dirty="0">
              <a:solidFill>
                <a:schemeClr val="tx1"/>
              </a:solidFill>
              <a:ea typeface="A-OTF UD新ゴ Pro M" panose="020B0500000000000000"/>
            </a:endParaRPr>
          </a:p>
        </p:txBody>
      </p:sp>
      <p:sp>
        <p:nvSpPr>
          <p:cNvPr id="5" name="テキスト ボックス 4">
            <a:extLst>
              <a:ext uri="{FF2B5EF4-FFF2-40B4-BE49-F238E27FC236}">
                <a16:creationId xmlns:a16="http://schemas.microsoft.com/office/drawing/2014/main" id="{AA3CC4CE-C503-4DDD-95EC-3B20CDA31BA0}"/>
              </a:ext>
            </a:extLst>
          </p:cNvPr>
          <p:cNvSpPr txBox="1"/>
          <p:nvPr/>
        </p:nvSpPr>
        <p:spPr>
          <a:xfrm>
            <a:off x="101599" y="2545431"/>
            <a:ext cx="2159566" cy="307777"/>
          </a:xfrm>
          <a:prstGeom prst="rect">
            <a:avLst/>
          </a:prstGeom>
          <a:noFill/>
        </p:spPr>
        <p:txBody>
          <a:bodyPr wrap="none" rtlCol="0">
            <a:spAutoFit/>
          </a:bodyPr>
          <a:lstStyle/>
          <a:p>
            <a:r>
              <a:rPr kumimoji="1" lang="ja-JP" altLang="en-US" sz="1400" b="1" dirty="0">
                <a:latin typeface="A-OTF UD新ゴ Pro M" panose="020B0500000000000000" pitchFamily="34" charset="-128"/>
                <a:ea typeface="A-OTF UD新ゴ Pro M" panose="020B0500000000000000"/>
              </a:rPr>
              <a:t>２　木材納品場所位置図</a:t>
            </a:r>
          </a:p>
        </p:txBody>
      </p:sp>
      <p:sp>
        <p:nvSpPr>
          <p:cNvPr id="6" name="テキスト ボックス 5">
            <a:extLst>
              <a:ext uri="{FF2B5EF4-FFF2-40B4-BE49-F238E27FC236}">
                <a16:creationId xmlns:a16="http://schemas.microsoft.com/office/drawing/2014/main" id="{68189FD6-D794-4B87-BD37-1983DE940536}"/>
              </a:ext>
            </a:extLst>
          </p:cNvPr>
          <p:cNvSpPr txBox="1"/>
          <p:nvPr/>
        </p:nvSpPr>
        <p:spPr>
          <a:xfrm>
            <a:off x="188260" y="109816"/>
            <a:ext cx="2262158" cy="369332"/>
          </a:xfrm>
          <a:prstGeom prst="rect">
            <a:avLst/>
          </a:prstGeom>
          <a:noFill/>
        </p:spPr>
        <p:txBody>
          <a:bodyPr wrap="none" rtlCol="0">
            <a:spAutoFit/>
          </a:bodyPr>
          <a:lstStyle/>
          <a:p>
            <a:pPr lvl="0" defTabSz="685800">
              <a:defRPr/>
            </a:pPr>
            <a:r>
              <a:rPr kumimoji="1" lang="ja-JP" altLang="en-US" dirty="0">
                <a:latin typeface="A-OTF UD新ゴ Pro M" panose="020B0500000000000000" pitchFamily="34" charset="-128"/>
                <a:ea typeface="A-OTF UD新ゴ Pro M" panose="020B0500000000000000"/>
              </a:rPr>
              <a:t>木材納品場所申込書</a:t>
            </a:r>
          </a:p>
        </p:txBody>
      </p:sp>
      <p:graphicFrame>
        <p:nvGraphicFramePr>
          <p:cNvPr id="8" name="表 7">
            <a:extLst>
              <a:ext uri="{FF2B5EF4-FFF2-40B4-BE49-F238E27FC236}">
                <a16:creationId xmlns:a16="http://schemas.microsoft.com/office/drawing/2014/main" id="{06F2CBB8-7E87-416A-AA56-4828E2603392}"/>
              </a:ext>
            </a:extLst>
          </p:cNvPr>
          <p:cNvGraphicFramePr>
            <a:graphicFrameLocks noGrp="1"/>
          </p:cNvGraphicFramePr>
          <p:nvPr>
            <p:extLst>
              <p:ext uri="{D42A27DB-BD31-4B8C-83A1-F6EECF244321}">
                <p14:modId xmlns:p14="http://schemas.microsoft.com/office/powerpoint/2010/main" val="929572317"/>
              </p:ext>
            </p:extLst>
          </p:nvPr>
        </p:nvGraphicFramePr>
        <p:xfrm>
          <a:off x="3711575" y="565068"/>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6</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26</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日（木）</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7" name="テキスト ボックス 6">
            <a:extLst>
              <a:ext uri="{FF2B5EF4-FFF2-40B4-BE49-F238E27FC236}">
                <a16:creationId xmlns:a16="http://schemas.microsoft.com/office/drawing/2014/main" id="{7DF50538-698A-4236-8484-030B88A4267D}"/>
              </a:ext>
            </a:extLst>
          </p:cNvPr>
          <p:cNvSpPr txBox="1"/>
          <p:nvPr/>
        </p:nvSpPr>
        <p:spPr>
          <a:xfrm>
            <a:off x="361949" y="7911090"/>
            <a:ext cx="6146461" cy="1015663"/>
          </a:xfrm>
          <a:prstGeom prst="rect">
            <a:avLst/>
          </a:prstGeom>
          <a:noFill/>
        </p:spPr>
        <p:txBody>
          <a:bodyPr wrap="square" rtlCol="0">
            <a:spAutoFit/>
          </a:bodyPr>
          <a:lstStyle/>
          <a:p>
            <a:r>
              <a:rPr kumimoji="1" lang="ja-JP" altLang="en-US" sz="1200" dirty="0">
                <a:latin typeface="A-OTF UD新ゴ Pro M" panose="020B0500000000000000" pitchFamily="34" charset="-128"/>
                <a:ea typeface="A-OTF UD新ゴ Pro M" panose="020B0500000000000000"/>
              </a:rPr>
              <a:t>（注）</a:t>
            </a:r>
            <a:endParaRPr kumimoji="1" lang="en-US" altLang="ja-JP" sz="1200" dirty="0">
              <a:latin typeface="A-OTF UD新ゴ Pro M" panose="020B0500000000000000" pitchFamily="34" charset="-128"/>
              <a:ea typeface="A-OTF UD新ゴ Pro M" panose="020B0500000000000000"/>
            </a:endParaRPr>
          </a:p>
          <a:p>
            <a:pPr marL="228600" indent="-228600">
              <a:buFont typeface="+mj-lt"/>
              <a:buAutoNum type="arabicPeriod"/>
            </a:pPr>
            <a:r>
              <a:rPr kumimoji="1" lang="ja-JP" altLang="en-US" sz="1200" dirty="0">
                <a:latin typeface="A-OTF UD新ゴ Pro M" panose="020B0500000000000000" pitchFamily="34" charset="-128"/>
                <a:ea typeface="A-OTF UD新ゴ Pro M" panose="020B0500000000000000"/>
              </a:rPr>
              <a:t>木材納付場所は、ブース内とし、位置を表示。</a:t>
            </a:r>
            <a:endParaRPr kumimoji="1" lang="en-US" altLang="ja-JP" sz="1200" dirty="0">
              <a:latin typeface="A-OTF UD新ゴ Pro M" panose="020B0500000000000000" pitchFamily="34" charset="-128"/>
              <a:ea typeface="A-OTF UD新ゴ Pro M" panose="020B0500000000000000"/>
            </a:endParaRPr>
          </a:p>
          <a:p>
            <a:pPr marL="228600" indent="-228600">
              <a:buFont typeface="+mj-lt"/>
              <a:buAutoNum type="arabicPeriod"/>
            </a:pPr>
            <a:r>
              <a:rPr kumimoji="1" lang="ja-JP" altLang="en-US" sz="1200" dirty="0">
                <a:latin typeface="A-OTF UD新ゴ Pro M" panose="020B0500000000000000" pitchFamily="34" charset="-128"/>
                <a:ea typeface="A-OTF UD新ゴ Pro M" panose="020B0500000000000000"/>
              </a:rPr>
              <a:t>木材の規格ごとに配置する場所が異なる場合は、木材の規格を表示。</a:t>
            </a:r>
            <a:endParaRPr kumimoji="1" lang="en-US" altLang="ja-JP" sz="1200" dirty="0">
              <a:latin typeface="A-OTF UD新ゴ Pro M" panose="020B0500000000000000" pitchFamily="34" charset="-128"/>
              <a:ea typeface="A-OTF UD新ゴ Pro M" panose="020B0500000000000000"/>
            </a:endParaRPr>
          </a:p>
          <a:p>
            <a:pPr marL="228600" indent="-228600">
              <a:buFont typeface="+mj-lt"/>
              <a:buAutoNum type="arabicPeriod"/>
            </a:pPr>
            <a:r>
              <a:rPr kumimoji="1" lang="ja-JP" altLang="en-US" sz="1200" dirty="0">
                <a:latin typeface="A-OTF UD新ゴ Pro M" panose="020B0500000000000000" pitchFamily="34" charset="-128"/>
                <a:ea typeface="A-OTF UD新ゴ Pro M" panose="020B0500000000000000"/>
              </a:rPr>
              <a:t>枝付き材は、枝のついている方向を表示。</a:t>
            </a:r>
            <a:endParaRPr kumimoji="1" lang="en-US" altLang="ja-JP" sz="1200" dirty="0">
              <a:latin typeface="A-OTF UD新ゴ Pro M" panose="020B0500000000000000" pitchFamily="34" charset="-128"/>
              <a:ea typeface="A-OTF UD新ゴ Pro M" panose="020B0500000000000000"/>
            </a:endParaRPr>
          </a:p>
          <a:p>
            <a:pPr marL="228600" indent="-228600">
              <a:buFont typeface="+mj-lt"/>
              <a:buAutoNum type="arabicPeriod"/>
            </a:pPr>
            <a:r>
              <a:rPr kumimoji="1" lang="ja-JP" altLang="en-US" sz="1200" dirty="0">
                <a:latin typeface="A-OTF UD新ゴ Pro M" panose="020B0500000000000000" pitchFamily="34" charset="-128"/>
                <a:ea typeface="A-OTF UD新ゴ Pro M" panose="020B0500000000000000"/>
              </a:rPr>
              <a:t>自社テント、通路や隣接する区画の出展社名を表示。</a:t>
            </a:r>
            <a:endParaRPr kumimoji="1" lang="en-US" altLang="ja-JP" sz="1200" dirty="0">
              <a:latin typeface="A-OTF UD新ゴ Pro M" panose="020B0500000000000000" pitchFamily="34" charset="-128"/>
              <a:ea typeface="A-OTF UD新ゴ Pro M" panose="020B0500000000000000"/>
            </a:endParaRPr>
          </a:p>
        </p:txBody>
      </p:sp>
      <p:sp>
        <p:nvSpPr>
          <p:cNvPr id="3" name="正方形/長方形 2">
            <a:extLst>
              <a:ext uri="{FF2B5EF4-FFF2-40B4-BE49-F238E27FC236}">
                <a16:creationId xmlns:a16="http://schemas.microsoft.com/office/drawing/2014/main" id="{ABAADE92-7EB9-48D0-A651-D2002A01B81E}"/>
              </a:ext>
            </a:extLst>
          </p:cNvPr>
          <p:cNvSpPr/>
          <p:nvPr/>
        </p:nvSpPr>
        <p:spPr>
          <a:xfrm>
            <a:off x="225426" y="2853208"/>
            <a:ext cx="6365878" cy="50207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ea typeface="A-OTF UD新ゴ Pro M" panose="020B0500000000000000"/>
            </a:endParaRPr>
          </a:p>
        </p:txBody>
      </p:sp>
      <p:graphicFrame>
        <p:nvGraphicFramePr>
          <p:cNvPr id="12" name="表 11">
            <a:extLst>
              <a:ext uri="{FF2B5EF4-FFF2-40B4-BE49-F238E27FC236}">
                <a16:creationId xmlns:a16="http://schemas.microsoft.com/office/drawing/2014/main" id="{492E5EE2-DA24-4F77-8FEA-B2172F55BE4C}"/>
              </a:ext>
            </a:extLst>
          </p:cNvPr>
          <p:cNvGraphicFramePr>
            <a:graphicFrameLocks noGrp="1"/>
          </p:cNvGraphicFramePr>
          <p:nvPr>
            <p:extLst>
              <p:ext uri="{D42A27DB-BD31-4B8C-83A1-F6EECF244321}">
                <p14:modId xmlns:p14="http://schemas.microsoft.com/office/powerpoint/2010/main" val="3884980095"/>
              </p:ext>
            </p:extLst>
          </p:nvPr>
        </p:nvGraphicFramePr>
        <p:xfrm>
          <a:off x="253664" y="8926753"/>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10" name="表 9">
            <a:extLst>
              <a:ext uri="{FF2B5EF4-FFF2-40B4-BE49-F238E27FC236}">
                <a16:creationId xmlns:a16="http://schemas.microsoft.com/office/drawing/2014/main" id="{0D4421F9-C41D-92BE-3202-16561CEF5748}"/>
              </a:ext>
            </a:extLst>
          </p:cNvPr>
          <p:cNvGraphicFramePr>
            <a:graphicFrameLocks noGrp="1"/>
          </p:cNvGraphicFramePr>
          <p:nvPr>
            <p:extLst>
              <p:ext uri="{D42A27DB-BD31-4B8C-83A1-F6EECF244321}">
                <p14:modId xmlns:p14="http://schemas.microsoft.com/office/powerpoint/2010/main" val="1002158937"/>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1" name="テキスト ボックス 10">
            <a:extLst>
              <a:ext uri="{FF2B5EF4-FFF2-40B4-BE49-F238E27FC236}">
                <a16:creationId xmlns:a16="http://schemas.microsoft.com/office/drawing/2014/main" id="{54C73599-4A08-CA21-10F2-9B653DFD0533}"/>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１　出展社情報</a:t>
            </a:r>
          </a:p>
        </p:txBody>
      </p:sp>
    </p:spTree>
    <p:extLst>
      <p:ext uri="{BB962C8B-B14F-4D97-AF65-F5344CB8AC3E}">
        <p14:creationId xmlns:p14="http://schemas.microsoft.com/office/powerpoint/2010/main" val="1169905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7">
            <a:extLst>
              <a:ext uri="{FF2B5EF4-FFF2-40B4-BE49-F238E27FC236}">
                <a16:creationId xmlns:a16="http://schemas.microsoft.com/office/drawing/2014/main" id="{4C477431-4770-D3C1-5E9E-C3EAD3967000}"/>
              </a:ext>
            </a:extLst>
          </p:cNvPr>
          <p:cNvGraphicFramePr>
            <a:graphicFrameLocks noGrp="1"/>
          </p:cNvGraphicFramePr>
          <p:nvPr>
            <p:extLst>
              <p:ext uri="{D42A27DB-BD31-4B8C-83A1-F6EECF244321}">
                <p14:modId xmlns:p14="http://schemas.microsoft.com/office/powerpoint/2010/main" val="777316637"/>
              </p:ext>
            </p:extLst>
          </p:nvPr>
        </p:nvGraphicFramePr>
        <p:xfrm>
          <a:off x="3700663" y="611568"/>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7</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24</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5" name="スライド番号プレースホルダー 1">
            <a:extLst>
              <a:ext uri="{FF2B5EF4-FFF2-40B4-BE49-F238E27FC236}">
                <a16:creationId xmlns:a16="http://schemas.microsoft.com/office/drawing/2014/main" id="{DB59DF42-E8BB-85C1-A9AB-F98F705979E3}"/>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45</a:t>
            </a:r>
            <a:endParaRPr kumimoji="1" lang="ja-JP" altLang="en-US" sz="1200" dirty="0">
              <a:solidFill>
                <a:schemeClr val="tx1"/>
              </a:solidFill>
            </a:endParaRPr>
          </a:p>
        </p:txBody>
      </p:sp>
      <p:sp>
        <p:nvSpPr>
          <p:cNvPr id="2" name="テキスト ボックス 1">
            <a:extLst>
              <a:ext uri="{FF2B5EF4-FFF2-40B4-BE49-F238E27FC236}">
                <a16:creationId xmlns:a16="http://schemas.microsoft.com/office/drawing/2014/main" id="{A0F0965D-33EA-2752-62D4-B1DD05795BC1}"/>
              </a:ext>
            </a:extLst>
          </p:cNvPr>
          <p:cNvSpPr txBox="1"/>
          <p:nvPr/>
        </p:nvSpPr>
        <p:spPr>
          <a:xfrm>
            <a:off x="188260" y="109816"/>
            <a:ext cx="2723823" cy="369332"/>
          </a:xfrm>
          <a:prstGeom prst="rect">
            <a:avLst/>
          </a:prstGeom>
          <a:noFill/>
        </p:spPr>
        <p:txBody>
          <a:bodyPr wrap="none" rtlCol="0">
            <a:spAutoFit/>
          </a:bodyPr>
          <a:lstStyle/>
          <a:p>
            <a:r>
              <a:rPr lang="ja-JP" altLang="en-US" dirty="0">
                <a:ea typeface="A P-OTF UD新ゴ Pr6N DB" panose="020B0600000000000000" pitchFamily="34" charset="-128"/>
              </a:rPr>
              <a:t>火気使用・危険物</a:t>
            </a:r>
            <a:r>
              <a:rPr lang="ja-JP" altLang="en-US" sz="1800" dirty="0">
                <a:ea typeface="A P-OTF UD新ゴ Pr6N DB" panose="020B0600000000000000" pitchFamily="34" charset="-128"/>
              </a:rPr>
              <a:t>届出書</a:t>
            </a:r>
          </a:p>
        </p:txBody>
      </p:sp>
      <p:graphicFrame>
        <p:nvGraphicFramePr>
          <p:cNvPr id="3" name="表 2">
            <a:extLst>
              <a:ext uri="{FF2B5EF4-FFF2-40B4-BE49-F238E27FC236}">
                <a16:creationId xmlns:a16="http://schemas.microsoft.com/office/drawing/2014/main" id="{E5E6369B-4DC9-6DCA-A1C9-3AD56C6885CF}"/>
              </a:ext>
            </a:extLst>
          </p:cNvPr>
          <p:cNvGraphicFramePr>
            <a:graphicFrameLocks noGrp="1"/>
          </p:cNvGraphicFramePr>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0" name="テキスト ボックス 9">
            <a:extLst>
              <a:ext uri="{FF2B5EF4-FFF2-40B4-BE49-F238E27FC236}">
                <a16:creationId xmlns:a16="http://schemas.microsoft.com/office/drawing/2014/main" id="{EDFF7D25-E50E-1BCF-D158-994222772255}"/>
              </a:ext>
            </a:extLst>
          </p:cNvPr>
          <p:cNvSpPr txBox="1"/>
          <p:nvPr/>
        </p:nvSpPr>
        <p:spPr>
          <a:xfrm>
            <a:off x="225425" y="4517145"/>
            <a:ext cx="2952866" cy="1200329"/>
          </a:xfrm>
          <a:prstGeom prst="rect">
            <a:avLst/>
          </a:prstGeom>
          <a:noFill/>
        </p:spPr>
        <p:txBody>
          <a:bodyPr wrap="square">
            <a:spAutoFit/>
          </a:bodyPr>
          <a:lstStyle/>
          <a:p>
            <a:pPr marL="171450" indent="-171450" defTabSz="685800">
              <a:buFont typeface="Arial" panose="020B0604020202020204" pitchFamily="34" charset="0"/>
              <a:buChar char="•"/>
              <a:defRPr/>
            </a:pPr>
            <a:r>
              <a:rPr kumimoji="1" lang="ja-JP" altLang="en-US" sz="1200" dirty="0">
                <a:latin typeface="A P-OTF UD新ゴ Pr6N DB" panose="020B0600000000000000" pitchFamily="34" charset="-128"/>
                <a:ea typeface="A P-OTF UD新ゴ Pr6N DB" panose="020B0600000000000000" pitchFamily="34" charset="-128"/>
              </a:rPr>
              <a:t>以下に、配置を記載ください。 又は、</a:t>
            </a:r>
            <a:r>
              <a:rPr kumimoji="1" lang="ja-JP" altLang="en-US" sz="1200" dirty="0">
                <a:solidFill>
                  <a:schemeClr val="tx1"/>
                </a:solidFill>
                <a:latin typeface="A P-OTF UD新ゴ Pr6N DB" panose="020B0600000000000000" pitchFamily="34" charset="-128"/>
                <a:ea typeface="A P-OTF UD新ゴ Pr6N DB" panose="020B0600000000000000" pitchFamily="34" charset="-128"/>
              </a:rPr>
              <a:t>「ブース設営申請書③ レイアウト図</a:t>
            </a:r>
            <a:r>
              <a:rPr kumimoji="1" lang="ja-JP" altLang="en-US" sz="1200" dirty="0">
                <a:latin typeface="A P-OTF UD新ゴ Pr6N DB" panose="020B0600000000000000" pitchFamily="34" charset="-128"/>
                <a:ea typeface="A P-OTF UD新ゴ Pr6N DB" panose="020B0600000000000000" pitchFamily="34" charset="-128"/>
              </a:rPr>
              <a:t>・平面図</a:t>
            </a:r>
            <a:r>
              <a:rPr kumimoji="1" lang="ja-JP" altLang="en-US" sz="120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P41)</a:t>
            </a:r>
            <a:r>
              <a:rPr kumimoji="1" lang="ja-JP" altLang="en-US" sz="1200" dirty="0">
                <a:solidFill>
                  <a:schemeClr val="tx1"/>
                </a:solidFill>
                <a:latin typeface="A P-OTF UD新ゴ Pr6N DB" panose="020B0600000000000000" pitchFamily="34" charset="-128"/>
                <a:ea typeface="A P-OTF UD新ゴ Pr6N DB" panose="020B0600000000000000" pitchFamily="34" charset="-128"/>
              </a:rPr>
              <a:t>に</a:t>
            </a:r>
            <a:r>
              <a:rPr kumimoji="1" lang="ja-JP" altLang="en-US" sz="1200" dirty="0">
                <a:latin typeface="A P-OTF UD新ゴ Pr6N DB" panose="020B0600000000000000" pitchFamily="34" charset="-128"/>
                <a:ea typeface="A P-OTF UD新ゴ Pr6N DB" panose="020B0600000000000000" pitchFamily="34" charset="-128"/>
              </a:rPr>
              <a:t>該当項目を記載し、本届出書と共に提出ください。但し、既にブース設営申請書を提出している場合は、配置図は不要です。</a:t>
            </a:r>
          </a:p>
        </p:txBody>
      </p:sp>
      <p:graphicFrame>
        <p:nvGraphicFramePr>
          <p:cNvPr id="15" name="表 5">
            <a:extLst>
              <a:ext uri="{FF2B5EF4-FFF2-40B4-BE49-F238E27FC236}">
                <a16:creationId xmlns:a16="http://schemas.microsoft.com/office/drawing/2014/main" id="{B5EF45D6-386F-79C4-EFFC-EA7656C4230C}"/>
              </a:ext>
            </a:extLst>
          </p:cNvPr>
          <p:cNvGraphicFramePr>
            <a:graphicFrameLocks noGrp="1"/>
          </p:cNvGraphicFramePr>
          <p:nvPr>
            <p:extLst>
              <p:ext uri="{D42A27DB-BD31-4B8C-83A1-F6EECF244321}">
                <p14:modId xmlns:p14="http://schemas.microsoft.com/office/powerpoint/2010/main" val="2412382923"/>
              </p:ext>
            </p:extLst>
          </p:nvPr>
        </p:nvGraphicFramePr>
        <p:xfrm>
          <a:off x="3265714" y="2899321"/>
          <a:ext cx="3354985" cy="1595520"/>
        </p:xfrm>
        <a:graphic>
          <a:graphicData uri="http://schemas.openxmlformats.org/drawingml/2006/table">
            <a:tbl>
              <a:tblPr firstRow="1" bandRow="1">
                <a:tableStyleId>{2D5ABB26-0587-4C30-8999-92F81FD0307C}</a:tableStyleId>
              </a:tblPr>
              <a:tblGrid>
                <a:gridCol w="1011792">
                  <a:extLst>
                    <a:ext uri="{9D8B030D-6E8A-4147-A177-3AD203B41FA5}">
                      <a16:colId xmlns:a16="http://schemas.microsoft.com/office/drawing/2014/main" val="2760437045"/>
                    </a:ext>
                  </a:extLst>
                </a:gridCol>
                <a:gridCol w="1060450">
                  <a:extLst>
                    <a:ext uri="{9D8B030D-6E8A-4147-A177-3AD203B41FA5}">
                      <a16:colId xmlns:a16="http://schemas.microsoft.com/office/drawing/2014/main" val="4075412820"/>
                    </a:ext>
                  </a:extLst>
                </a:gridCol>
                <a:gridCol w="336550">
                  <a:extLst>
                    <a:ext uri="{9D8B030D-6E8A-4147-A177-3AD203B41FA5}">
                      <a16:colId xmlns:a16="http://schemas.microsoft.com/office/drawing/2014/main" val="2460768757"/>
                    </a:ext>
                  </a:extLst>
                </a:gridCol>
                <a:gridCol w="292100">
                  <a:extLst>
                    <a:ext uri="{9D8B030D-6E8A-4147-A177-3AD203B41FA5}">
                      <a16:colId xmlns:a16="http://schemas.microsoft.com/office/drawing/2014/main" val="3086458173"/>
                    </a:ext>
                  </a:extLst>
                </a:gridCol>
                <a:gridCol w="654093">
                  <a:extLst>
                    <a:ext uri="{9D8B030D-6E8A-4147-A177-3AD203B41FA5}">
                      <a16:colId xmlns:a16="http://schemas.microsoft.com/office/drawing/2014/main" val="1670133188"/>
                    </a:ext>
                  </a:extLst>
                </a:gridCol>
              </a:tblGrid>
              <a:tr h="350807">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区分</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容量・規格</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2">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数量</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備考</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844883740"/>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発電機①</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kVA</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7635971"/>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発電機②</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kVA</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1189584"/>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発電機③</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kVA</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3932148"/>
                  </a:ext>
                </a:extLst>
              </a:tr>
            </a:tbl>
          </a:graphicData>
        </a:graphic>
      </p:graphicFrame>
      <p:sp>
        <p:nvSpPr>
          <p:cNvPr id="7" name="テキスト ボックス 6">
            <a:extLst>
              <a:ext uri="{FF2B5EF4-FFF2-40B4-BE49-F238E27FC236}">
                <a16:creationId xmlns:a16="http://schemas.microsoft.com/office/drawing/2014/main" id="{D6710C9C-67ED-2CD4-AB17-9B8669804AD0}"/>
              </a:ext>
            </a:extLst>
          </p:cNvPr>
          <p:cNvSpPr txBox="1"/>
          <p:nvPr/>
        </p:nvSpPr>
        <p:spPr>
          <a:xfrm>
            <a:off x="3373588" y="2563445"/>
            <a:ext cx="3367804"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３　火気使用・危険物施設等の内容</a:t>
            </a:r>
          </a:p>
        </p:txBody>
      </p:sp>
      <p:graphicFrame>
        <p:nvGraphicFramePr>
          <p:cNvPr id="18" name="表 17">
            <a:extLst>
              <a:ext uri="{FF2B5EF4-FFF2-40B4-BE49-F238E27FC236}">
                <a16:creationId xmlns:a16="http://schemas.microsoft.com/office/drawing/2014/main" id="{BDB3B8FE-3A01-9C8A-3E77-B28333CD73FA}"/>
              </a:ext>
            </a:extLst>
          </p:cNvPr>
          <p:cNvGraphicFramePr>
            <a:graphicFrameLocks noGrp="1"/>
          </p:cNvGraphicFramePr>
          <p:nvPr>
            <p:extLst>
              <p:ext uri="{D42A27DB-BD31-4B8C-83A1-F6EECF244321}">
                <p14:modId xmlns:p14="http://schemas.microsoft.com/office/powerpoint/2010/main" val="2289169321"/>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20" name="テキスト ボックス 19">
            <a:extLst>
              <a:ext uri="{FF2B5EF4-FFF2-40B4-BE49-F238E27FC236}">
                <a16:creationId xmlns:a16="http://schemas.microsoft.com/office/drawing/2014/main" id="{60692C22-1A7F-0F1C-89F5-24B6379FEC4D}"/>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21" name="テキスト ボックス 20">
            <a:extLst>
              <a:ext uri="{FF2B5EF4-FFF2-40B4-BE49-F238E27FC236}">
                <a16:creationId xmlns:a16="http://schemas.microsoft.com/office/drawing/2014/main" id="{3FBD9977-D25E-43F9-021A-EBEF1D3FDB80}"/>
              </a:ext>
            </a:extLst>
          </p:cNvPr>
          <p:cNvSpPr txBox="1"/>
          <p:nvPr/>
        </p:nvSpPr>
        <p:spPr>
          <a:xfrm>
            <a:off x="101598" y="4043212"/>
            <a:ext cx="2952866" cy="523220"/>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４　火気使用・危険物施設等</a:t>
            </a:r>
            <a:endParaRPr kumimoji="1" lang="en-US" altLang="ja-JP" sz="1400" b="1" dirty="0">
              <a:latin typeface="ＭＳ Ｐゴシック" panose="020B0600070205080204" pitchFamily="50" charset="-128"/>
              <a:ea typeface="A-OTF UD新ゴ Pro M" panose="020B0500000000000000"/>
            </a:endParaRPr>
          </a:p>
          <a:p>
            <a:r>
              <a:rPr kumimoji="1" lang="ja-JP" altLang="en-US" sz="1400" b="1" dirty="0">
                <a:latin typeface="ＭＳ Ｐゴシック" panose="020B0600070205080204" pitchFamily="50" charset="-128"/>
                <a:ea typeface="A-OTF UD新ゴ Pro M" panose="020B0500000000000000"/>
              </a:rPr>
              <a:t>　　の配置図</a:t>
            </a:r>
          </a:p>
        </p:txBody>
      </p:sp>
      <p:sp>
        <p:nvSpPr>
          <p:cNvPr id="22" name="正方形/長方形 21">
            <a:extLst>
              <a:ext uri="{FF2B5EF4-FFF2-40B4-BE49-F238E27FC236}">
                <a16:creationId xmlns:a16="http://schemas.microsoft.com/office/drawing/2014/main" id="{3A8F9158-11A9-DDD3-4261-FE610DF4DA62}"/>
              </a:ext>
            </a:extLst>
          </p:cNvPr>
          <p:cNvSpPr/>
          <p:nvPr/>
        </p:nvSpPr>
        <p:spPr>
          <a:xfrm>
            <a:off x="232977" y="5831318"/>
            <a:ext cx="6399597" cy="304655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23" name="表 5">
            <a:extLst>
              <a:ext uri="{FF2B5EF4-FFF2-40B4-BE49-F238E27FC236}">
                <a16:creationId xmlns:a16="http://schemas.microsoft.com/office/drawing/2014/main" id="{0FA6E7DB-F1D5-0F4A-FCCF-FB5F75F1F65A}"/>
              </a:ext>
            </a:extLst>
          </p:cNvPr>
          <p:cNvGraphicFramePr>
            <a:graphicFrameLocks noGrp="1"/>
          </p:cNvGraphicFramePr>
          <p:nvPr>
            <p:extLst>
              <p:ext uri="{D42A27DB-BD31-4B8C-83A1-F6EECF244321}">
                <p14:modId xmlns:p14="http://schemas.microsoft.com/office/powerpoint/2010/main" val="2162235949"/>
              </p:ext>
            </p:extLst>
          </p:nvPr>
        </p:nvGraphicFramePr>
        <p:xfrm>
          <a:off x="3265714" y="4494841"/>
          <a:ext cx="3356115" cy="1196640"/>
        </p:xfrm>
        <a:graphic>
          <a:graphicData uri="http://schemas.openxmlformats.org/drawingml/2006/table">
            <a:tbl>
              <a:tblPr firstRow="1" bandRow="1">
                <a:tableStyleId>{2D5ABB26-0587-4C30-8999-92F81FD0307C}</a:tableStyleId>
              </a:tblPr>
              <a:tblGrid>
                <a:gridCol w="1012922">
                  <a:extLst>
                    <a:ext uri="{9D8B030D-6E8A-4147-A177-3AD203B41FA5}">
                      <a16:colId xmlns:a16="http://schemas.microsoft.com/office/drawing/2014/main" val="2760437045"/>
                    </a:ext>
                  </a:extLst>
                </a:gridCol>
                <a:gridCol w="1060450">
                  <a:extLst>
                    <a:ext uri="{9D8B030D-6E8A-4147-A177-3AD203B41FA5}">
                      <a16:colId xmlns:a16="http://schemas.microsoft.com/office/drawing/2014/main" val="4075412820"/>
                    </a:ext>
                  </a:extLst>
                </a:gridCol>
                <a:gridCol w="336550">
                  <a:extLst>
                    <a:ext uri="{9D8B030D-6E8A-4147-A177-3AD203B41FA5}">
                      <a16:colId xmlns:a16="http://schemas.microsoft.com/office/drawing/2014/main" val="2460768757"/>
                    </a:ext>
                  </a:extLst>
                </a:gridCol>
                <a:gridCol w="292100">
                  <a:extLst>
                    <a:ext uri="{9D8B030D-6E8A-4147-A177-3AD203B41FA5}">
                      <a16:colId xmlns:a16="http://schemas.microsoft.com/office/drawing/2014/main" val="3086458173"/>
                    </a:ext>
                  </a:extLst>
                </a:gridCol>
                <a:gridCol w="654093">
                  <a:extLst>
                    <a:ext uri="{9D8B030D-6E8A-4147-A177-3AD203B41FA5}">
                      <a16:colId xmlns:a16="http://schemas.microsoft.com/office/drawing/2014/main" val="1670133188"/>
                    </a:ext>
                  </a:extLst>
                </a:gridCol>
              </a:tblGrid>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消火器</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dirty="0">
                          <a:latin typeface="A P-OTF UD新ゴ Pr6N DB" panose="020B0600000000000000" pitchFamily="34" charset="-128"/>
                          <a:ea typeface="A P-OTF UD新ゴ Pr6N DB" panose="020B0600000000000000" pitchFamily="34" charset="-128"/>
                        </a:rPr>
                        <a:t>ABC10</a:t>
                      </a:r>
                      <a:r>
                        <a:rPr kumimoji="1" lang="ja-JP" altLang="en-US" sz="1200" dirty="0">
                          <a:latin typeface="A P-OTF UD新ゴ Pr6N DB" panose="020B0600000000000000" pitchFamily="34" charset="-128"/>
                          <a:ea typeface="A P-OTF UD新ゴ Pr6N DB" panose="020B0600000000000000" pitchFamily="34" charset="-128"/>
                        </a:rPr>
                        <a:t>型　</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7635971"/>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ストーブ</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1189584"/>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コンロ</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3932148"/>
                  </a:ext>
                </a:extLst>
              </a:tr>
            </a:tbl>
          </a:graphicData>
        </a:graphic>
      </p:graphicFrame>
      <p:sp>
        <p:nvSpPr>
          <p:cNvPr id="6" name="正方形/長方形 5">
            <a:extLst>
              <a:ext uri="{FF2B5EF4-FFF2-40B4-BE49-F238E27FC236}">
                <a16:creationId xmlns:a16="http://schemas.microsoft.com/office/drawing/2014/main" id="{C4382B58-ECB2-4742-0995-ECF364FCC183}"/>
              </a:ext>
            </a:extLst>
          </p:cNvPr>
          <p:cNvSpPr/>
          <p:nvPr/>
        </p:nvSpPr>
        <p:spPr>
          <a:xfrm>
            <a:off x="7199715" y="5624320"/>
            <a:ext cx="2070100" cy="330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ページ確認</a:t>
            </a:r>
          </a:p>
        </p:txBody>
      </p:sp>
      <p:graphicFrame>
        <p:nvGraphicFramePr>
          <p:cNvPr id="8" name="表 5">
            <a:extLst>
              <a:ext uri="{FF2B5EF4-FFF2-40B4-BE49-F238E27FC236}">
                <a16:creationId xmlns:a16="http://schemas.microsoft.com/office/drawing/2014/main" id="{C2DC2CFD-7243-A811-ADD0-7FBEDA103FC3}"/>
              </a:ext>
            </a:extLst>
          </p:cNvPr>
          <p:cNvGraphicFramePr>
            <a:graphicFrameLocks noGrp="1"/>
          </p:cNvGraphicFramePr>
          <p:nvPr>
            <p:extLst>
              <p:ext uri="{D42A27DB-BD31-4B8C-83A1-F6EECF244321}">
                <p14:modId xmlns:p14="http://schemas.microsoft.com/office/powerpoint/2010/main" val="1903061274"/>
              </p:ext>
            </p:extLst>
          </p:nvPr>
        </p:nvGraphicFramePr>
        <p:xfrm>
          <a:off x="203825" y="2909535"/>
          <a:ext cx="2824384" cy="797760"/>
        </p:xfrm>
        <a:graphic>
          <a:graphicData uri="http://schemas.openxmlformats.org/drawingml/2006/table">
            <a:tbl>
              <a:tblPr firstRow="1" bandRow="1">
                <a:tableStyleId>{2D5ABB26-0587-4C30-8999-92F81FD0307C}</a:tableStyleId>
              </a:tblPr>
              <a:tblGrid>
                <a:gridCol w="2824384">
                  <a:extLst>
                    <a:ext uri="{9D8B030D-6E8A-4147-A177-3AD203B41FA5}">
                      <a16:colId xmlns:a16="http://schemas.microsoft.com/office/drawing/2014/main" val="2760437045"/>
                    </a:ext>
                  </a:extLst>
                </a:gridCol>
              </a:tblGrid>
              <a:tr h="350807">
                <a:tc>
                  <a:txBody>
                    <a:bodyPr/>
                    <a:lstStyle/>
                    <a:p>
                      <a:pPr algn="ctr"/>
                      <a:r>
                        <a:rPr kumimoji="1" lang="ja-JP" altLang="en-US" sz="1200" dirty="0">
                          <a:ea typeface="A P-OTF UD新ゴ Pr6N DB" panose="020B0600000000000000" pitchFamily="34" charset="-128"/>
                        </a:rPr>
                        <a:t>火元責任者名</a:t>
                      </a:r>
                      <a:endParaRPr kumimoji="1" lang="en-US" altLang="ja-JP" sz="1200" dirty="0">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844883740"/>
                  </a:ext>
                </a:extLst>
              </a:tr>
              <a:tr h="350807">
                <a:tc>
                  <a:txBody>
                    <a:bodyPr/>
                    <a:lstStyle/>
                    <a:p>
                      <a:endParaRPr kumimoji="1" lang="ja-JP" altLang="en-US" sz="1200" dirty="0">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7635971"/>
                  </a:ext>
                </a:extLst>
              </a:tr>
            </a:tbl>
          </a:graphicData>
        </a:graphic>
      </p:graphicFrame>
      <p:sp>
        <p:nvSpPr>
          <p:cNvPr id="9" name="テキスト ボックス 8">
            <a:extLst>
              <a:ext uri="{FF2B5EF4-FFF2-40B4-BE49-F238E27FC236}">
                <a16:creationId xmlns:a16="http://schemas.microsoft.com/office/drawing/2014/main" id="{001C7AB8-920E-372F-907E-75CDDA6FDB39}"/>
              </a:ext>
            </a:extLst>
          </p:cNvPr>
          <p:cNvSpPr txBox="1"/>
          <p:nvPr/>
        </p:nvSpPr>
        <p:spPr>
          <a:xfrm>
            <a:off x="101598" y="2559920"/>
            <a:ext cx="1619482"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２　火元責任者</a:t>
            </a:r>
          </a:p>
        </p:txBody>
      </p:sp>
    </p:spTree>
    <p:extLst>
      <p:ext uri="{BB962C8B-B14F-4D97-AF65-F5344CB8AC3E}">
        <p14:creationId xmlns:p14="http://schemas.microsoft.com/office/powerpoint/2010/main" val="1953641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886BE46-3F6A-4E73-8ACB-110701BB4933}"/>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ea typeface="A-OTF UD新ゴ Pro M" panose="020B0500000000000000"/>
              </a:rPr>
              <a:t>46</a:t>
            </a:r>
            <a:endParaRPr kumimoji="1" lang="ja-JP" altLang="en-US" sz="1200" dirty="0">
              <a:solidFill>
                <a:schemeClr val="tx1"/>
              </a:solidFill>
              <a:ea typeface="A-OTF UD新ゴ Pro M" panose="020B0500000000000000"/>
            </a:endParaRPr>
          </a:p>
        </p:txBody>
      </p:sp>
      <p:sp>
        <p:nvSpPr>
          <p:cNvPr id="10" name="テキスト ボックス 9">
            <a:extLst>
              <a:ext uri="{FF2B5EF4-FFF2-40B4-BE49-F238E27FC236}">
                <a16:creationId xmlns:a16="http://schemas.microsoft.com/office/drawing/2014/main" id="{66FC899B-8EDB-43EF-B16E-BCC57D34B342}"/>
              </a:ext>
            </a:extLst>
          </p:cNvPr>
          <p:cNvSpPr txBox="1"/>
          <p:nvPr/>
        </p:nvSpPr>
        <p:spPr>
          <a:xfrm>
            <a:off x="188260" y="109816"/>
            <a:ext cx="2262158" cy="369332"/>
          </a:xfrm>
          <a:prstGeom prst="rect">
            <a:avLst/>
          </a:prstGeom>
          <a:noFill/>
        </p:spPr>
        <p:txBody>
          <a:bodyPr wrap="none" rtlCol="0">
            <a:spAutoFit/>
          </a:bodyPr>
          <a:lstStyle/>
          <a:p>
            <a:pPr lvl="0" defTabSz="685800">
              <a:defRPr/>
            </a:pPr>
            <a:r>
              <a:rPr kumimoji="1" lang="ja-JP" altLang="en-US" dirty="0">
                <a:latin typeface="A-OTF UD新ゴ Pro M" panose="020B0500000000000000" pitchFamily="34" charset="-128"/>
                <a:ea typeface="A-OTF UD新ゴ Pro M" panose="020B0500000000000000"/>
              </a:rPr>
              <a:t>搬入出車両等申込書</a:t>
            </a:r>
          </a:p>
        </p:txBody>
      </p:sp>
      <p:graphicFrame>
        <p:nvGraphicFramePr>
          <p:cNvPr id="13" name="表 4">
            <a:extLst>
              <a:ext uri="{FF2B5EF4-FFF2-40B4-BE49-F238E27FC236}">
                <a16:creationId xmlns:a16="http://schemas.microsoft.com/office/drawing/2014/main" id="{A9241ECD-90D1-420C-A12A-6F8B5DE2DE53}"/>
              </a:ext>
            </a:extLst>
          </p:cNvPr>
          <p:cNvGraphicFramePr>
            <a:graphicFrameLocks noGrp="1"/>
          </p:cNvGraphicFramePr>
          <p:nvPr>
            <p:extLst>
              <p:ext uri="{D42A27DB-BD31-4B8C-83A1-F6EECF244321}">
                <p14:modId xmlns:p14="http://schemas.microsoft.com/office/powerpoint/2010/main" val="1486495000"/>
              </p:ext>
            </p:extLst>
          </p:nvPr>
        </p:nvGraphicFramePr>
        <p:xfrm>
          <a:off x="349254" y="2831219"/>
          <a:ext cx="6270814" cy="3017520"/>
        </p:xfrm>
        <a:graphic>
          <a:graphicData uri="http://schemas.openxmlformats.org/drawingml/2006/table">
            <a:tbl>
              <a:tblPr>
                <a:tableStyleId>{8799B23B-EC83-4686-B30A-512413B5E67A}</a:tableStyleId>
              </a:tblPr>
              <a:tblGrid>
                <a:gridCol w="756030">
                  <a:extLst>
                    <a:ext uri="{9D8B030D-6E8A-4147-A177-3AD203B41FA5}">
                      <a16:colId xmlns:a16="http://schemas.microsoft.com/office/drawing/2014/main" val="2039859653"/>
                    </a:ext>
                  </a:extLst>
                </a:gridCol>
                <a:gridCol w="715657">
                  <a:extLst>
                    <a:ext uri="{9D8B030D-6E8A-4147-A177-3AD203B41FA5}">
                      <a16:colId xmlns:a16="http://schemas.microsoft.com/office/drawing/2014/main" val="2104842840"/>
                    </a:ext>
                  </a:extLst>
                </a:gridCol>
                <a:gridCol w="885350">
                  <a:extLst>
                    <a:ext uri="{9D8B030D-6E8A-4147-A177-3AD203B41FA5}">
                      <a16:colId xmlns:a16="http://schemas.microsoft.com/office/drawing/2014/main" val="3580303747"/>
                    </a:ext>
                  </a:extLst>
                </a:gridCol>
                <a:gridCol w="3058056">
                  <a:extLst>
                    <a:ext uri="{9D8B030D-6E8A-4147-A177-3AD203B41FA5}">
                      <a16:colId xmlns:a16="http://schemas.microsoft.com/office/drawing/2014/main" val="331577461"/>
                    </a:ext>
                  </a:extLst>
                </a:gridCol>
                <a:gridCol w="855721">
                  <a:extLst>
                    <a:ext uri="{9D8B030D-6E8A-4147-A177-3AD203B41FA5}">
                      <a16:colId xmlns:a16="http://schemas.microsoft.com/office/drawing/2014/main" val="3779846306"/>
                    </a:ext>
                  </a:extLst>
                </a:gridCol>
              </a:tblGrid>
              <a:tr h="391032">
                <a:tc>
                  <a:txBody>
                    <a:bodyPr/>
                    <a:lstStyle/>
                    <a:p>
                      <a:r>
                        <a:rPr kumimoji="1" lang="ja-JP" altLang="en-US" sz="1200" dirty="0">
                          <a:ea typeface="A-OTF UD新ゴ Pro M" panose="020B0500000000000000"/>
                        </a:rPr>
                        <a:t>希望日</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ea typeface="A-OTF UD新ゴ Pro M" panose="020B0500000000000000"/>
                        </a:rPr>
                        <a:t>入場希望時間</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ea typeface="A-OTF UD新ゴ Pro M" panose="020B0500000000000000"/>
                        </a:rPr>
                        <a:t>車両区分</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ea typeface="A-OTF UD新ゴ Pro M" panose="020B0500000000000000"/>
                        </a:rPr>
                        <a:t>積荷</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ea typeface="A-OTF UD新ゴ Pro M" panose="020B0500000000000000"/>
                        </a:rPr>
                        <a:t>作業時間</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88619428"/>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en-US" altLang="ja-JP"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8314184"/>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en-US" altLang="ja-JP"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7255466"/>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4509174"/>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3394532"/>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2999720"/>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6395444"/>
                  </a:ext>
                </a:extLst>
              </a:tr>
              <a:tr h="337993">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5292730"/>
                  </a:ext>
                </a:extLst>
              </a:tr>
            </a:tbl>
          </a:graphicData>
        </a:graphic>
      </p:graphicFrame>
      <p:sp>
        <p:nvSpPr>
          <p:cNvPr id="14" name="テキスト ボックス 13">
            <a:extLst>
              <a:ext uri="{FF2B5EF4-FFF2-40B4-BE49-F238E27FC236}">
                <a16:creationId xmlns:a16="http://schemas.microsoft.com/office/drawing/2014/main" id="{8BAA5F09-B73F-486A-8F6D-03EC114B66B8}"/>
              </a:ext>
            </a:extLst>
          </p:cNvPr>
          <p:cNvSpPr txBox="1"/>
          <p:nvPr/>
        </p:nvSpPr>
        <p:spPr>
          <a:xfrm>
            <a:off x="237983" y="5863578"/>
            <a:ext cx="6382084" cy="1569660"/>
          </a:xfrm>
          <a:prstGeom prst="rect">
            <a:avLst/>
          </a:prstGeom>
          <a:noFill/>
        </p:spPr>
        <p:txBody>
          <a:bodyPr wrap="square" rtlCol="0">
            <a:spAutoFit/>
          </a:bodyPr>
          <a:lstStyle/>
          <a:p>
            <a:pPr>
              <a:spcBef>
                <a:spcPts val="600"/>
              </a:spcBef>
            </a:pPr>
            <a:r>
              <a:rPr kumimoji="1" lang="en-US" altLang="ja-JP" sz="1200" b="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a:t>
            </a:r>
            <a:r>
              <a:rPr kumimoji="1" lang="ja-JP" altLang="en-US" sz="1200" b="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申込内容の記入方法</a:t>
            </a:r>
            <a:r>
              <a:rPr kumimoji="1" lang="en-US" altLang="ja-JP" sz="1200" b="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a:t>
            </a:r>
            <a:endParaRPr kumimoji="1" lang="en-US" altLang="ja-JP" sz="1200" dirty="0">
              <a:solidFill>
                <a:prstClr val="black"/>
              </a:solidFill>
              <a:latin typeface="Calibri" panose="020F0502020204030204"/>
              <a:ea typeface="A-OTF UD新ゴ Pro M" panose="020B0500000000000000"/>
            </a:endParaRP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A-OTF UD新ゴ Pro M" panose="020B0500000000000000"/>
              </a:rPr>
              <a:t>「希望日」と「入場希望時間」は、</a:t>
            </a:r>
            <a:r>
              <a:rPr kumimoji="1" lang="en-US" altLang="ja-JP" sz="1200" b="0" i="0" u="none" strike="noStrike" kern="1200" cap="none" spc="0" normalizeH="0" baseline="0" noProof="0" dirty="0">
                <a:ln>
                  <a:noFill/>
                </a:ln>
                <a:solidFill>
                  <a:prstClr val="black"/>
                </a:solidFill>
                <a:effectLst/>
                <a:uLnTx/>
                <a:uFillTx/>
                <a:latin typeface="Calibri" panose="020F0502020204030204"/>
                <a:ea typeface="A-OTF UD新ゴ Pro M" panose="020B0500000000000000"/>
              </a:rPr>
              <a:t>P30</a:t>
            </a: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A-OTF UD新ゴ Pro M" panose="020B0500000000000000"/>
              </a:rPr>
              <a:t>の搬入・搬出及び設営・撤去期間の範囲から日時を記入。</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A-OTF UD新ゴ Pro M" panose="020B0500000000000000"/>
            </a:endParaRPr>
          </a:p>
          <a:p>
            <a:pPr marL="228600" indent="-228600">
              <a:buFont typeface="+mj-lt"/>
              <a:buAutoNum type="arabicPeriod"/>
            </a:pPr>
            <a:r>
              <a:rPr kumimoji="1" lang="ja-JP" altLang="en-US" sz="1200" dirty="0">
                <a:ea typeface="A-OTF UD新ゴ Pro M" panose="020B0500000000000000"/>
              </a:rPr>
              <a:t>車両区分は、①（セミ）トレーラー、②クレーン車（ラフティック）、③トラック（</a:t>
            </a:r>
            <a:r>
              <a:rPr kumimoji="1" lang="en-US" altLang="ja-JP" sz="1200" dirty="0">
                <a:ea typeface="A-OTF UD新ゴ Pro M" panose="020B0500000000000000"/>
              </a:rPr>
              <a:t>8t</a:t>
            </a:r>
            <a:r>
              <a:rPr kumimoji="1" lang="ja-JP" altLang="en-US" sz="1200" dirty="0">
                <a:ea typeface="A-OTF UD新ゴ Pro M" panose="020B0500000000000000"/>
              </a:rPr>
              <a:t>車以上</a:t>
            </a:r>
            <a:r>
              <a:rPr kumimoji="1" lang="en-US" altLang="ja-JP" sz="1200" dirty="0">
                <a:ea typeface="A-OTF UD新ゴ Pro M" panose="020B0500000000000000"/>
              </a:rPr>
              <a:t>)</a:t>
            </a:r>
            <a:r>
              <a:rPr kumimoji="1" lang="ja-JP" altLang="en-US" sz="1200" dirty="0">
                <a:ea typeface="A-OTF UD新ゴ Pro M" panose="020B0500000000000000"/>
              </a:rPr>
              <a:t>、④トラック（</a:t>
            </a:r>
            <a:r>
              <a:rPr kumimoji="1" lang="en-US" altLang="ja-JP" sz="1200" dirty="0">
                <a:ea typeface="A-OTF UD新ゴ Pro M" panose="020B0500000000000000"/>
              </a:rPr>
              <a:t>8t</a:t>
            </a:r>
            <a:r>
              <a:rPr kumimoji="1" lang="ja-JP" altLang="en-US" sz="1200" dirty="0">
                <a:ea typeface="A-OTF UD新ゴ Pro M" panose="020B0500000000000000"/>
              </a:rPr>
              <a:t>未満～</a:t>
            </a:r>
            <a:r>
              <a:rPr kumimoji="1" lang="en-US" altLang="ja-JP" sz="1200" dirty="0">
                <a:ea typeface="A-OTF UD新ゴ Pro M" panose="020B0500000000000000"/>
              </a:rPr>
              <a:t>4t</a:t>
            </a:r>
            <a:r>
              <a:rPr kumimoji="1" lang="ja-JP" altLang="en-US" sz="1200" dirty="0">
                <a:ea typeface="A-OTF UD新ゴ Pro M" panose="020B0500000000000000"/>
              </a:rPr>
              <a:t>）、⑤トラック</a:t>
            </a:r>
            <a:r>
              <a:rPr kumimoji="1" lang="en-US" altLang="ja-JP" sz="1200" dirty="0">
                <a:ea typeface="A-OTF UD新ゴ Pro M" panose="020B0500000000000000"/>
              </a:rPr>
              <a:t>(4t</a:t>
            </a:r>
            <a:r>
              <a:rPr kumimoji="1" lang="ja-JP" altLang="en-US" sz="1200" dirty="0">
                <a:ea typeface="A-OTF UD新ゴ Pro M" panose="020B0500000000000000"/>
              </a:rPr>
              <a:t>未満）、⑥乗用車・バン等の区分から選択し記入。</a:t>
            </a:r>
            <a:endParaRPr kumimoji="1" lang="en-US" altLang="ja-JP" sz="1200" dirty="0">
              <a:ea typeface="A-OTF UD新ゴ Pro M" panose="020B0500000000000000"/>
            </a:endParaRPr>
          </a:p>
          <a:p>
            <a:pPr marL="228600" indent="-228600">
              <a:buFont typeface="+mj-lt"/>
              <a:buAutoNum type="arabicPeriod"/>
            </a:pPr>
            <a:r>
              <a:rPr kumimoji="1" lang="ja-JP" altLang="en-US" sz="1200" dirty="0">
                <a:ea typeface="A-OTF UD新ゴ Pro M" panose="020B0500000000000000"/>
              </a:rPr>
              <a:t>「入場希望時間」及び「作業時間」は</a:t>
            </a:r>
            <a:r>
              <a:rPr kumimoji="1" lang="en-US" altLang="ja-JP" sz="1200" dirty="0">
                <a:ea typeface="A-OTF UD新ゴ Pro M" panose="020B0500000000000000"/>
              </a:rPr>
              <a:t>30</a:t>
            </a:r>
            <a:r>
              <a:rPr kumimoji="1" lang="ja-JP" altLang="en-US" sz="1200" dirty="0">
                <a:ea typeface="A-OTF UD新ゴ Pro M" panose="020B0500000000000000"/>
              </a:rPr>
              <a:t>分単位。</a:t>
            </a:r>
            <a:endParaRPr kumimoji="1" lang="en-US" altLang="ja-JP" sz="1200" dirty="0">
              <a:ea typeface="A-OTF UD新ゴ Pro M" panose="020B0500000000000000"/>
            </a:endParaRPr>
          </a:p>
          <a:p>
            <a:pPr marL="228600" indent="-228600">
              <a:buFont typeface="+mj-lt"/>
              <a:buAutoNum type="arabicPeriod"/>
            </a:pPr>
            <a:r>
              <a:rPr kumimoji="1" lang="ja-JP" altLang="en-US" sz="1200" dirty="0">
                <a:ea typeface="A-OTF UD新ゴ Pro M" panose="020B0500000000000000"/>
              </a:rPr>
              <a:t>会期中、ブース内に留め置く車両は、作業時間の欄に「○」。</a:t>
            </a:r>
            <a:endParaRPr kumimoji="1" lang="en-US" altLang="ja-JP" sz="1200" dirty="0">
              <a:ea typeface="A-OTF UD新ゴ Pro M" panose="020B0500000000000000"/>
            </a:endParaRPr>
          </a:p>
        </p:txBody>
      </p:sp>
      <p:graphicFrame>
        <p:nvGraphicFramePr>
          <p:cNvPr id="9" name="表 7">
            <a:extLst>
              <a:ext uri="{FF2B5EF4-FFF2-40B4-BE49-F238E27FC236}">
                <a16:creationId xmlns:a16="http://schemas.microsoft.com/office/drawing/2014/main" id="{DEB02C42-363C-4E20-80F5-AE41C04C768C}"/>
              </a:ext>
            </a:extLst>
          </p:cNvPr>
          <p:cNvGraphicFramePr>
            <a:graphicFrameLocks noGrp="1"/>
          </p:cNvGraphicFramePr>
          <p:nvPr>
            <p:extLst>
              <p:ext uri="{D42A27DB-BD31-4B8C-83A1-F6EECF244321}">
                <p14:modId xmlns:p14="http://schemas.microsoft.com/office/powerpoint/2010/main" val="2303206701"/>
              </p:ext>
            </p:extLst>
          </p:nvPr>
        </p:nvGraphicFramePr>
        <p:xfrm>
          <a:off x="3699373" y="581876"/>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8</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28</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日（木）</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7" name="テキスト ボックス 16">
            <a:extLst>
              <a:ext uri="{FF2B5EF4-FFF2-40B4-BE49-F238E27FC236}">
                <a16:creationId xmlns:a16="http://schemas.microsoft.com/office/drawing/2014/main" id="{FFCC0771-3102-4489-97AD-E88EEF70E1E0}"/>
              </a:ext>
            </a:extLst>
          </p:cNvPr>
          <p:cNvSpPr txBox="1"/>
          <p:nvPr/>
        </p:nvSpPr>
        <p:spPr>
          <a:xfrm>
            <a:off x="101598" y="2540032"/>
            <a:ext cx="2908301"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２　搬入・搬出車両申込内容</a:t>
            </a:r>
          </a:p>
        </p:txBody>
      </p:sp>
      <p:graphicFrame>
        <p:nvGraphicFramePr>
          <p:cNvPr id="18" name="表 17">
            <a:extLst>
              <a:ext uri="{FF2B5EF4-FFF2-40B4-BE49-F238E27FC236}">
                <a16:creationId xmlns:a16="http://schemas.microsoft.com/office/drawing/2014/main" id="{C475E24B-E06C-466B-B350-5CF79F72A9A2}"/>
              </a:ext>
            </a:extLst>
          </p:cNvPr>
          <p:cNvGraphicFramePr>
            <a:graphicFrameLocks noGrp="1"/>
          </p:cNvGraphicFramePr>
          <p:nvPr>
            <p:extLst>
              <p:ext uri="{D42A27DB-BD31-4B8C-83A1-F6EECF244321}">
                <p14:modId xmlns:p14="http://schemas.microsoft.com/office/powerpoint/2010/main" val="1418755148"/>
              </p:ext>
            </p:extLst>
          </p:nvPr>
        </p:nvGraphicFramePr>
        <p:xfrm>
          <a:off x="253664" y="8887012"/>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9" name="正方形/長方形 18">
            <a:extLst>
              <a:ext uri="{FF2B5EF4-FFF2-40B4-BE49-F238E27FC236}">
                <a16:creationId xmlns:a16="http://schemas.microsoft.com/office/drawing/2014/main" id="{6D22B90F-5C52-4060-905A-A83B64DD7710}"/>
              </a:ext>
            </a:extLst>
          </p:cNvPr>
          <p:cNvSpPr/>
          <p:nvPr/>
        </p:nvSpPr>
        <p:spPr>
          <a:xfrm>
            <a:off x="225426" y="8590834"/>
            <a:ext cx="6108262" cy="3196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ea typeface="A-OTF UD新ゴ Pro M" panose="020B0500000000000000"/>
              </a:rPr>
              <a:t>・出展社大型車両用駐車場は、会期中のみ、夜間を通じて駐車できます。</a:t>
            </a:r>
          </a:p>
        </p:txBody>
      </p:sp>
      <p:sp>
        <p:nvSpPr>
          <p:cNvPr id="20" name="テキスト ボックス 19">
            <a:extLst>
              <a:ext uri="{FF2B5EF4-FFF2-40B4-BE49-F238E27FC236}">
                <a16:creationId xmlns:a16="http://schemas.microsoft.com/office/drawing/2014/main" id="{A28292C4-1189-4AC4-BBDC-06F75B1E67B7}"/>
              </a:ext>
            </a:extLst>
          </p:cNvPr>
          <p:cNvSpPr txBox="1"/>
          <p:nvPr/>
        </p:nvSpPr>
        <p:spPr>
          <a:xfrm>
            <a:off x="101598" y="7392227"/>
            <a:ext cx="5213886"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３　駐車証（会期中に駐車場を使用する車両用）</a:t>
            </a:r>
          </a:p>
        </p:txBody>
      </p:sp>
      <p:graphicFrame>
        <p:nvGraphicFramePr>
          <p:cNvPr id="3" name="表 3">
            <a:extLst>
              <a:ext uri="{FF2B5EF4-FFF2-40B4-BE49-F238E27FC236}">
                <a16:creationId xmlns:a16="http://schemas.microsoft.com/office/drawing/2014/main" id="{44418AA9-A9EE-4744-8E8F-AD3DD79810D4}"/>
              </a:ext>
            </a:extLst>
          </p:cNvPr>
          <p:cNvGraphicFramePr>
            <a:graphicFrameLocks noGrp="1"/>
          </p:cNvGraphicFramePr>
          <p:nvPr>
            <p:extLst>
              <p:ext uri="{D42A27DB-BD31-4B8C-83A1-F6EECF244321}">
                <p14:modId xmlns:p14="http://schemas.microsoft.com/office/powerpoint/2010/main" val="1361866045"/>
              </p:ext>
            </p:extLst>
          </p:nvPr>
        </p:nvGraphicFramePr>
        <p:xfrm>
          <a:off x="344170" y="7710995"/>
          <a:ext cx="5446326" cy="885822"/>
        </p:xfrm>
        <a:graphic>
          <a:graphicData uri="http://schemas.openxmlformats.org/drawingml/2006/table">
            <a:tbl>
              <a:tblPr firstRow="1" bandRow="1">
                <a:tableStyleId>{5C22544A-7EE6-4342-B048-85BDC9FD1C3A}</a:tableStyleId>
              </a:tblPr>
              <a:tblGrid>
                <a:gridCol w="2196499">
                  <a:extLst>
                    <a:ext uri="{9D8B030D-6E8A-4147-A177-3AD203B41FA5}">
                      <a16:colId xmlns:a16="http://schemas.microsoft.com/office/drawing/2014/main" val="2430558724"/>
                    </a:ext>
                  </a:extLst>
                </a:gridCol>
                <a:gridCol w="939114">
                  <a:extLst>
                    <a:ext uri="{9D8B030D-6E8A-4147-A177-3AD203B41FA5}">
                      <a16:colId xmlns:a16="http://schemas.microsoft.com/office/drawing/2014/main" val="2990182809"/>
                    </a:ext>
                  </a:extLst>
                </a:gridCol>
                <a:gridCol w="2310713">
                  <a:extLst>
                    <a:ext uri="{9D8B030D-6E8A-4147-A177-3AD203B41FA5}">
                      <a16:colId xmlns:a16="http://schemas.microsoft.com/office/drawing/2014/main" val="3701273704"/>
                    </a:ext>
                  </a:extLst>
                </a:gridCol>
              </a:tblGrid>
              <a:tr h="383931">
                <a:tc>
                  <a:txBody>
                    <a:bodyPr/>
                    <a:lstStyle/>
                    <a:p>
                      <a:pPr algn="l"/>
                      <a:r>
                        <a:rPr kumimoji="1" lang="ja-JP" altLang="en-US" sz="1200" b="0" dirty="0">
                          <a:solidFill>
                            <a:sysClr val="windowText" lastClr="000000"/>
                          </a:solidFill>
                          <a:ea typeface="A-OTF UD新ゴ Pro M" panose="020B0500000000000000"/>
                        </a:rPr>
                        <a:t>出展社駐車場用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ea typeface="A-OTF UD新ゴ Pro M" panose="020B0500000000000000"/>
                        </a:rPr>
                        <a:t>　　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ea typeface="A-OTF UD新ゴ Pro M" panose="020B0500000000000000"/>
                        </a:rPr>
                        <a:t>⑤トラック（４トン未満）</a:t>
                      </a:r>
                      <a:endParaRPr kumimoji="1" lang="en-US" altLang="ja-JP" sz="1200" b="0" dirty="0">
                        <a:solidFill>
                          <a:schemeClr val="tx1"/>
                        </a:solidFill>
                        <a:ea typeface="A-OTF UD新ゴ Pro M" panose="020B0500000000000000"/>
                      </a:endParaRPr>
                    </a:p>
                    <a:p>
                      <a:pPr algn="l"/>
                      <a:r>
                        <a:rPr kumimoji="1" lang="ja-JP" altLang="en-US" sz="1200" b="0" dirty="0">
                          <a:solidFill>
                            <a:schemeClr val="tx1"/>
                          </a:solidFill>
                          <a:ea typeface="A-OTF UD新ゴ Pro M" panose="020B0500000000000000"/>
                        </a:rPr>
                        <a:t>⑥乗用車・バン等のみ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8873416"/>
                  </a:ext>
                </a:extLst>
              </a:tr>
              <a:tr h="428622">
                <a:tc>
                  <a:txBody>
                    <a:bodyPr/>
                    <a:lstStyle/>
                    <a:p>
                      <a:pPr algn="l"/>
                      <a:r>
                        <a:rPr kumimoji="1" lang="ja-JP" altLang="en-US" sz="1200" b="0" dirty="0">
                          <a:solidFill>
                            <a:sysClr val="windowText" lastClr="000000"/>
                          </a:solidFill>
                          <a:ea typeface="A-OTF UD新ゴ Pro M" panose="020B0500000000000000"/>
                        </a:rPr>
                        <a:t>出展社大型車両用駐車場用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ea typeface="A-OTF UD新ゴ Pro M" panose="020B0500000000000000"/>
                        </a:rPr>
                        <a:t>　　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ea typeface="A-OTF UD新ゴ Pro M" panose="020B0500000000000000"/>
                        </a:rPr>
                        <a:t>上記以外の大中型車両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36469"/>
                  </a:ext>
                </a:extLst>
              </a:tr>
            </a:tbl>
          </a:graphicData>
        </a:graphic>
      </p:graphicFrame>
      <p:graphicFrame>
        <p:nvGraphicFramePr>
          <p:cNvPr id="4" name="表 3">
            <a:extLst>
              <a:ext uri="{FF2B5EF4-FFF2-40B4-BE49-F238E27FC236}">
                <a16:creationId xmlns:a16="http://schemas.microsoft.com/office/drawing/2014/main" id="{670E0957-716B-8367-D91D-7FAE527D883E}"/>
              </a:ext>
            </a:extLst>
          </p:cNvPr>
          <p:cNvGraphicFramePr>
            <a:graphicFrameLocks noGrp="1"/>
          </p:cNvGraphicFramePr>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5" name="テキスト ボックス 4">
            <a:extLst>
              <a:ext uri="{FF2B5EF4-FFF2-40B4-BE49-F238E27FC236}">
                <a16:creationId xmlns:a16="http://schemas.microsoft.com/office/drawing/2014/main" id="{4C8220D5-EEE0-86AD-4F7E-74388982B6B0}"/>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１　出展社情報</a:t>
            </a:r>
          </a:p>
        </p:txBody>
      </p:sp>
      <p:sp>
        <p:nvSpPr>
          <p:cNvPr id="6" name="正方形/長方形 5">
            <a:extLst>
              <a:ext uri="{FF2B5EF4-FFF2-40B4-BE49-F238E27FC236}">
                <a16:creationId xmlns:a16="http://schemas.microsoft.com/office/drawing/2014/main" id="{B7BF6EDB-077D-D561-1D50-C7D23BA596C0}"/>
              </a:ext>
            </a:extLst>
          </p:cNvPr>
          <p:cNvSpPr/>
          <p:nvPr/>
        </p:nvSpPr>
        <p:spPr>
          <a:xfrm>
            <a:off x="7048500" y="6413500"/>
            <a:ext cx="2070100" cy="330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ページ確認</a:t>
            </a:r>
          </a:p>
        </p:txBody>
      </p:sp>
    </p:spTree>
    <p:extLst>
      <p:ext uri="{BB962C8B-B14F-4D97-AF65-F5344CB8AC3E}">
        <p14:creationId xmlns:p14="http://schemas.microsoft.com/office/powerpoint/2010/main" val="3423744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800493" cy="369332"/>
          </a:xfrm>
          <a:prstGeom prst="rect">
            <a:avLst/>
          </a:prstGeom>
          <a:noFill/>
        </p:spPr>
        <p:txBody>
          <a:bodyPr wrap="none" rtlCol="0">
            <a:spAutoFit/>
          </a:bodyPr>
          <a:lstStyle/>
          <a:p>
            <a:r>
              <a:rPr kumimoji="1" lang="ja-JP" altLang="en-US" dirty="0">
                <a:latin typeface="A P-OTF UD新ゴ Pr6N DB" panose="020B0600000000000000" pitchFamily="34" charset="-128"/>
                <a:ea typeface="A-OTF UD新ゴ Pro M" panose="020B0500000000000000"/>
              </a:rPr>
              <a:t>追加備品申込書</a:t>
            </a:r>
          </a:p>
        </p:txBody>
      </p:sp>
      <p:graphicFrame>
        <p:nvGraphicFramePr>
          <p:cNvPr id="5" name="表 5">
            <a:extLst>
              <a:ext uri="{FF2B5EF4-FFF2-40B4-BE49-F238E27FC236}">
                <a16:creationId xmlns:a16="http://schemas.microsoft.com/office/drawing/2014/main" id="{1F0EAE11-1239-4FB8-96BC-B9FA6A09565F}"/>
              </a:ext>
            </a:extLst>
          </p:cNvPr>
          <p:cNvGraphicFramePr>
            <a:graphicFrameLocks noGrp="1"/>
          </p:cNvGraphicFramePr>
          <p:nvPr>
            <p:extLst>
              <p:ext uri="{D42A27DB-BD31-4B8C-83A1-F6EECF244321}">
                <p14:modId xmlns:p14="http://schemas.microsoft.com/office/powerpoint/2010/main" val="2395082016"/>
              </p:ext>
            </p:extLst>
          </p:nvPr>
        </p:nvGraphicFramePr>
        <p:xfrm>
          <a:off x="209380" y="4581321"/>
          <a:ext cx="6407150" cy="3988800"/>
        </p:xfrm>
        <a:graphic>
          <a:graphicData uri="http://schemas.openxmlformats.org/drawingml/2006/table">
            <a:tbl>
              <a:tblPr firstRow="1" bandRow="1">
                <a:tableStyleId>{2D5ABB26-0587-4C30-8999-92F81FD0307C}</a:tableStyleId>
              </a:tblPr>
              <a:tblGrid>
                <a:gridCol w="1448765">
                  <a:extLst>
                    <a:ext uri="{9D8B030D-6E8A-4147-A177-3AD203B41FA5}">
                      <a16:colId xmlns:a16="http://schemas.microsoft.com/office/drawing/2014/main" val="2760437045"/>
                    </a:ext>
                  </a:extLst>
                </a:gridCol>
                <a:gridCol w="1538909">
                  <a:extLst>
                    <a:ext uri="{9D8B030D-6E8A-4147-A177-3AD203B41FA5}">
                      <a16:colId xmlns:a16="http://schemas.microsoft.com/office/drawing/2014/main" val="4075412820"/>
                    </a:ext>
                  </a:extLst>
                </a:gridCol>
                <a:gridCol w="762000">
                  <a:extLst>
                    <a:ext uri="{9D8B030D-6E8A-4147-A177-3AD203B41FA5}">
                      <a16:colId xmlns:a16="http://schemas.microsoft.com/office/drawing/2014/main" val="1174943326"/>
                    </a:ext>
                  </a:extLst>
                </a:gridCol>
                <a:gridCol w="723900">
                  <a:extLst>
                    <a:ext uri="{9D8B030D-6E8A-4147-A177-3AD203B41FA5}">
                      <a16:colId xmlns:a16="http://schemas.microsoft.com/office/drawing/2014/main" val="2460768757"/>
                    </a:ext>
                  </a:extLst>
                </a:gridCol>
                <a:gridCol w="342900">
                  <a:extLst>
                    <a:ext uri="{9D8B030D-6E8A-4147-A177-3AD203B41FA5}">
                      <a16:colId xmlns:a16="http://schemas.microsoft.com/office/drawing/2014/main" val="3086458173"/>
                    </a:ext>
                  </a:extLst>
                </a:gridCol>
                <a:gridCol w="1590676">
                  <a:extLst>
                    <a:ext uri="{9D8B030D-6E8A-4147-A177-3AD203B41FA5}">
                      <a16:colId xmlns:a16="http://schemas.microsoft.com/office/drawing/2014/main" val="1670133188"/>
                    </a:ext>
                  </a:extLst>
                </a:gridCol>
              </a:tblGrid>
              <a:tr h="0">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区分</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規格</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単価</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2">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数量</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備考</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844883740"/>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テーブル</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180×45×70cm</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2,090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7635971"/>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パイプ椅子</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プラスチック</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770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脚</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1189584"/>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発電機</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3kVA</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9,680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燃料別、消火器必要</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3932148"/>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ストーブ</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だるまストーブ</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11,000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A P-OTF UD新ゴ Pr6N DB" panose="020B0600000000000000" pitchFamily="34" charset="-128"/>
                          <a:ea typeface="A P-OTF UD新ゴ Pr6N DB" panose="020B0600000000000000" pitchFamily="34" charset="-128"/>
                        </a:rPr>
                        <a:t>燃料別、消火器必要</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2636201"/>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液晶モニタ</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42</a:t>
                      </a:r>
                      <a:r>
                        <a:rPr kumimoji="1" lang="ja-JP" altLang="en-US" sz="1200" dirty="0">
                          <a:latin typeface="A P-OTF UD新ゴ Pr6N DB" panose="020B0600000000000000" pitchFamily="34" charset="-128"/>
                          <a:ea typeface="A P-OTF UD新ゴ Pr6N DB" panose="020B0600000000000000" pitchFamily="34" charset="-128"/>
                        </a:rPr>
                        <a:t>インチ</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84,700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映像ケーブル別</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1071951"/>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モニタスタンド</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40,700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2872437"/>
                  </a:ext>
                </a:extLst>
              </a:tr>
              <a:tr h="281754">
                <a:tc>
                  <a:txBody>
                    <a:bodyPr/>
                    <a:lstStyle/>
                    <a:p>
                      <a:r>
                        <a:rPr kumimoji="1" lang="en-US" altLang="ja-JP" sz="1200" dirty="0">
                          <a:latin typeface="A P-OTF UD新ゴ Pr6N DB" panose="020B0600000000000000" pitchFamily="34" charset="-128"/>
                          <a:ea typeface="A P-OTF UD新ゴ Pr6N DB" panose="020B0600000000000000" pitchFamily="34" charset="-128"/>
                        </a:rPr>
                        <a:t>DVD</a:t>
                      </a:r>
                      <a:r>
                        <a:rPr kumimoji="1" lang="ja-JP" altLang="en-US" sz="1200" dirty="0">
                          <a:latin typeface="A P-OTF UD新ゴ Pr6N DB" panose="020B0600000000000000" pitchFamily="34" charset="-128"/>
                          <a:ea typeface="A P-OTF UD新ゴ Pr6N DB" panose="020B0600000000000000" pitchFamily="34" charset="-128"/>
                        </a:rPr>
                        <a:t>プレイヤー</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40,700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映像ケーブル付</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0809256"/>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パンフレット卓上</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dirty="0">
                          <a:latin typeface="A P-OTF UD新ゴ Pr6N DB" panose="020B0600000000000000" pitchFamily="34" charset="-128"/>
                          <a:ea typeface="A P-OTF UD新ゴ Pr6N DB" panose="020B0600000000000000" pitchFamily="34" charset="-128"/>
                        </a:rPr>
                        <a:t>A4</a:t>
                      </a:r>
                      <a:r>
                        <a:rPr kumimoji="1" lang="ja-JP" altLang="en-US" sz="1200" dirty="0">
                          <a:latin typeface="A P-OTF UD新ゴ Pr6N DB" panose="020B0600000000000000" pitchFamily="34" charset="-128"/>
                          <a:ea typeface="A P-OTF UD新ゴ Pr6N DB" panose="020B0600000000000000" pitchFamily="34" charset="-128"/>
                        </a:rPr>
                        <a:t>・</a:t>
                      </a:r>
                      <a:r>
                        <a:rPr kumimoji="1" lang="en-US" altLang="ja-JP" sz="1200" dirty="0">
                          <a:latin typeface="A P-OTF UD新ゴ Pr6N DB" panose="020B0600000000000000" pitchFamily="34" charset="-128"/>
                          <a:ea typeface="A P-OTF UD新ゴ Pr6N DB" panose="020B0600000000000000" pitchFamily="34" charset="-128"/>
                        </a:rPr>
                        <a:t>5</a:t>
                      </a:r>
                      <a:r>
                        <a:rPr kumimoji="1" lang="ja-JP" altLang="en-US" sz="1200" dirty="0">
                          <a:latin typeface="A P-OTF UD新ゴ Pr6N DB" panose="020B0600000000000000" pitchFamily="34" charset="-128"/>
                          <a:ea typeface="A P-OTF UD新ゴ Pr6N DB" panose="020B0600000000000000" pitchFamily="34" charset="-128"/>
                        </a:rPr>
                        <a:t>段</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4,730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0247332"/>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消火器</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10</a:t>
                      </a:r>
                      <a:r>
                        <a:rPr kumimoji="1" lang="ja-JP" altLang="en-US" sz="1200" dirty="0">
                          <a:latin typeface="A P-OTF UD新ゴ Pr6N DB" panose="020B0600000000000000" pitchFamily="34" charset="-128"/>
                          <a:ea typeface="A P-OTF UD新ゴ Pr6N DB" panose="020B0600000000000000" pitchFamily="34" charset="-128"/>
                        </a:rPr>
                        <a:t>号粉末</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6,930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本</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スタンド付き</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04334"/>
                  </a:ext>
                </a:extLst>
              </a:tr>
            </a:tbl>
          </a:graphicData>
        </a:graphic>
      </p:graphicFrame>
      <p:graphicFrame>
        <p:nvGraphicFramePr>
          <p:cNvPr id="7" name="表 7">
            <a:extLst>
              <a:ext uri="{FF2B5EF4-FFF2-40B4-BE49-F238E27FC236}">
                <a16:creationId xmlns:a16="http://schemas.microsoft.com/office/drawing/2014/main" id="{A65F3C07-9BF9-C73A-5196-80F3B2B8112F}"/>
              </a:ext>
            </a:extLst>
          </p:cNvPr>
          <p:cNvGraphicFramePr>
            <a:graphicFrameLocks noGrp="1"/>
          </p:cNvGraphicFramePr>
          <p:nvPr>
            <p:extLst>
              <p:ext uri="{D42A27DB-BD31-4B8C-83A1-F6EECF244321}">
                <p14:modId xmlns:p14="http://schemas.microsoft.com/office/powerpoint/2010/main" val="3524856449"/>
              </p:ext>
            </p:extLst>
          </p:nvPr>
        </p:nvGraphicFramePr>
        <p:xfrm>
          <a:off x="3700663" y="599211"/>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9</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11</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0" name="テキスト ボックス 9">
            <a:extLst>
              <a:ext uri="{FF2B5EF4-FFF2-40B4-BE49-F238E27FC236}">
                <a16:creationId xmlns:a16="http://schemas.microsoft.com/office/drawing/2014/main" id="{A09465F3-9626-005E-AC44-AD6D344F2A26}"/>
              </a:ext>
            </a:extLst>
          </p:cNvPr>
          <p:cNvSpPr txBox="1"/>
          <p:nvPr/>
        </p:nvSpPr>
        <p:spPr>
          <a:xfrm>
            <a:off x="101599" y="4337565"/>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３　注文内容（税込み）</a:t>
            </a:r>
          </a:p>
        </p:txBody>
      </p:sp>
      <p:sp>
        <p:nvSpPr>
          <p:cNvPr id="12" name="テキスト ボックス 11">
            <a:extLst>
              <a:ext uri="{FF2B5EF4-FFF2-40B4-BE49-F238E27FC236}">
                <a16:creationId xmlns:a16="http://schemas.microsoft.com/office/drawing/2014/main" id="{B81A9553-6ED8-1A97-FA72-26E0C6D74300}"/>
              </a:ext>
            </a:extLst>
          </p:cNvPr>
          <p:cNvSpPr txBox="1"/>
          <p:nvPr/>
        </p:nvSpPr>
        <p:spPr>
          <a:xfrm>
            <a:off x="300380" y="8722263"/>
            <a:ext cx="6493443" cy="184666"/>
          </a:xfrm>
          <a:prstGeom prst="rect">
            <a:avLst/>
          </a:prstGeom>
          <a:noFill/>
        </p:spPr>
        <p:txBody>
          <a:bodyPr wrap="square" tIns="0" bIns="0" rtlCol="0">
            <a:spAutoFit/>
          </a:bodyPr>
          <a:lstStyle/>
          <a:p>
            <a:r>
              <a:rPr kumimoji="1" lang="en-US" altLang="ja-JP" sz="1200" dirty="0">
                <a:latin typeface="A P-OTF UD新ゴ Pr6N M" panose="020B0500000000000000" pitchFamily="34" charset="-128"/>
                <a:ea typeface="A-OTF UD新ゴ Pro M" panose="020B0500000000000000"/>
              </a:rPr>
              <a:t>※</a:t>
            </a:r>
            <a:r>
              <a:rPr kumimoji="1" lang="ja-JP" altLang="en-US" sz="1200" dirty="0">
                <a:latin typeface="A P-OTF UD新ゴ Pr6N M" panose="020B0500000000000000" pitchFamily="34" charset="-128"/>
                <a:ea typeface="A-OTF UD新ゴ Pro M" panose="020B0500000000000000"/>
              </a:rPr>
              <a:t>テントを希望される場合、ブース設営申請書 ③（</a:t>
            </a:r>
            <a:r>
              <a:rPr kumimoji="1" lang="en-US" altLang="ja-JP" sz="1200" dirty="0">
                <a:latin typeface="A P-OTF UD新ゴ Pr6N M" panose="020B0500000000000000" pitchFamily="34" charset="-128"/>
                <a:ea typeface="A-OTF UD新ゴ Pro M" panose="020B0500000000000000"/>
              </a:rPr>
              <a:t>P42</a:t>
            </a:r>
            <a:r>
              <a:rPr kumimoji="1" lang="ja-JP" altLang="en-US" sz="1200" dirty="0">
                <a:latin typeface="A P-OTF UD新ゴ Pr6N M" panose="020B0500000000000000" pitchFamily="34" charset="-128"/>
                <a:ea typeface="A-OTF UD新ゴ Pro M" panose="020B0500000000000000"/>
              </a:rPr>
              <a:t>）よりお申込みください。</a:t>
            </a:r>
            <a:endParaRPr kumimoji="1" lang="en-US" altLang="ja-JP" sz="1200" dirty="0">
              <a:latin typeface="A P-OTF UD新ゴ Pr6N M" panose="020B0500000000000000" pitchFamily="34" charset="-128"/>
              <a:ea typeface="A-OTF UD新ゴ Pro M" panose="020B0500000000000000"/>
            </a:endParaRPr>
          </a:p>
        </p:txBody>
      </p:sp>
      <p:sp>
        <p:nvSpPr>
          <p:cNvPr id="3" name="スライド番号プレースホルダー 1">
            <a:extLst>
              <a:ext uri="{FF2B5EF4-FFF2-40B4-BE49-F238E27FC236}">
                <a16:creationId xmlns:a16="http://schemas.microsoft.com/office/drawing/2014/main" id="{AC885D90-58AE-BF20-7EED-0C5A13409C74}"/>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ea typeface="A-OTF UD新ゴ Pro M" panose="020B0500000000000000"/>
              </a:rPr>
              <a:t>47</a:t>
            </a:r>
            <a:endParaRPr kumimoji="1" lang="ja-JP" altLang="en-US" sz="1200" dirty="0">
              <a:solidFill>
                <a:schemeClr val="tx1"/>
              </a:solidFill>
              <a:ea typeface="A-OTF UD新ゴ Pro M" panose="020B0500000000000000"/>
            </a:endParaRPr>
          </a:p>
        </p:txBody>
      </p:sp>
      <p:graphicFrame>
        <p:nvGraphicFramePr>
          <p:cNvPr id="13" name="表 12">
            <a:extLst>
              <a:ext uri="{FF2B5EF4-FFF2-40B4-BE49-F238E27FC236}">
                <a16:creationId xmlns:a16="http://schemas.microsoft.com/office/drawing/2014/main" id="{C6B40D51-1409-3CC3-AB22-BB72B5D16045}"/>
              </a:ext>
            </a:extLst>
          </p:cNvPr>
          <p:cNvGraphicFramePr>
            <a:graphicFrameLocks noGrp="1"/>
          </p:cNvGraphicFramePr>
          <p:nvPr>
            <p:extLst>
              <p:ext uri="{D42A27DB-BD31-4B8C-83A1-F6EECF244321}">
                <p14:modId xmlns:p14="http://schemas.microsoft.com/office/powerpoint/2010/main" val="3170879954"/>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14" name="表 13">
            <a:extLst>
              <a:ext uri="{FF2B5EF4-FFF2-40B4-BE49-F238E27FC236}">
                <a16:creationId xmlns:a16="http://schemas.microsoft.com/office/drawing/2014/main" id="{1A2BEC95-AB19-E98F-3CFD-EA0D39F51D33}"/>
              </a:ext>
            </a:extLst>
          </p:cNvPr>
          <p:cNvGraphicFramePr>
            <a:graphicFrameLocks noGrp="1"/>
          </p:cNvGraphicFramePr>
          <p:nvPr>
            <p:extLst>
              <p:ext uri="{D42A27DB-BD31-4B8C-83A1-F6EECF244321}">
                <p14:modId xmlns:p14="http://schemas.microsoft.com/office/powerpoint/2010/main" val="3293525985"/>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5" name="テキスト ボックス 14">
            <a:extLst>
              <a:ext uri="{FF2B5EF4-FFF2-40B4-BE49-F238E27FC236}">
                <a16:creationId xmlns:a16="http://schemas.microsoft.com/office/drawing/2014/main" id="{544CB946-14F5-C110-9DF9-4E86499CD088}"/>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１　出展社情報</a:t>
            </a:r>
          </a:p>
        </p:txBody>
      </p:sp>
      <p:sp>
        <p:nvSpPr>
          <p:cNvPr id="16" name="テキスト ボックス 15">
            <a:extLst>
              <a:ext uri="{FF2B5EF4-FFF2-40B4-BE49-F238E27FC236}">
                <a16:creationId xmlns:a16="http://schemas.microsoft.com/office/drawing/2014/main" id="{66A65489-E417-8484-1781-4416063A7C84}"/>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２　請求先が異なる場合</a:t>
            </a:r>
          </a:p>
        </p:txBody>
      </p:sp>
      <p:graphicFrame>
        <p:nvGraphicFramePr>
          <p:cNvPr id="2" name="表 1">
            <a:extLst>
              <a:ext uri="{FF2B5EF4-FFF2-40B4-BE49-F238E27FC236}">
                <a16:creationId xmlns:a16="http://schemas.microsoft.com/office/drawing/2014/main" id="{5493AEE3-4490-DA29-E63D-8A9C16F58DC4}"/>
              </a:ext>
            </a:extLst>
          </p:cNvPr>
          <p:cNvGraphicFramePr>
            <a:graphicFrameLocks noGrp="1"/>
          </p:cNvGraphicFramePr>
          <p:nvPr>
            <p:extLst>
              <p:ext uri="{D42A27DB-BD31-4B8C-83A1-F6EECF244321}">
                <p14:modId xmlns:p14="http://schemas.microsoft.com/office/powerpoint/2010/main" val="208077744"/>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担当：石塚</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03-6262-7436</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ringyoten-support@jei-m.com</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6" name="正方形/長方形 5">
            <a:extLst>
              <a:ext uri="{FF2B5EF4-FFF2-40B4-BE49-F238E27FC236}">
                <a16:creationId xmlns:a16="http://schemas.microsoft.com/office/drawing/2014/main" id="{32A6EAA1-2C96-D095-0FFF-3BB4376BB623}"/>
              </a:ext>
            </a:extLst>
          </p:cNvPr>
          <p:cNvSpPr/>
          <p:nvPr/>
        </p:nvSpPr>
        <p:spPr>
          <a:xfrm>
            <a:off x="7200900" y="8557163"/>
            <a:ext cx="2070100" cy="330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ページ確認</a:t>
            </a:r>
          </a:p>
        </p:txBody>
      </p:sp>
    </p:spTree>
    <p:extLst>
      <p:ext uri="{BB962C8B-B14F-4D97-AF65-F5344CB8AC3E}">
        <p14:creationId xmlns:p14="http://schemas.microsoft.com/office/powerpoint/2010/main" val="3460353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2031325" cy="369332"/>
          </a:xfrm>
          <a:prstGeom prst="rect">
            <a:avLst/>
          </a:prstGeom>
          <a:noFill/>
        </p:spPr>
        <p:txBody>
          <a:bodyPr wrap="none" rtlCol="0">
            <a:spAutoFit/>
          </a:bodyPr>
          <a:lstStyle/>
          <a:p>
            <a:r>
              <a:rPr kumimoji="1" lang="ja-JP" altLang="en-US" dirty="0">
                <a:latin typeface="A P-OTF UD新ゴ Pr6N DB" panose="020B0600000000000000" pitchFamily="34" charset="-128"/>
                <a:ea typeface="A-OTF UD新ゴ Pro M" panose="020B0500000000000000"/>
              </a:rPr>
              <a:t>軽油・灯油申込書</a:t>
            </a:r>
          </a:p>
        </p:txBody>
      </p:sp>
      <p:sp>
        <p:nvSpPr>
          <p:cNvPr id="7" name="テキスト ボックス 6">
            <a:extLst>
              <a:ext uri="{FF2B5EF4-FFF2-40B4-BE49-F238E27FC236}">
                <a16:creationId xmlns:a16="http://schemas.microsoft.com/office/drawing/2014/main" id="{9D4C7B4B-D835-D042-098B-368B79E806B1}"/>
              </a:ext>
            </a:extLst>
          </p:cNvPr>
          <p:cNvSpPr txBox="1"/>
          <p:nvPr/>
        </p:nvSpPr>
        <p:spPr>
          <a:xfrm>
            <a:off x="101599" y="4371069"/>
            <a:ext cx="1261884"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３　注文内容</a:t>
            </a:r>
          </a:p>
        </p:txBody>
      </p:sp>
      <p:sp>
        <p:nvSpPr>
          <p:cNvPr id="3" name="テキスト ボックス 2">
            <a:extLst>
              <a:ext uri="{FF2B5EF4-FFF2-40B4-BE49-F238E27FC236}">
                <a16:creationId xmlns:a16="http://schemas.microsoft.com/office/drawing/2014/main" id="{D9ECE015-9192-4289-E4C5-DAB3F56BD5A0}"/>
              </a:ext>
            </a:extLst>
          </p:cNvPr>
          <p:cNvSpPr txBox="1"/>
          <p:nvPr/>
        </p:nvSpPr>
        <p:spPr>
          <a:xfrm>
            <a:off x="188260" y="7349775"/>
            <a:ext cx="6407151" cy="442035"/>
          </a:xfrm>
          <a:prstGeom prst="rect">
            <a:avLst/>
          </a:prstGeom>
          <a:noFill/>
          <a:ln>
            <a:solidFill>
              <a:schemeClr val="tx1"/>
            </a:solidFill>
          </a:ln>
        </p:spPr>
        <p:txBody>
          <a:bodyPr wrap="square" lIns="72000" tIns="72000" rIns="72000" bIns="0" rtlCol="0">
            <a:spAutoFit/>
          </a:bodyPr>
          <a:lstStyle/>
          <a:p>
            <a:r>
              <a:rPr kumimoji="1" lang="ja-JP" altLang="en-US" sz="1200" dirty="0">
                <a:latin typeface="A P-OTF UD新ゴ Pr6N M" panose="020B0500000000000000" pitchFamily="34" charset="-128"/>
                <a:ea typeface="A-OTF UD新ゴ Pro M" panose="020B0500000000000000"/>
              </a:rPr>
              <a:t>当日、燃料給油時にお立合いいただく方は、出展者情報に記載のご担当者である必要はありませんが、給油量の確認と請求内容の承認をいただける立場の方をお願いします。</a:t>
            </a:r>
          </a:p>
        </p:txBody>
      </p:sp>
      <p:graphicFrame>
        <p:nvGraphicFramePr>
          <p:cNvPr id="5" name="表 7">
            <a:extLst>
              <a:ext uri="{FF2B5EF4-FFF2-40B4-BE49-F238E27FC236}">
                <a16:creationId xmlns:a16="http://schemas.microsoft.com/office/drawing/2014/main" id="{E291B9EB-A52C-54D0-14AA-BF38B79A7C7A}"/>
              </a:ext>
            </a:extLst>
          </p:cNvPr>
          <p:cNvGraphicFramePr>
            <a:graphicFrameLocks noGrp="1"/>
          </p:cNvGraphicFramePr>
          <p:nvPr>
            <p:extLst>
              <p:ext uri="{D42A27DB-BD31-4B8C-83A1-F6EECF244321}">
                <p14:modId xmlns:p14="http://schemas.microsoft.com/office/powerpoint/2010/main" val="1528719439"/>
              </p:ext>
            </p:extLst>
          </p:nvPr>
        </p:nvGraphicFramePr>
        <p:xfrm>
          <a:off x="3700663" y="599211"/>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9</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11</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3" name="スライド番号プレースホルダー 1">
            <a:extLst>
              <a:ext uri="{FF2B5EF4-FFF2-40B4-BE49-F238E27FC236}">
                <a16:creationId xmlns:a16="http://schemas.microsoft.com/office/drawing/2014/main" id="{0CDBE6AC-982C-04FF-079C-FA959535FF0C}"/>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ea typeface="A-OTF UD新ゴ Pro M" panose="020B0500000000000000"/>
              </a:rPr>
              <a:t>48</a:t>
            </a:r>
            <a:endParaRPr kumimoji="1" lang="ja-JP" altLang="en-US" sz="1200" dirty="0">
              <a:solidFill>
                <a:schemeClr val="tx1"/>
              </a:solidFill>
              <a:ea typeface="A-OTF UD新ゴ Pro M" panose="020B0500000000000000"/>
            </a:endParaRPr>
          </a:p>
        </p:txBody>
      </p:sp>
      <p:graphicFrame>
        <p:nvGraphicFramePr>
          <p:cNvPr id="2" name="表 1">
            <a:extLst>
              <a:ext uri="{FF2B5EF4-FFF2-40B4-BE49-F238E27FC236}">
                <a16:creationId xmlns:a16="http://schemas.microsoft.com/office/drawing/2014/main" id="{09FBD4F1-D382-C925-30DC-D8E8C814305C}"/>
              </a:ext>
            </a:extLst>
          </p:cNvPr>
          <p:cNvGraphicFramePr>
            <a:graphicFrameLocks noGrp="1"/>
          </p:cNvGraphicFramePr>
          <p:nvPr>
            <p:extLst>
              <p:ext uri="{D42A27DB-BD31-4B8C-83A1-F6EECF244321}">
                <p14:modId xmlns:p14="http://schemas.microsoft.com/office/powerpoint/2010/main" val="3170879954"/>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6" name="表 5">
            <a:extLst>
              <a:ext uri="{FF2B5EF4-FFF2-40B4-BE49-F238E27FC236}">
                <a16:creationId xmlns:a16="http://schemas.microsoft.com/office/drawing/2014/main" id="{7E8A1E71-1E76-64EC-58F7-FEB4D78B2941}"/>
              </a:ext>
            </a:extLst>
          </p:cNvPr>
          <p:cNvGraphicFramePr>
            <a:graphicFrameLocks noGrp="1"/>
          </p:cNvGraphicFramePr>
          <p:nvPr>
            <p:extLst>
              <p:ext uri="{D42A27DB-BD31-4B8C-83A1-F6EECF244321}">
                <p14:modId xmlns:p14="http://schemas.microsoft.com/office/powerpoint/2010/main" val="3293525985"/>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8" name="テキスト ボックス 7">
            <a:extLst>
              <a:ext uri="{FF2B5EF4-FFF2-40B4-BE49-F238E27FC236}">
                <a16:creationId xmlns:a16="http://schemas.microsoft.com/office/drawing/2014/main" id="{6078FF9B-191C-DFCF-C708-DA283056ED4F}"/>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１　出展社情報</a:t>
            </a:r>
          </a:p>
        </p:txBody>
      </p:sp>
      <p:sp>
        <p:nvSpPr>
          <p:cNvPr id="11" name="テキスト ボックス 10">
            <a:extLst>
              <a:ext uri="{FF2B5EF4-FFF2-40B4-BE49-F238E27FC236}">
                <a16:creationId xmlns:a16="http://schemas.microsoft.com/office/drawing/2014/main" id="{8B80A60B-CC42-E3A0-45F9-4DD635C98402}"/>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２　請求先が異なる場合</a:t>
            </a:r>
          </a:p>
        </p:txBody>
      </p:sp>
      <p:graphicFrame>
        <p:nvGraphicFramePr>
          <p:cNvPr id="14" name="表 13">
            <a:extLst>
              <a:ext uri="{FF2B5EF4-FFF2-40B4-BE49-F238E27FC236}">
                <a16:creationId xmlns:a16="http://schemas.microsoft.com/office/drawing/2014/main" id="{F2BD4E0C-DE5B-36F6-51F4-AF2B07E6AA65}"/>
              </a:ext>
            </a:extLst>
          </p:cNvPr>
          <p:cNvGraphicFramePr>
            <a:graphicFrameLocks noGrp="1"/>
          </p:cNvGraphicFramePr>
          <p:nvPr>
            <p:extLst>
              <p:ext uri="{D42A27DB-BD31-4B8C-83A1-F6EECF244321}">
                <p14:modId xmlns:p14="http://schemas.microsoft.com/office/powerpoint/2010/main" val="2214145525"/>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担当：石塚</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03-6262-7436</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ringyoten-support@jei-m.com</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12" name="表 11">
            <a:extLst>
              <a:ext uri="{FF2B5EF4-FFF2-40B4-BE49-F238E27FC236}">
                <a16:creationId xmlns:a16="http://schemas.microsoft.com/office/drawing/2014/main" id="{7FC5BD7F-549F-20CA-DAFC-1E990864C746}"/>
              </a:ext>
            </a:extLst>
          </p:cNvPr>
          <p:cNvGraphicFramePr>
            <a:graphicFrameLocks noGrp="1"/>
          </p:cNvGraphicFramePr>
          <p:nvPr>
            <p:extLst>
              <p:ext uri="{D42A27DB-BD31-4B8C-83A1-F6EECF244321}">
                <p14:modId xmlns:p14="http://schemas.microsoft.com/office/powerpoint/2010/main" val="2184194167"/>
              </p:ext>
            </p:extLst>
          </p:nvPr>
        </p:nvGraphicFramePr>
        <p:xfrm>
          <a:off x="231438" y="4632967"/>
          <a:ext cx="5894632" cy="1451520"/>
        </p:xfrm>
        <a:graphic>
          <a:graphicData uri="http://schemas.openxmlformats.org/drawingml/2006/table">
            <a:tbl>
              <a:tblPr firstRow="1" bandRow="1">
                <a:tableStyleId>{5C22544A-7EE6-4342-B048-85BDC9FD1C3A}</a:tableStyleId>
              </a:tblPr>
              <a:tblGrid>
                <a:gridCol w="1143315">
                  <a:extLst>
                    <a:ext uri="{9D8B030D-6E8A-4147-A177-3AD203B41FA5}">
                      <a16:colId xmlns:a16="http://schemas.microsoft.com/office/drawing/2014/main" val="424088376"/>
                    </a:ext>
                  </a:extLst>
                </a:gridCol>
                <a:gridCol w="1492993">
                  <a:extLst>
                    <a:ext uri="{9D8B030D-6E8A-4147-A177-3AD203B41FA5}">
                      <a16:colId xmlns:a16="http://schemas.microsoft.com/office/drawing/2014/main" val="1805261580"/>
                    </a:ext>
                  </a:extLst>
                </a:gridCol>
                <a:gridCol w="1629162">
                  <a:extLst>
                    <a:ext uri="{9D8B030D-6E8A-4147-A177-3AD203B41FA5}">
                      <a16:colId xmlns:a16="http://schemas.microsoft.com/office/drawing/2014/main" val="1718378969"/>
                    </a:ext>
                  </a:extLst>
                </a:gridCol>
                <a:gridCol w="1629162">
                  <a:extLst>
                    <a:ext uri="{9D8B030D-6E8A-4147-A177-3AD203B41FA5}">
                      <a16:colId xmlns:a16="http://schemas.microsoft.com/office/drawing/2014/main" val="2367773324"/>
                    </a:ext>
                  </a:extLst>
                </a:gridCol>
              </a:tblGrid>
              <a:tr h="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rPr>
                        <a:t>燃料の種類</a:t>
                      </a:r>
                      <a:endParaRPr kumimoji="1" lang="en-US" altLang="ja-JP"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ea typeface="A P-OTF UD新ゴ Pr6N DB" panose="020B0600000000000000" pitchFamily="34" charset="-128"/>
                        </a:rPr>
                        <a:t>希望給油量</a:t>
                      </a:r>
                      <a:endParaRPr kumimoji="1" lang="en-US" altLang="ja-JP" sz="1200" b="0" dirty="0">
                        <a:solidFill>
                          <a:schemeClr val="tx1"/>
                        </a:solidFill>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784622519"/>
                  </a:ext>
                </a:extLst>
              </a:tr>
              <a:tr h="0">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10</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日（土）</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10</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5</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日（日）</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10</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6</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日（月）</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436150425"/>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rPr>
                        <a:t>軽油</a:t>
                      </a:r>
                      <a:endParaRPr kumimoji="1" lang="en-US" altLang="ja-JP"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8182964"/>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rPr>
                        <a:t>灯油</a:t>
                      </a:r>
                      <a:endParaRPr kumimoji="1" lang="en-US" altLang="ja-JP"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rPr>
                        <a:t>ℓ</a:t>
                      </a:r>
                      <a:endParaRPr kumimoji="1" lang="en-US" altLang="ja-JP"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endParaRPr kumimoji="1" lang="en-US" altLang="ja-JP"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endParaRPr kumimoji="1" lang="en-US" altLang="ja-JP"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2051836"/>
                  </a:ext>
                </a:extLst>
              </a:tr>
            </a:tbl>
          </a:graphicData>
        </a:graphic>
      </p:graphicFrame>
      <p:sp>
        <p:nvSpPr>
          <p:cNvPr id="15" name="テキスト ボックス 14">
            <a:extLst>
              <a:ext uri="{FF2B5EF4-FFF2-40B4-BE49-F238E27FC236}">
                <a16:creationId xmlns:a16="http://schemas.microsoft.com/office/drawing/2014/main" id="{5C63CAA2-2BC4-DB2C-9C7F-B02C9E07CD7B}"/>
              </a:ext>
            </a:extLst>
          </p:cNvPr>
          <p:cNvSpPr txBox="1"/>
          <p:nvPr/>
        </p:nvSpPr>
        <p:spPr>
          <a:xfrm>
            <a:off x="401426" y="6173507"/>
            <a:ext cx="5724644" cy="1015663"/>
          </a:xfrm>
          <a:prstGeom prst="rect">
            <a:avLst/>
          </a:prstGeom>
          <a:noFill/>
        </p:spPr>
        <p:txBody>
          <a:bodyPr wrap="none" rtlCol="0">
            <a:spAutoFit/>
          </a:bodyPr>
          <a:lstStyle/>
          <a:p>
            <a:r>
              <a:rPr kumimoji="1" lang="ja-JP" altLang="en-US" sz="1200" dirty="0">
                <a:latin typeface="A P-OTF UD新ゴ Pr6N M" panose="020B0500000000000000" pitchFamily="34" charset="-128"/>
                <a:ea typeface="A-OTF UD新ゴ Pro M" panose="020B0500000000000000"/>
              </a:rPr>
              <a:t>・単価は展示実演会時の価格を参考に定めます。別途、配送費がかかります。</a:t>
            </a:r>
            <a:endParaRPr kumimoji="1" lang="en-US" altLang="ja-JP" sz="1200" dirty="0">
              <a:latin typeface="A P-OTF UD新ゴ Pr6N M" panose="020B0500000000000000" pitchFamily="34" charset="-128"/>
              <a:ea typeface="A-OTF UD新ゴ Pro M" panose="020B0500000000000000"/>
            </a:endParaRPr>
          </a:p>
          <a:p>
            <a:r>
              <a:rPr kumimoji="1" lang="ja-JP" altLang="en-US" sz="1200" dirty="0">
                <a:latin typeface="A P-OTF UD新ゴ Pr6N M" panose="020B0500000000000000" pitchFamily="34" charset="-128"/>
                <a:ea typeface="A-OTF UD新ゴ Pro M" panose="020B0500000000000000"/>
              </a:rPr>
              <a:t>・追加備品で、発電機、ストーブを申込んだ出展社は、注文をご検討ください。</a:t>
            </a:r>
            <a:endParaRPr kumimoji="1" lang="en-US" altLang="ja-JP" sz="1200" dirty="0">
              <a:latin typeface="A P-OTF UD新ゴ Pr6N M" panose="020B0500000000000000" pitchFamily="34" charset="-128"/>
              <a:ea typeface="A-OTF UD新ゴ Pro M" panose="020B0500000000000000"/>
            </a:endParaRPr>
          </a:p>
          <a:p>
            <a:r>
              <a:rPr kumimoji="1" lang="ja-JP" altLang="en-US" sz="1200" dirty="0">
                <a:latin typeface="A P-OTF UD新ゴ Pr6N M" panose="020B0500000000000000" pitchFamily="34" charset="-128"/>
                <a:ea typeface="A-OTF UD新ゴ Pro M" panose="020B0500000000000000"/>
              </a:rPr>
              <a:t>・ガソリン及び他の燃料は取り扱っていません。</a:t>
            </a:r>
            <a:endParaRPr kumimoji="1" lang="en-US" altLang="ja-JP" sz="1200" dirty="0">
              <a:latin typeface="A P-OTF UD新ゴ Pr6N M" panose="020B0500000000000000" pitchFamily="34" charset="-128"/>
              <a:ea typeface="A-OTF UD新ゴ Pro M" panose="020B0500000000000000"/>
            </a:endParaRPr>
          </a:p>
          <a:p>
            <a:r>
              <a:rPr kumimoji="1" lang="ja-JP" altLang="en-US" sz="1200" dirty="0">
                <a:latin typeface="A P-OTF UD新ゴ Pr6N M" panose="020B0500000000000000" pitchFamily="34" charset="-128"/>
                <a:ea typeface="A-OTF UD新ゴ Pro M" panose="020B0500000000000000"/>
              </a:rPr>
              <a:t>・</a:t>
            </a:r>
            <a:r>
              <a:rPr kumimoji="1" lang="ja-JP" altLang="en-US" sz="1200" dirty="0">
                <a:solidFill>
                  <a:srgbClr val="FF0000"/>
                </a:solidFill>
                <a:latin typeface="A P-OTF UD新ゴ Pr6N M" panose="020B0500000000000000" pitchFamily="34" charset="-128"/>
                <a:ea typeface="A-OTF UD新ゴ Pro M" panose="020B0500000000000000"/>
              </a:rPr>
              <a:t>当日、申請量以上の追加給油は行いません。</a:t>
            </a:r>
            <a:endParaRPr kumimoji="1" lang="en-US" altLang="ja-JP" sz="1200" dirty="0">
              <a:solidFill>
                <a:srgbClr val="FF0000"/>
              </a:solidFill>
              <a:latin typeface="A P-OTF UD新ゴ Pr6N M" panose="020B0500000000000000" pitchFamily="34" charset="-128"/>
              <a:ea typeface="A-OTF UD新ゴ Pro M" panose="020B0500000000000000"/>
            </a:endParaRPr>
          </a:p>
          <a:p>
            <a:r>
              <a:rPr kumimoji="1" lang="ja-JP" altLang="en-US" sz="1200" dirty="0">
                <a:latin typeface="A P-OTF UD新ゴ Pr6N M" panose="020B0500000000000000" pitchFamily="34" charset="-128"/>
                <a:ea typeface="A-OTF UD新ゴ Pro M" panose="020B0500000000000000"/>
              </a:rPr>
              <a:t>・燃料補給時にはブース関係者の立会いをお願いします。</a:t>
            </a:r>
          </a:p>
        </p:txBody>
      </p:sp>
    </p:spTree>
    <p:extLst>
      <p:ext uri="{BB962C8B-B14F-4D97-AF65-F5344CB8AC3E}">
        <p14:creationId xmlns:p14="http://schemas.microsoft.com/office/powerpoint/2010/main" val="2967872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338828" cy="369332"/>
          </a:xfrm>
          <a:prstGeom prst="rect">
            <a:avLst/>
          </a:prstGeom>
          <a:noFill/>
        </p:spPr>
        <p:txBody>
          <a:bodyPr wrap="none" rtlCol="0">
            <a:spAutoFit/>
          </a:bodyPr>
          <a:lstStyle/>
          <a:p>
            <a:r>
              <a:rPr kumimoji="1" lang="ja-JP" altLang="en-US" dirty="0">
                <a:latin typeface="A P-OTF UD新ゴ Pr6N DB" panose="020B0600000000000000" pitchFamily="34" charset="-128"/>
                <a:ea typeface="A-OTF UD新ゴ Pro M" panose="020B0500000000000000"/>
              </a:rPr>
              <a:t>弁当注文書</a:t>
            </a:r>
          </a:p>
        </p:txBody>
      </p:sp>
      <p:sp>
        <p:nvSpPr>
          <p:cNvPr id="13" name="正方形/長方形 12">
            <a:extLst>
              <a:ext uri="{FF2B5EF4-FFF2-40B4-BE49-F238E27FC236}">
                <a16:creationId xmlns:a16="http://schemas.microsoft.com/office/drawing/2014/main" id="{76ED03E9-1054-EEE3-C15B-E6095DD9D2D4}"/>
              </a:ext>
            </a:extLst>
          </p:cNvPr>
          <p:cNvSpPr/>
          <p:nvPr/>
        </p:nvSpPr>
        <p:spPr>
          <a:xfrm>
            <a:off x="442840" y="7966394"/>
            <a:ext cx="5724644" cy="461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r>
              <a:rPr kumimoji="1" lang="en-US" altLang="ja-JP" sz="1200" dirty="0">
                <a:solidFill>
                  <a:schemeClr val="tx1"/>
                </a:solidFill>
                <a:latin typeface="A P-OTF UD新ゴ Pr6N M" panose="020B0500000000000000" pitchFamily="34" charset="-128"/>
                <a:ea typeface="A-OTF UD新ゴ Pro M" panose="020B0500000000000000"/>
              </a:rPr>
              <a:t>※</a:t>
            </a:r>
            <a:r>
              <a:rPr kumimoji="1" lang="ja-JP" altLang="en-US" sz="1200" dirty="0">
                <a:solidFill>
                  <a:schemeClr val="tx1"/>
                </a:solidFill>
                <a:latin typeface="A P-OTF UD新ゴ Pr6N M" panose="020B0500000000000000" pitchFamily="34" charset="-128"/>
                <a:ea typeface="A-OTF UD新ゴ Pro M" panose="020B0500000000000000"/>
              </a:rPr>
              <a:t>ご請求は個別請求となります。弁当会社からご請求書を直接お送りします。</a:t>
            </a:r>
            <a:endParaRPr kumimoji="1" lang="en-US" altLang="ja-JP" sz="1200" dirty="0">
              <a:solidFill>
                <a:schemeClr val="tx1"/>
              </a:solidFill>
              <a:latin typeface="A P-OTF UD新ゴ Pr6N M" panose="020B0500000000000000" pitchFamily="34" charset="-128"/>
              <a:ea typeface="A-OTF UD新ゴ Pro M" panose="020B0500000000000000"/>
            </a:endParaRPr>
          </a:p>
          <a:p>
            <a:r>
              <a:rPr kumimoji="1" lang="ja-JP" altLang="en-US" sz="1200" dirty="0">
                <a:solidFill>
                  <a:schemeClr val="tx1"/>
                </a:solidFill>
                <a:latin typeface="A P-OTF UD新ゴ Pr6N M" panose="020B0500000000000000" pitchFamily="34" charset="-128"/>
                <a:ea typeface="A-OTF UD新ゴ Pro M" panose="020B0500000000000000"/>
              </a:rPr>
              <a:t>（弁当配送会社名）●●株式会社　</a:t>
            </a:r>
            <a:r>
              <a:rPr kumimoji="1" lang="en-US" altLang="ja-JP" sz="1200" dirty="0">
                <a:solidFill>
                  <a:schemeClr val="tx1"/>
                </a:solidFill>
                <a:latin typeface="A P-OTF UD新ゴ Pr6N M" panose="020B0500000000000000" pitchFamily="34" charset="-128"/>
                <a:ea typeface="A-OTF UD新ゴ Pro M" panose="020B0500000000000000"/>
              </a:rPr>
              <a:t>TEL0000-00-0000</a:t>
            </a:r>
            <a:r>
              <a:rPr kumimoji="1" lang="ja-JP" altLang="en-US" sz="1200" dirty="0">
                <a:solidFill>
                  <a:schemeClr val="tx1"/>
                </a:solidFill>
                <a:latin typeface="A P-OTF UD新ゴ Pr6N M" panose="020B0500000000000000" pitchFamily="34" charset="-128"/>
                <a:ea typeface="A-OTF UD新ゴ Pro M" panose="020B0500000000000000"/>
              </a:rPr>
              <a:t>　担当者：〇〇</a:t>
            </a:r>
            <a:endParaRPr kumimoji="1" lang="en-US" altLang="ja-JP" sz="1200" dirty="0">
              <a:solidFill>
                <a:schemeClr val="tx1"/>
              </a:solidFill>
              <a:latin typeface="A P-OTF UD新ゴ Pr6N M" panose="020B0500000000000000" pitchFamily="34" charset="-128"/>
              <a:ea typeface="A-OTF UD新ゴ Pro M" panose="020B0500000000000000"/>
            </a:endParaRPr>
          </a:p>
        </p:txBody>
      </p:sp>
      <p:graphicFrame>
        <p:nvGraphicFramePr>
          <p:cNvPr id="14" name="表 13">
            <a:extLst>
              <a:ext uri="{FF2B5EF4-FFF2-40B4-BE49-F238E27FC236}">
                <a16:creationId xmlns:a16="http://schemas.microsoft.com/office/drawing/2014/main" id="{DCC84104-0D29-1289-0A13-3ED413DBA4CF}"/>
              </a:ext>
            </a:extLst>
          </p:cNvPr>
          <p:cNvGraphicFramePr>
            <a:graphicFrameLocks noGrp="1"/>
          </p:cNvGraphicFramePr>
          <p:nvPr>
            <p:extLst>
              <p:ext uri="{D42A27DB-BD31-4B8C-83A1-F6EECF244321}">
                <p14:modId xmlns:p14="http://schemas.microsoft.com/office/powerpoint/2010/main" val="1174514660"/>
              </p:ext>
            </p:extLst>
          </p:nvPr>
        </p:nvGraphicFramePr>
        <p:xfrm>
          <a:off x="225425" y="4555888"/>
          <a:ext cx="6396240" cy="3314717"/>
        </p:xfrm>
        <a:graphic>
          <a:graphicData uri="http://schemas.openxmlformats.org/drawingml/2006/table">
            <a:tbl>
              <a:tblPr firstRow="1" bandRow="1">
                <a:tableStyleId>{5C22544A-7EE6-4342-B048-85BDC9FD1C3A}</a:tableStyleId>
              </a:tblPr>
              <a:tblGrid>
                <a:gridCol w="1257687">
                  <a:extLst>
                    <a:ext uri="{9D8B030D-6E8A-4147-A177-3AD203B41FA5}">
                      <a16:colId xmlns:a16="http://schemas.microsoft.com/office/drawing/2014/main" val="4254544410"/>
                    </a:ext>
                  </a:extLst>
                </a:gridCol>
                <a:gridCol w="874393">
                  <a:extLst>
                    <a:ext uri="{9D8B030D-6E8A-4147-A177-3AD203B41FA5}">
                      <a16:colId xmlns:a16="http://schemas.microsoft.com/office/drawing/2014/main" val="2025318032"/>
                    </a:ext>
                  </a:extLst>
                </a:gridCol>
                <a:gridCol w="1066040">
                  <a:extLst>
                    <a:ext uri="{9D8B030D-6E8A-4147-A177-3AD203B41FA5}">
                      <a16:colId xmlns:a16="http://schemas.microsoft.com/office/drawing/2014/main" val="2940148055"/>
                    </a:ext>
                  </a:extLst>
                </a:gridCol>
                <a:gridCol w="1066040">
                  <a:extLst>
                    <a:ext uri="{9D8B030D-6E8A-4147-A177-3AD203B41FA5}">
                      <a16:colId xmlns:a16="http://schemas.microsoft.com/office/drawing/2014/main" val="1183968307"/>
                    </a:ext>
                  </a:extLst>
                </a:gridCol>
                <a:gridCol w="1066040">
                  <a:extLst>
                    <a:ext uri="{9D8B030D-6E8A-4147-A177-3AD203B41FA5}">
                      <a16:colId xmlns:a16="http://schemas.microsoft.com/office/drawing/2014/main" val="1720092968"/>
                    </a:ext>
                  </a:extLst>
                </a:gridCol>
                <a:gridCol w="1066040">
                  <a:extLst>
                    <a:ext uri="{9D8B030D-6E8A-4147-A177-3AD203B41FA5}">
                      <a16:colId xmlns:a16="http://schemas.microsoft.com/office/drawing/2014/main" val="3630439558"/>
                    </a:ext>
                  </a:extLst>
                </a:gridCol>
              </a:tblGrid>
              <a:tr h="270755">
                <a:tc gridSpan="2">
                  <a:txBody>
                    <a:bodyPr/>
                    <a:lstStyle/>
                    <a:p>
                      <a:pPr algn="ctr"/>
                      <a:endPar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rPr>
                        <a:t>弁当①</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rPr>
                        <a:t>弁当②</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rPr>
                        <a:t>弁当③</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rPr>
                        <a:t>お茶</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721792009"/>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  9</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30</a:t>
                      </a:r>
                      <a:r>
                        <a:rPr kumimoji="1" lang="ja-JP" altLang="en-US" sz="1100" dirty="0">
                          <a:latin typeface="A P-OTF UD新ゴ Pr6N DB" panose="020B0600000000000000" pitchFamily="34" charset="-128"/>
                          <a:ea typeface="A P-OTF UD新ゴ Pr6N DB" panose="020B0600000000000000" pitchFamily="34" charset="-128"/>
                        </a:rPr>
                        <a:t>日（火）</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A P-OTF UD新ゴ Pr6N DB" panose="020B0600000000000000" pitchFamily="34" charset="-128"/>
                          <a:ea typeface="A P-OTF UD新ゴ Pr6N DB" panose="020B0600000000000000" pitchFamily="34" charset="-128"/>
                        </a:rPr>
                        <a:t>会場設営</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0863771"/>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 </a:t>
                      </a:r>
                      <a:r>
                        <a:rPr kumimoji="1" lang="en-US" altLang="ja-JP" sz="1100" dirty="0">
                          <a:latin typeface="A P-OTF UD新ゴ Pr6N DB" panose="020B0600000000000000" pitchFamily="34" charset="-128"/>
                          <a:ea typeface="A P-OTF UD新ゴ Pr6N DB" panose="020B0600000000000000" pitchFamily="34" charset="-128"/>
                        </a:rPr>
                        <a:t>1</a:t>
                      </a:r>
                      <a:r>
                        <a:rPr kumimoji="1" lang="ja-JP" altLang="en-US" sz="1100" dirty="0">
                          <a:latin typeface="A P-OTF UD新ゴ Pr6N DB" panose="020B0600000000000000" pitchFamily="34" charset="-128"/>
                          <a:ea typeface="A P-OTF UD新ゴ Pr6N DB" panose="020B0600000000000000" pitchFamily="34" charset="-128"/>
                        </a:rPr>
                        <a:t>日（水）</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会場設営</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987224"/>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 2</a:t>
                      </a:r>
                      <a:r>
                        <a:rPr kumimoji="1" lang="ja-JP" altLang="en-US" sz="1100" dirty="0">
                          <a:latin typeface="A P-OTF UD新ゴ Pr6N DB" panose="020B0600000000000000" pitchFamily="34" charset="-128"/>
                          <a:ea typeface="A P-OTF UD新ゴ Pr6N DB" panose="020B0600000000000000" pitchFamily="34" charset="-128"/>
                        </a:rPr>
                        <a:t>日（木）</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搬入</a:t>
                      </a:r>
                      <a:r>
                        <a:rPr kumimoji="1" lang="en-US" altLang="ja-JP" sz="1100" dirty="0">
                          <a:latin typeface="A P-OTF UD新ゴ Pr6N DB" panose="020B0600000000000000" pitchFamily="34" charset="-128"/>
                          <a:ea typeface="A P-OTF UD新ゴ Pr6N DB" panose="020B0600000000000000" pitchFamily="34" charset="-128"/>
                        </a:rPr>
                        <a:t>1</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6617504"/>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 3</a:t>
                      </a:r>
                      <a:r>
                        <a:rPr kumimoji="1" lang="ja-JP" altLang="en-US" sz="1100" dirty="0">
                          <a:latin typeface="A P-OTF UD新ゴ Pr6N DB" panose="020B0600000000000000" pitchFamily="34" charset="-128"/>
                          <a:ea typeface="A P-OTF UD新ゴ Pr6N DB" panose="020B0600000000000000" pitchFamily="34" charset="-128"/>
                        </a:rPr>
                        <a:t>日（金）</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搬入</a:t>
                      </a:r>
                      <a:r>
                        <a:rPr kumimoji="1" lang="en-US" altLang="ja-JP" sz="1100" dirty="0">
                          <a:latin typeface="A P-OTF UD新ゴ Pr6N DB" panose="020B0600000000000000" pitchFamily="34" charset="-128"/>
                          <a:ea typeface="A P-OTF UD新ゴ Pr6N DB" panose="020B0600000000000000" pitchFamily="34" charset="-128"/>
                        </a:rPr>
                        <a:t>2</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71305982"/>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 4</a:t>
                      </a:r>
                      <a:r>
                        <a:rPr kumimoji="1" lang="ja-JP" altLang="en-US" sz="1100" dirty="0">
                          <a:latin typeface="A P-OTF UD新ゴ Pr6N DB" panose="020B0600000000000000" pitchFamily="34" charset="-128"/>
                          <a:ea typeface="A P-OTF UD新ゴ Pr6N DB" panose="020B0600000000000000" pitchFamily="34" charset="-128"/>
                        </a:rPr>
                        <a:t>日（土）</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搬入</a:t>
                      </a:r>
                      <a:r>
                        <a:rPr kumimoji="1" lang="en-US" altLang="ja-JP" sz="1100" dirty="0">
                          <a:latin typeface="A P-OTF UD新ゴ Pr6N DB" panose="020B0600000000000000" pitchFamily="34" charset="-128"/>
                          <a:ea typeface="A P-OTF UD新ゴ Pr6N DB" panose="020B0600000000000000" pitchFamily="34" charset="-128"/>
                        </a:rPr>
                        <a:t>3</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69441025"/>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 </a:t>
                      </a:r>
                      <a:r>
                        <a:rPr kumimoji="1" lang="en-US" altLang="ja-JP" sz="1100" dirty="0">
                          <a:latin typeface="A P-OTF UD新ゴ Pr6N DB" panose="020B0600000000000000" pitchFamily="34" charset="-128"/>
                          <a:ea typeface="A P-OTF UD新ゴ Pr6N DB" panose="020B0600000000000000" pitchFamily="34" charset="-128"/>
                        </a:rPr>
                        <a:t>5</a:t>
                      </a:r>
                      <a:r>
                        <a:rPr kumimoji="1" lang="ja-JP" altLang="en-US" sz="1100" dirty="0">
                          <a:latin typeface="A P-OTF UD新ゴ Pr6N DB" panose="020B0600000000000000" pitchFamily="34" charset="-128"/>
                          <a:ea typeface="A P-OTF UD新ゴ Pr6N DB" panose="020B0600000000000000" pitchFamily="34" charset="-128"/>
                        </a:rPr>
                        <a:t>日（日）</a:t>
                      </a:r>
                    </a:p>
                  </a:txBody>
                  <a:tcPr marL="72000" marR="72000" marT="108000" marB="36000" anchor="ctr">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latin typeface="A P-OTF UD新ゴ Pr6N DB" panose="020B0600000000000000" pitchFamily="34" charset="-128"/>
                          <a:ea typeface="A P-OTF UD新ゴ Pr6N DB" panose="020B0600000000000000" pitchFamily="34" charset="-128"/>
                        </a:rPr>
                        <a:t>会期</a:t>
                      </a:r>
                      <a:r>
                        <a:rPr kumimoji="1" lang="en-US" altLang="ja-JP" sz="1100" b="0" dirty="0">
                          <a:latin typeface="A P-OTF UD新ゴ Pr6N DB" panose="020B0600000000000000" pitchFamily="34" charset="-128"/>
                          <a:ea typeface="A P-OTF UD新ゴ Pr6N DB" panose="020B0600000000000000" pitchFamily="34" charset="-128"/>
                        </a:rPr>
                        <a:t>1</a:t>
                      </a:r>
                      <a:r>
                        <a:rPr kumimoji="1" lang="ja-JP" altLang="en-US" sz="1100" b="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2857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24679325"/>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 </a:t>
                      </a:r>
                      <a:r>
                        <a:rPr kumimoji="1" lang="en-US" altLang="ja-JP" sz="1100" dirty="0">
                          <a:latin typeface="A P-OTF UD新ゴ Pr6N DB" panose="020B0600000000000000" pitchFamily="34" charset="-128"/>
                          <a:ea typeface="A P-OTF UD新ゴ Pr6N DB" panose="020B0600000000000000" pitchFamily="34" charset="-128"/>
                        </a:rPr>
                        <a:t>6</a:t>
                      </a:r>
                      <a:r>
                        <a:rPr kumimoji="1" lang="ja-JP" altLang="en-US" sz="1100" dirty="0">
                          <a:latin typeface="A P-OTF UD新ゴ Pr6N DB" panose="020B0600000000000000" pitchFamily="34" charset="-128"/>
                          <a:ea typeface="A P-OTF UD新ゴ Pr6N DB" panose="020B0600000000000000" pitchFamily="34" charset="-128"/>
                        </a:rPr>
                        <a:t>日（月）</a:t>
                      </a:r>
                    </a:p>
                  </a:txBody>
                  <a:tcPr marL="72000" marR="72000" marT="108000" marB="36000" anchor="ctr">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latin typeface="A P-OTF UD新ゴ Pr6N DB" panose="020B0600000000000000" pitchFamily="34" charset="-128"/>
                          <a:ea typeface="A P-OTF UD新ゴ Pr6N DB" panose="020B0600000000000000" pitchFamily="34" charset="-128"/>
                        </a:rPr>
                        <a:t>会期</a:t>
                      </a:r>
                      <a:r>
                        <a:rPr kumimoji="1" lang="en-US" altLang="ja-JP" sz="1100" b="0" dirty="0">
                          <a:latin typeface="A P-OTF UD新ゴ Pr6N DB" panose="020B0600000000000000" pitchFamily="34" charset="-128"/>
                          <a:ea typeface="A P-OTF UD新ゴ Pr6N DB" panose="020B0600000000000000" pitchFamily="34" charset="-128"/>
                        </a:rPr>
                        <a:t>2</a:t>
                      </a:r>
                      <a:r>
                        <a:rPr kumimoji="1" lang="ja-JP" altLang="en-US" sz="1100" b="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2857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4979630"/>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 7</a:t>
                      </a:r>
                      <a:r>
                        <a:rPr kumimoji="1" lang="ja-JP" altLang="en-US" sz="1100" dirty="0">
                          <a:latin typeface="A P-OTF UD新ゴ Pr6N DB" panose="020B0600000000000000" pitchFamily="34" charset="-128"/>
                          <a:ea typeface="A P-OTF UD新ゴ Pr6N DB" panose="020B0600000000000000" pitchFamily="34" charset="-128"/>
                        </a:rPr>
                        <a:t>日（火）</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搬出</a:t>
                      </a:r>
                      <a:r>
                        <a:rPr kumimoji="1" lang="en-US" altLang="ja-JP" sz="1100" dirty="0">
                          <a:latin typeface="A P-OTF UD新ゴ Pr6N DB" panose="020B0600000000000000" pitchFamily="34" charset="-128"/>
                          <a:ea typeface="A P-OTF UD新ゴ Pr6N DB" panose="020B0600000000000000" pitchFamily="34" charset="-128"/>
                        </a:rPr>
                        <a:t>1</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1289334"/>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 8</a:t>
                      </a:r>
                      <a:r>
                        <a:rPr kumimoji="1" lang="ja-JP" altLang="en-US" sz="1100" dirty="0">
                          <a:latin typeface="A P-OTF UD新ゴ Pr6N DB" panose="020B0600000000000000" pitchFamily="34" charset="-128"/>
                          <a:ea typeface="A P-OTF UD新ゴ Pr6N DB" panose="020B0600000000000000" pitchFamily="34" charset="-128"/>
                        </a:rPr>
                        <a:t>日（水）</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搬出</a:t>
                      </a:r>
                      <a:r>
                        <a:rPr kumimoji="1" lang="en-US" altLang="ja-JP" sz="1100" dirty="0">
                          <a:latin typeface="A P-OTF UD新ゴ Pr6N DB" panose="020B0600000000000000" pitchFamily="34" charset="-128"/>
                          <a:ea typeface="A P-OTF UD新ゴ Pr6N DB" panose="020B0600000000000000" pitchFamily="34" charset="-128"/>
                        </a:rPr>
                        <a:t>2</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4679042"/>
                  </a:ext>
                </a:extLst>
              </a:tr>
            </a:tbl>
          </a:graphicData>
        </a:graphic>
      </p:graphicFrame>
      <p:sp>
        <p:nvSpPr>
          <p:cNvPr id="15" name="テキスト ボックス 14">
            <a:extLst>
              <a:ext uri="{FF2B5EF4-FFF2-40B4-BE49-F238E27FC236}">
                <a16:creationId xmlns:a16="http://schemas.microsoft.com/office/drawing/2014/main" id="{83481C98-5F15-6DF8-2D4A-A375D643EE3B}"/>
              </a:ext>
            </a:extLst>
          </p:cNvPr>
          <p:cNvSpPr txBox="1"/>
          <p:nvPr/>
        </p:nvSpPr>
        <p:spPr>
          <a:xfrm>
            <a:off x="101599" y="4305972"/>
            <a:ext cx="1005403" cy="215444"/>
          </a:xfrm>
          <a:prstGeom prst="rect">
            <a:avLst/>
          </a:prstGeom>
          <a:noFill/>
        </p:spPr>
        <p:txBody>
          <a:bodyPr wrap="none" tIns="0" bIns="0" rtlCol="0">
            <a:spAutoFit/>
          </a:bodyPr>
          <a:lstStyle/>
          <a:p>
            <a:r>
              <a:rPr kumimoji="1" lang="en-US" altLang="ja-JP" sz="1400" b="1" dirty="0">
                <a:latin typeface="A P-OTF UD新ゴ Pr6N M" panose="020B0500000000000000" pitchFamily="34" charset="-128"/>
                <a:ea typeface="A-OTF UD新ゴ Pro M" panose="020B0500000000000000"/>
              </a:rPr>
              <a:t>3</a:t>
            </a:r>
            <a:r>
              <a:rPr kumimoji="1" lang="ja-JP" altLang="en-US" sz="1400" b="1" dirty="0">
                <a:latin typeface="A P-OTF UD新ゴ Pr6N M" panose="020B0500000000000000" pitchFamily="34" charset="-128"/>
                <a:ea typeface="A-OTF UD新ゴ Pro M" panose="020B0500000000000000"/>
              </a:rPr>
              <a:t>　注文数</a:t>
            </a:r>
          </a:p>
        </p:txBody>
      </p:sp>
      <p:graphicFrame>
        <p:nvGraphicFramePr>
          <p:cNvPr id="3" name="表 7">
            <a:extLst>
              <a:ext uri="{FF2B5EF4-FFF2-40B4-BE49-F238E27FC236}">
                <a16:creationId xmlns:a16="http://schemas.microsoft.com/office/drawing/2014/main" id="{7D37C5F4-05C4-81AB-D252-31C13813C6AC}"/>
              </a:ext>
            </a:extLst>
          </p:cNvPr>
          <p:cNvGraphicFramePr>
            <a:graphicFrameLocks noGrp="1"/>
          </p:cNvGraphicFramePr>
          <p:nvPr>
            <p:extLst>
              <p:ext uri="{D42A27DB-BD31-4B8C-83A1-F6EECF244321}">
                <p14:modId xmlns:p14="http://schemas.microsoft.com/office/powerpoint/2010/main" val="2109210872"/>
              </p:ext>
            </p:extLst>
          </p:nvPr>
        </p:nvGraphicFramePr>
        <p:xfrm>
          <a:off x="3700663" y="611568"/>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9</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18</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5" name="スライド番号プレースホルダー 1">
            <a:extLst>
              <a:ext uri="{FF2B5EF4-FFF2-40B4-BE49-F238E27FC236}">
                <a16:creationId xmlns:a16="http://schemas.microsoft.com/office/drawing/2014/main" id="{F4009893-7881-0496-6D66-611DFA615DEB}"/>
              </a:ext>
            </a:extLst>
          </p:cNvPr>
          <p:cNvSpPr>
            <a:spLocks noGrp="1"/>
          </p:cNvSpPr>
          <p:nvPr>
            <p:ph type="sldNum" sz="quarter" idx="12"/>
          </p:nvPr>
        </p:nvSpPr>
        <p:spPr>
          <a:xfrm>
            <a:off x="6439238" y="196028"/>
            <a:ext cx="354585" cy="276999"/>
          </a:xfrm>
        </p:spPr>
        <p:txBody>
          <a:bodyPr/>
          <a:lstStyle/>
          <a:p>
            <a:fld id="{663423E7-E2F5-4AEC-B6B5-2F805007FDB7}" type="slidenum">
              <a:rPr kumimoji="1" lang="ja-JP" altLang="en-US" sz="1200" smtClean="0">
                <a:solidFill>
                  <a:schemeClr val="tx1"/>
                </a:solidFill>
                <a:ea typeface="A-OTF UD新ゴ Pro M" panose="020B0500000000000000"/>
              </a:rPr>
              <a:t>16</a:t>
            </a:fld>
            <a:endParaRPr kumimoji="1" lang="ja-JP" altLang="en-US" sz="1200">
              <a:solidFill>
                <a:schemeClr val="tx1"/>
              </a:solidFill>
              <a:ea typeface="A-OTF UD新ゴ Pro M" panose="020B0500000000000000"/>
            </a:endParaRPr>
          </a:p>
        </p:txBody>
      </p:sp>
      <p:graphicFrame>
        <p:nvGraphicFramePr>
          <p:cNvPr id="9" name="表 8">
            <a:extLst>
              <a:ext uri="{FF2B5EF4-FFF2-40B4-BE49-F238E27FC236}">
                <a16:creationId xmlns:a16="http://schemas.microsoft.com/office/drawing/2014/main" id="{85EE27FD-02CE-FB17-CE95-39CA4078C0F5}"/>
              </a:ext>
            </a:extLst>
          </p:cNvPr>
          <p:cNvGraphicFramePr>
            <a:graphicFrameLocks noGrp="1"/>
          </p:cNvGraphicFramePr>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10" name="表 9">
            <a:extLst>
              <a:ext uri="{FF2B5EF4-FFF2-40B4-BE49-F238E27FC236}">
                <a16:creationId xmlns:a16="http://schemas.microsoft.com/office/drawing/2014/main" id="{A63C11E7-064A-15C1-25F3-8C5613785300}"/>
              </a:ext>
            </a:extLst>
          </p:cNvPr>
          <p:cNvGraphicFramePr>
            <a:graphicFrameLocks noGrp="1"/>
          </p:cNvGraphicFramePr>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1" name="テキスト ボックス 10">
            <a:extLst>
              <a:ext uri="{FF2B5EF4-FFF2-40B4-BE49-F238E27FC236}">
                <a16:creationId xmlns:a16="http://schemas.microsoft.com/office/drawing/2014/main" id="{D0E00D21-E6D0-EB3D-CD38-C7FCF2376F1D}"/>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１　出展社情報</a:t>
            </a:r>
          </a:p>
        </p:txBody>
      </p:sp>
      <p:sp>
        <p:nvSpPr>
          <p:cNvPr id="12" name="テキスト ボックス 11">
            <a:extLst>
              <a:ext uri="{FF2B5EF4-FFF2-40B4-BE49-F238E27FC236}">
                <a16:creationId xmlns:a16="http://schemas.microsoft.com/office/drawing/2014/main" id="{45DBE88E-099A-B779-53F2-BE3BB7B50D11}"/>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２　請求先が異なる場合</a:t>
            </a:r>
          </a:p>
        </p:txBody>
      </p:sp>
      <p:graphicFrame>
        <p:nvGraphicFramePr>
          <p:cNvPr id="2" name="表 1">
            <a:extLst>
              <a:ext uri="{FF2B5EF4-FFF2-40B4-BE49-F238E27FC236}">
                <a16:creationId xmlns:a16="http://schemas.microsoft.com/office/drawing/2014/main" id="{7DE499BE-E234-3FDC-3965-F3C0C8CB70F2}"/>
              </a:ext>
            </a:extLst>
          </p:cNvPr>
          <p:cNvGraphicFramePr>
            <a:graphicFrameLocks noGrp="1"/>
          </p:cNvGraphicFramePr>
          <p:nvPr>
            <p:extLst>
              <p:ext uri="{D42A27DB-BD31-4B8C-83A1-F6EECF244321}">
                <p14:modId xmlns:p14="http://schemas.microsoft.com/office/powerpoint/2010/main" val="2311686922"/>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担当：石塚</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03-6262-7436</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ringyoten-support@jei-m.com</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6" name="正方形/長方形 5">
            <a:extLst>
              <a:ext uri="{FF2B5EF4-FFF2-40B4-BE49-F238E27FC236}">
                <a16:creationId xmlns:a16="http://schemas.microsoft.com/office/drawing/2014/main" id="{8D11A943-C94C-C78D-5D98-59B16615644C}"/>
              </a:ext>
            </a:extLst>
          </p:cNvPr>
          <p:cNvSpPr/>
          <p:nvPr/>
        </p:nvSpPr>
        <p:spPr>
          <a:xfrm>
            <a:off x="3215533" y="5225993"/>
            <a:ext cx="2951951" cy="9689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a:ea typeface="A-OTF UD新ゴ Pro M" panose="020B0500000000000000"/>
              </a:rPr>
              <a:t>※</a:t>
            </a:r>
            <a:r>
              <a:rPr kumimoji="1" lang="ja-JP" altLang="en-US" sz="1400" dirty="0">
                <a:ea typeface="A-OTF UD新ゴ Pro M" panose="020B0500000000000000"/>
              </a:rPr>
              <a:t>弁当のメニュー及び価格については、供給先と調整中ですので、決定次第お知らせします。</a:t>
            </a:r>
          </a:p>
        </p:txBody>
      </p:sp>
    </p:spTree>
    <p:extLst>
      <p:ext uri="{BB962C8B-B14F-4D97-AF65-F5344CB8AC3E}">
        <p14:creationId xmlns:p14="http://schemas.microsoft.com/office/powerpoint/2010/main" val="1163511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2723823"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各種申込みの期限等一覧</a:t>
            </a:r>
          </a:p>
        </p:txBody>
      </p:sp>
      <p:sp>
        <p:nvSpPr>
          <p:cNvPr id="2" name="スライド番号プレースホルダー 1">
            <a:extLst>
              <a:ext uri="{FF2B5EF4-FFF2-40B4-BE49-F238E27FC236}">
                <a16:creationId xmlns:a16="http://schemas.microsoft.com/office/drawing/2014/main" id="{47BFA2CB-2E92-47CA-AD4A-8A01DCB63B5C}"/>
              </a:ext>
            </a:extLst>
          </p:cNvPr>
          <p:cNvSpPr>
            <a:spLocks noGrp="1"/>
          </p:cNvSpPr>
          <p:nvPr>
            <p:ph type="sldNum" sz="quarter" idx="12"/>
          </p:nvPr>
        </p:nvSpPr>
        <p:spPr>
          <a:xfrm>
            <a:off x="6439238" y="196028"/>
            <a:ext cx="354585" cy="276999"/>
          </a:xfrm>
        </p:spPr>
        <p:txBody>
          <a:bodyPr/>
          <a:lstStyle/>
          <a:p>
            <a:fld id="{663423E7-E2F5-4AEC-B6B5-2F805007FDB7}" type="slidenum">
              <a:rPr kumimoji="1" lang="ja-JP" altLang="en-US" sz="1200" smtClean="0">
                <a:solidFill>
                  <a:schemeClr val="tx1"/>
                </a:solidFill>
              </a:rPr>
              <a:t>1</a:t>
            </a:fld>
            <a:endParaRPr kumimoji="1" lang="ja-JP" altLang="en-US" sz="1200">
              <a:solidFill>
                <a:schemeClr val="tx1"/>
              </a:solidFill>
            </a:endParaRPr>
          </a:p>
        </p:txBody>
      </p:sp>
      <p:graphicFrame>
        <p:nvGraphicFramePr>
          <p:cNvPr id="5" name="表 2">
            <a:extLst>
              <a:ext uri="{FF2B5EF4-FFF2-40B4-BE49-F238E27FC236}">
                <a16:creationId xmlns:a16="http://schemas.microsoft.com/office/drawing/2014/main" id="{B14C6AB8-B5F5-D8D1-1223-F7865BAEA13B}"/>
              </a:ext>
            </a:extLst>
          </p:cNvPr>
          <p:cNvGraphicFramePr>
            <a:graphicFrameLocks noGrp="1"/>
          </p:cNvGraphicFramePr>
          <p:nvPr>
            <p:extLst>
              <p:ext uri="{D42A27DB-BD31-4B8C-83A1-F6EECF244321}">
                <p14:modId xmlns:p14="http://schemas.microsoft.com/office/powerpoint/2010/main" val="1044099537"/>
              </p:ext>
            </p:extLst>
          </p:nvPr>
        </p:nvGraphicFramePr>
        <p:xfrm>
          <a:off x="359260" y="731313"/>
          <a:ext cx="6139480" cy="5943600"/>
        </p:xfrm>
        <a:graphic>
          <a:graphicData uri="http://schemas.openxmlformats.org/drawingml/2006/table">
            <a:tbl>
              <a:tblPr firstRow="1" bandRow="1">
                <a:tableStyleId>{5C22544A-7EE6-4342-B048-85BDC9FD1C3A}</a:tableStyleId>
              </a:tblPr>
              <a:tblGrid>
                <a:gridCol w="423469">
                  <a:extLst>
                    <a:ext uri="{9D8B030D-6E8A-4147-A177-3AD203B41FA5}">
                      <a16:colId xmlns:a16="http://schemas.microsoft.com/office/drawing/2014/main" val="1636430150"/>
                    </a:ext>
                  </a:extLst>
                </a:gridCol>
                <a:gridCol w="2407942">
                  <a:extLst>
                    <a:ext uri="{9D8B030D-6E8A-4147-A177-3AD203B41FA5}">
                      <a16:colId xmlns:a16="http://schemas.microsoft.com/office/drawing/2014/main" val="1770348329"/>
                    </a:ext>
                  </a:extLst>
                </a:gridCol>
                <a:gridCol w="749030">
                  <a:extLst>
                    <a:ext uri="{9D8B030D-6E8A-4147-A177-3AD203B41FA5}">
                      <a16:colId xmlns:a16="http://schemas.microsoft.com/office/drawing/2014/main" val="3840326382"/>
                    </a:ext>
                  </a:extLst>
                </a:gridCol>
                <a:gridCol w="1235413">
                  <a:extLst>
                    <a:ext uri="{9D8B030D-6E8A-4147-A177-3AD203B41FA5}">
                      <a16:colId xmlns:a16="http://schemas.microsoft.com/office/drawing/2014/main" val="2348040520"/>
                    </a:ext>
                  </a:extLst>
                </a:gridCol>
                <a:gridCol w="603115">
                  <a:extLst>
                    <a:ext uri="{9D8B030D-6E8A-4147-A177-3AD203B41FA5}">
                      <a16:colId xmlns:a16="http://schemas.microsoft.com/office/drawing/2014/main" val="589805525"/>
                    </a:ext>
                  </a:extLst>
                </a:gridCol>
                <a:gridCol w="720511">
                  <a:extLst>
                    <a:ext uri="{9D8B030D-6E8A-4147-A177-3AD203B41FA5}">
                      <a16:colId xmlns:a16="http://schemas.microsoft.com/office/drawing/2014/main" val="3491933049"/>
                    </a:ext>
                  </a:extLst>
                </a:gridCol>
              </a:tblGrid>
              <a:tr h="444656">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掲載頁</a:t>
                      </a:r>
                      <a:endParaRPr kumimoji="1" lang="en-US" altLang="ja-JP"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提出書類名</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提出期限</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提出先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申込書</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ja-JP" altLang="en-US" sz="1200" b="0" dirty="0">
                          <a:solidFill>
                            <a:schemeClr val="tx1"/>
                          </a:solidFill>
                          <a:latin typeface="A-OTF UD新ゴ Pro M" panose="020B0500000000000000" pitchFamily="34" charset="-128"/>
                          <a:ea typeface="A-OTF UD新ゴ Pro M" panose="020B0500000000000000"/>
                        </a:rPr>
                        <a:t>頁</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備考</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92462966"/>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14</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a:cs typeface="+mn-cs"/>
                        </a:rPr>
                        <a:t>出展申込書 ①～③</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4</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11</a:t>
                      </a:r>
                      <a:r>
                        <a:rPr kumimoji="1" lang="ja-JP" altLang="en-US" sz="1200" b="0" dirty="0">
                          <a:solidFill>
                            <a:schemeClr val="tx1"/>
                          </a:solidFill>
                          <a:latin typeface="A-OTF UD新ゴ Pro M" panose="020B0500000000000000" pitchFamily="34" charset="-128"/>
                          <a:ea typeface="A-OTF UD新ゴ Pro M" panose="020B0500000000000000"/>
                        </a:rPr>
                        <a:t>日（金）</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林業機械化協会</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35</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全社提出</a:t>
                      </a:r>
                      <a:endParaRPr kumimoji="1" lang="en-US" altLang="ja-JP"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454907599"/>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18</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a:rPr>
                        <a:t>最新の林業機械掲載申込書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4</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11</a:t>
                      </a:r>
                      <a:r>
                        <a:rPr kumimoji="1" lang="ja-JP" altLang="en-US" sz="1200" b="0" dirty="0">
                          <a:solidFill>
                            <a:schemeClr val="tx1"/>
                          </a:solidFill>
                          <a:latin typeface="A-OTF UD新ゴ Pro M" panose="020B0500000000000000" pitchFamily="34" charset="-128"/>
                          <a:ea typeface="A-OTF UD新ゴ Pro M" panose="020B0500000000000000"/>
                        </a:rPr>
                        <a:t>日（金）</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dirty="0">
                          <a:latin typeface="A-OTF UD新ゴ Pro M" panose="020B0500000000000000" pitchFamily="34" charset="-128"/>
                          <a:ea typeface="A-OTF UD新ゴ Pro M" panose="020B0500000000000000" pitchFamily="34" charset="-128"/>
                        </a:rPr>
                        <a:t>林業機械化協会</a:t>
                      </a: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latin typeface="A-OTF UD新ゴ Pro M" panose="020B0500000000000000" pitchFamily="34" charset="-128"/>
                          <a:ea typeface="A-OTF UD新ゴ Pro M" panose="020B0500000000000000"/>
                        </a:rPr>
                        <a:t>38</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57289693"/>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19</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木材調達・処分申込書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5</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22</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林業機械化協会</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39</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094791"/>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18</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最新の林業機械原稿の提出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5</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22</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  (</a:t>
                      </a:r>
                      <a:r>
                        <a:rPr kumimoji="1" lang="ja-JP" altLang="en-US" sz="1200" b="0" dirty="0">
                          <a:solidFill>
                            <a:schemeClr val="tx1"/>
                          </a:solidFill>
                          <a:latin typeface="A-OTF UD新ゴ Pro M" panose="020B0500000000000000" pitchFamily="34" charset="-128"/>
                          <a:ea typeface="A-OTF UD新ゴ Pro M" panose="020B0500000000000000"/>
                        </a:rPr>
                        <a:t>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dirty="0">
                          <a:latin typeface="A-OTF UD新ゴ Pro M" panose="020B0500000000000000" pitchFamily="34" charset="-128"/>
                          <a:ea typeface="A-OTF UD新ゴ Pro M" panose="020B0500000000000000" pitchFamily="34" charset="-128"/>
                        </a:rPr>
                        <a:t>林業機械化協会</a:t>
                      </a: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latin typeface="A-OTF UD新ゴ Pro M" panose="020B0500000000000000" pitchFamily="34" charset="-128"/>
                          <a:ea typeface="A-OTF UD新ゴ Pro M" panose="020B0500000000000000"/>
                        </a:rPr>
                        <a:t>---</a:t>
                      </a: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3102701"/>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20</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a:cs typeface="+mn-cs"/>
                        </a:rPr>
                        <a:t>ブース設営申請書①②（全社）</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a:cs typeface="+mn-cs"/>
                        </a:rPr>
                        <a:t>　　　　③④（建築物・工作物）</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6</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23</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ja-JP" altLang="en-US" sz="1200" b="0" dirty="0">
                          <a:solidFill>
                            <a:schemeClr val="tx1"/>
                          </a:solidFill>
                          <a:latin typeface="A-OTF UD新ゴ Pro M" panose="020B0500000000000000" pitchFamily="34" charset="-128"/>
                          <a:ea typeface="A-OTF UD新ゴ Pro M" panose="020B0500000000000000"/>
                        </a:rPr>
                        <a:t>（月）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a:rPr>
                        <a:t>アクティオ</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40</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全社提出</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en-US" altLang="ja-JP" sz="1200" b="0" dirty="0">
                          <a:solidFill>
                            <a:schemeClr val="tx1"/>
                          </a:solidFill>
                          <a:latin typeface="A-OTF UD新ゴ Pro M" panose="020B0500000000000000" pitchFamily="34" charset="-128"/>
                          <a:ea typeface="A-OTF UD新ゴ Pro M" panose="020B0500000000000000"/>
                        </a:rPr>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263763174"/>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15</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a:cs typeface="+mn-cs"/>
                        </a:rPr>
                        <a:t>リーフレット及び見どころ原稿の提出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6</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26</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林業機械化協会</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全社提出</a:t>
                      </a:r>
                      <a:endParaRPr kumimoji="1" lang="en-US" altLang="ja-JP"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6968676"/>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19</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1200" dirty="0">
                          <a:ea typeface="A-OTF UD新ゴ Pro M" panose="020B0500000000000000"/>
                        </a:rPr>
                        <a:t>木材納品場所申込書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6</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26</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ja-JP" altLang="en-US" sz="1200" b="0" dirty="0">
                          <a:solidFill>
                            <a:schemeClr val="tx1"/>
                          </a:solidFill>
                          <a:latin typeface="A-OTF UD新ゴ Pro M" panose="020B0500000000000000" pitchFamily="34" charset="-128"/>
                          <a:ea typeface="A-OTF UD新ゴ Pro M" panose="020B0500000000000000"/>
                        </a:rPr>
                        <a:t>（木）</a:t>
                      </a:r>
                      <a:endParaRPr lang="ja-JP" altLang="en-US" sz="1200" dirty="0">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200" dirty="0">
                          <a:ea typeface="A-OTF UD新ゴ Pro M" panose="020B0500000000000000"/>
                        </a:rPr>
                        <a:t>林業機械化協会</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44</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ja-JP" altLang="en-US" sz="1200" dirty="0">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8807909"/>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28</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火気使用・危険物届出書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7</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24</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アクティオ</a:t>
                      </a:r>
                      <a:endPar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45</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発電機、火器使用</a:t>
                      </a:r>
                      <a:endParaRPr kumimoji="1" lang="en-US" altLang="ja-JP"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993331492"/>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30</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solidFill>
                          <a:latin typeface="A-OTF UD新ゴ Pro M" panose="020B0500000000000000" pitchFamily="34" charset="-128"/>
                          <a:ea typeface="A-OTF UD新ゴ Pro M" panose="020B0500000000000000"/>
                        </a:rPr>
                        <a:t>搬入・搬出車両証等申込書</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8</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28</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en-US" altLang="ja-JP" sz="1200" b="0" dirty="0">
                          <a:solidFill>
                            <a:schemeClr val="tx1"/>
                          </a:solidFill>
                          <a:latin typeface="A-OTF UD新ゴ Pro M" panose="020B0500000000000000" pitchFamily="34" charset="-128"/>
                          <a:ea typeface="A-OTF UD新ゴ Pro M" panose="020B0500000000000000"/>
                        </a:rPr>
                        <a:t>  (</a:t>
                      </a:r>
                      <a:r>
                        <a:rPr kumimoji="1" lang="ja-JP" altLang="en-US" sz="1200" b="0" dirty="0">
                          <a:solidFill>
                            <a:schemeClr val="tx1"/>
                          </a:solidFill>
                          <a:latin typeface="A-OTF UD新ゴ Pro M" panose="020B0500000000000000" pitchFamily="34" charset="-128"/>
                          <a:ea typeface="A-OTF UD新ゴ Pro M" panose="020B0500000000000000"/>
                        </a:rPr>
                        <a:t>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林業機械化協会</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46</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en-US" altLang="ja-JP" sz="1200" b="0" dirty="0">
                        <a:solidFill>
                          <a:schemeClr val="bg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6822268"/>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33</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追加備品申込書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9</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11</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ja-JP" altLang="en-US" sz="1200" b="0" dirty="0">
                          <a:solidFill>
                            <a:schemeClr val="tx1"/>
                          </a:solidFill>
                          <a:latin typeface="A-OTF UD新ゴ Pro M" panose="020B0500000000000000" pitchFamily="34" charset="-128"/>
                          <a:ea typeface="A-OTF UD新ゴ Pro M" panose="020B0500000000000000"/>
                        </a:rPr>
                        <a:t>（木）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アクティオ</a:t>
                      </a:r>
                      <a:endPar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47</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ja-JP" altLang="en-US" sz="1200" dirty="0">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03990941"/>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33</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solidFill>
                          <a:latin typeface="A-OTF UD新ゴ Pro M" panose="020B0500000000000000" pitchFamily="34" charset="-128"/>
                          <a:ea typeface="A-OTF UD新ゴ Pro M" panose="020B0500000000000000"/>
                        </a:rPr>
                        <a:t>軽油・灯油申込書</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9</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11</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latin typeface="A-OTF UD新ゴ Pro M" panose="020B0500000000000000" pitchFamily="34" charset="-128"/>
                          <a:ea typeface="A-OTF UD新ゴ Pro M" panose="020B0500000000000000"/>
                        </a:rPr>
                        <a:t>アクティオ</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latin typeface="A-OTF UD新ゴ Pro M" panose="020B0500000000000000" pitchFamily="34" charset="-128"/>
                          <a:ea typeface="A-OTF UD新ゴ Pro M" panose="020B0500000000000000"/>
                        </a:rPr>
                        <a:t>48</a:t>
                      </a: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9047068"/>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34</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弁当注文書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9</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18</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latin typeface="A-OTF UD新ゴ Pro M" panose="020B0500000000000000" pitchFamily="34" charset="-128"/>
                          <a:ea typeface="A-OTF UD新ゴ Pro M" panose="020B0500000000000000"/>
                        </a:rPr>
                        <a:t>アクティオ</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latin typeface="A-OTF UD新ゴ Pro M" panose="020B0500000000000000" pitchFamily="34" charset="-128"/>
                          <a:ea typeface="A-OTF UD新ゴ Pro M" panose="020B0500000000000000"/>
                        </a:rPr>
                        <a:t>49</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9918834"/>
                  </a:ext>
                </a:extLst>
              </a:tr>
            </a:tbl>
          </a:graphicData>
        </a:graphic>
      </p:graphicFrame>
      <p:graphicFrame>
        <p:nvGraphicFramePr>
          <p:cNvPr id="6" name="表 5">
            <a:extLst>
              <a:ext uri="{FF2B5EF4-FFF2-40B4-BE49-F238E27FC236}">
                <a16:creationId xmlns:a16="http://schemas.microsoft.com/office/drawing/2014/main" id="{1DA190C7-1652-52A1-99B6-E1678BA458A8}"/>
              </a:ext>
            </a:extLst>
          </p:cNvPr>
          <p:cNvGraphicFramePr>
            <a:graphicFrameLocks noGrp="1"/>
          </p:cNvGraphicFramePr>
          <p:nvPr>
            <p:extLst>
              <p:ext uri="{D42A27DB-BD31-4B8C-83A1-F6EECF244321}">
                <p14:modId xmlns:p14="http://schemas.microsoft.com/office/powerpoint/2010/main" val="980012509"/>
              </p:ext>
            </p:extLst>
          </p:nvPr>
        </p:nvGraphicFramePr>
        <p:xfrm>
          <a:off x="359260" y="6954546"/>
          <a:ext cx="6139479" cy="2804160"/>
        </p:xfrm>
        <a:graphic>
          <a:graphicData uri="http://schemas.openxmlformats.org/drawingml/2006/table">
            <a:tbl>
              <a:tblPr firstRow="1" bandRow="1">
                <a:tableStyleId>{5C22544A-7EE6-4342-B048-85BDC9FD1C3A}</a:tableStyleId>
              </a:tblPr>
              <a:tblGrid>
                <a:gridCol w="2179659">
                  <a:extLst>
                    <a:ext uri="{9D8B030D-6E8A-4147-A177-3AD203B41FA5}">
                      <a16:colId xmlns:a16="http://schemas.microsoft.com/office/drawing/2014/main" val="424088376"/>
                    </a:ext>
                  </a:extLst>
                </a:gridCol>
                <a:gridCol w="3959820">
                  <a:extLst>
                    <a:ext uri="{9D8B030D-6E8A-4147-A177-3AD203B41FA5}">
                      <a16:colId xmlns:a16="http://schemas.microsoft.com/office/drawing/2014/main" val="2364758003"/>
                    </a:ext>
                  </a:extLst>
                </a:gridCol>
              </a:tblGrid>
              <a:tr h="25713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区分</a:t>
                      </a: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お問い合わせ先</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946691105"/>
                  </a:ext>
                </a:extLst>
              </a:tr>
              <a:tr h="70460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・展示実演会全般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・出展料及び出展申込み</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・搬入出車両及び車両の駐車</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・木材の調達及び処分</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・最新の林業機械</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zh-TW" altLang="en-US" sz="1100" dirty="0">
                          <a:solidFill>
                            <a:schemeClr val="tx1"/>
                          </a:solidFill>
                          <a:latin typeface="A-OTF UD新ゴ Pro M" panose="020B0500000000000000" pitchFamily="34" charset="-128"/>
                          <a:ea typeface="A-OTF UD新ゴ Pro M" panose="020B0500000000000000" pitchFamily="34" charset="-128"/>
                        </a:rPr>
                        <a:t>一般社団法人林業機械化協会</a:t>
                      </a:r>
                      <a:r>
                        <a:rPr kumimoji="1" lang="ja-JP" altLang="en-US" sz="1100" dirty="0">
                          <a:solidFill>
                            <a:schemeClr val="tx1"/>
                          </a:solidFill>
                          <a:latin typeface="A-OTF UD新ゴ Pro M" panose="020B0500000000000000" pitchFamily="34" charset="-128"/>
                          <a:ea typeface="A-OTF UD新ゴ Pro M" panose="020B0500000000000000" pitchFamily="34" charset="-128"/>
                        </a:rPr>
                        <a:t>　　　担当：和佐、寺澤</a:t>
                      </a:r>
                      <a:endParaRPr kumimoji="1" lang="en-US" altLang="ja-JP" sz="1100" dirty="0">
                        <a:solidFill>
                          <a:schemeClr val="tx1"/>
                        </a:solidFill>
                        <a:latin typeface="A-OTF UD新ゴ Pro M" panose="020B0500000000000000" pitchFamily="34" charset="-128"/>
                        <a:ea typeface="A-OTF UD新ゴ Pro M" panose="020B0500000000000000" pitchFamily="34" charset="-128"/>
                      </a:endParaRPr>
                    </a:p>
                    <a:p>
                      <a:r>
                        <a:rPr kumimoji="1" lang="ja-JP" altLang="en-US" sz="1100" dirty="0">
                          <a:solidFill>
                            <a:schemeClr val="tx1"/>
                          </a:solidFill>
                          <a:latin typeface="A-OTF UD新ゴ Pro M" panose="020B0500000000000000" pitchFamily="34" charset="-128"/>
                          <a:ea typeface="A-OTF UD新ゴ Pro M" panose="020B0500000000000000" pitchFamily="34" charset="-128"/>
                        </a:rPr>
                        <a:t>〒</a:t>
                      </a:r>
                      <a:r>
                        <a:rPr kumimoji="1" lang="en-US" altLang="ja-JP" sz="1100" dirty="0">
                          <a:solidFill>
                            <a:schemeClr val="tx1"/>
                          </a:solidFill>
                          <a:latin typeface="A-OTF UD新ゴ Pro M" panose="020B0500000000000000" pitchFamily="34" charset="-128"/>
                          <a:ea typeface="A-OTF UD新ゴ Pro M" panose="020B0500000000000000" pitchFamily="34" charset="-128"/>
                        </a:rPr>
                        <a:t>112-0004</a:t>
                      </a:r>
                      <a:r>
                        <a:rPr kumimoji="1" lang="ja-JP" altLang="en-US" sz="1100" dirty="0">
                          <a:solidFill>
                            <a:schemeClr val="tx1"/>
                          </a:solidFill>
                          <a:latin typeface="A-OTF UD新ゴ Pro M" panose="020B0500000000000000" pitchFamily="34" charset="-128"/>
                          <a:ea typeface="A-OTF UD新ゴ Pro M" panose="020B0500000000000000" pitchFamily="34" charset="-128"/>
                        </a:rPr>
                        <a:t> 東京都文京区後楽</a:t>
                      </a:r>
                      <a:r>
                        <a:rPr kumimoji="1" lang="en-US" altLang="ja-JP" sz="1100" dirty="0">
                          <a:solidFill>
                            <a:schemeClr val="tx1"/>
                          </a:solidFill>
                          <a:latin typeface="A-OTF UD新ゴ Pro M" panose="020B0500000000000000" pitchFamily="34" charset="-128"/>
                          <a:ea typeface="A-OTF UD新ゴ Pro M" panose="020B0500000000000000" pitchFamily="34" charset="-128"/>
                        </a:rPr>
                        <a:t>1-7-12</a:t>
                      </a:r>
                      <a:r>
                        <a:rPr kumimoji="1" lang="ja-JP" altLang="en-US" sz="1100" dirty="0">
                          <a:solidFill>
                            <a:schemeClr val="tx1"/>
                          </a:solidFill>
                          <a:latin typeface="A-OTF UD新ゴ Pro M" panose="020B0500000000000000" pitchFamily="34" charset="-128"/>
                          <a:ea typeface="A-OTF UD新ゴ Pro M" panose="020B0500000000000000" pitchFamily="34" charset="-128"/>
                        </a:rPr>
                        <a:t> 林友ビル</a:t>
                      </a:r>
                      <a:r>
                        <a:rPr kumimoji="1" lang="en-US" altLang="ja-JP" sz="1100" dirty="0">
                          <a:solidFill>
                            <a:schemeClr val="tx1"/>
                          </a:solidFill>
                          <a:latin typeface="A-OTF UD新ゴ Pro M" panose="020B0500000000000000" pitchFamily="34" charset="-128"/>
                          <a:ea typeface="A-OTF UD新ゴ Pro M" panose="020B0500000000000000" pitchFamily="34" charset="-128"/>
                        </a:rPr>
                        <a:t>2</a:t>
                      </a:r>
                      <a:r>
                        <a:rPr kumimoji="1" lang="ja-JP" altLang="en-US" sz="1100" dirty="0">
                          <a:solidFill>
                            <a:schemeClr val="tx1"/>
                          </a:solidFill>
                          <a:latin typeface="A-OTF UD新ゴ Pro M" panose="020B0500000000000000" pitchFamily="34" charset="-128"/>
                          <a:ea typeface="A-OTF UD新ゴ Pro M" panose="020B0500000000000000" pitchFamily="34" charset="-128"/>
                        </a:rPr>
                        <a:t>階</a:t>
                      </a:r>
                      <a:endParaRPr kumimoji="1" lang="en-US" altLang="ja-JP" sz="1100" dirty="0">
                        <a:solidFill>
                          <a:schemeClr val="tx1"/>
                        </a:solidFill>
                        <a:latin typeface="A-OTF UD新ゴ Pro M" panose="020B0500000000000000" pitchFamily="34" charset="-128"/>
                        <a:ea typeface="A-OTF UD新ゴ Pro M" panose="020B0500000000000000" pitchFamily="34" charset="-128"/>
                      </a:endParaRPr>
                    </a:p>
                    <a:p>
                      <a:r>
                        <a:rPr kumimoji="1" lang="en-US" altLang="ja-JP" sz="1100" dirty="0">
                          <a:solidFill>
                            <a:schemeClr val="tx1"/>
                          </a:solidFill>
                          <a:latin typeface="A-OTF UD新ゴ Pro M" panose="020B0500000000000000" pitchFamily="34" charset="-128"/>
                          <a:ea typeface="A-OTF UD新ゴ Pro M" panose="020B0500000000000000" pitchFamily="34" charset="-128"/>
                        </a:rPr>
                        <a:t>TEL</a:t>
                      </a:r>
                      <a:r>
                        <a:rPr kumimoji="1" lang="zh-TW" altLang="en-US" sz="1100" dirty="0">
                          <a:solidFill>
                            <a:schemeClr val="tx1"/>
                          </a:solidFill>
                          <a:latin typeface="A-OTF UD新ゴ Pro M" panose="020B0500000000000000" pitchFamily="34" charset="-128"/>
                          <a:ea typeface="A-OTF UD新ゴ Pro M" panose="020B0500000000000000" pitchFamily="34" charset="-128"/>
                        </a:rPr>
                        <a:t>：</a:t>
                      </a:r>
                      <a:r>
                        <a:rPr kumimoji="1" lang="en-US" altLang="zh-TW" sz="1100" dirty="0">
                          <a:solidFill>
                            <a:schemeClr val="tx1"/>
                          </a:solidFill>
                          <a:latin typeface="A-OTF UD新ゴ Pro M" panose="020B0500000000000000" pitchFamily="34" charset="-128"/>
                          <a:ea typeface="A-OTF UD新ゴ Pro M" panose="020B0500000000000000" pitchFamily="34" charset="-128"/>
                        </a:rPr>
                        <a:t>03-5840-6217</a:t>
                      </a:r>
                      <a:r>
                        <a:rPr kumimoji="1" lang="ja-JP" altLang="en-US" sz="1100" dirty="0">
                          <a:solidFill>
                            <a:schemeClr val="tx1"/>
                          </a:solidFill>
                          <a:latin typeface="A-OTF UD新ゴ Pro M" panose="020B0500000000000000" pitchFamily="34" charset="-128"/>
                          <a:ea typeface="A-OTF UD新ゴ Pro M" panose="020B0500000000000000" pitchFamily="34" charset="-128"/>
                        </a:rPr>
                        <a:t> </a:t>
                      </a:r>
                      <a:r>
                        <a:rPr kumimoji="1" lang="en-US" altLang="ja-JP" sz="1100" dirty="0">
                          <a:solidFill>
                            <a:schemeClr val="tx1"/>
                          </a:solidFill>
                          <a:latin typeface="A-OTF UD新ゴ Pro M" panose="020B0500000000000000" pitchFamily="34" charset="-128"/>
                          <a:ea typeface="A-OTF UD新ゴ Pro M" panose="020B0500000000000000" pitchFamily="34" charset="-128"/>
                        </a:rPr>
                        <a:t>/</a:t>
                      </a:r>
                      <a:r>
                        <a:rPr kumimoji="1" lang="ja-JP" altLang="en-US" sz="1100" dirty="0">
                          <a:solidFill>
                            <a:schemeClr val="tx1"/>
                          </a:solidFill>
                          <a:latin typeface="A-OTF UD新ゴ Pro M" panose="020B0500000000000000" pitchFamily="34" charset="-128"/>
                          <a:ea typeface="A-OTF UD新ゴ Pro M" panose="020B0500000000000000" pitchFamily="34" charset="-128"/>
                        </a:rPr>
                        <a:t> </a:t>
                      </a:r>
                      <a:r>
                        <a:rPr kumimoji="1" lang="en-US" altLang="zh-TW" sz="1100" dirty="0">
                          <a:solidFill>
                            <a:schemeClr val="tx1"/>
                          </a:solidFill>
                          <a:latin typeface="A-OTF UD新ゴ Pro M" panose="020B0500000000000000" pitchFamily="34" charset="-128"/>
                          <a:ea typeface="A-OTF UD新ゴ Pro M" panose="020B0500000000000000" pitchFamily="34" charset="-128"/>
                        </a:rPr>
                        <a:t>FAX</a:t>
                      </a:r>
                      <a:r>
                        <a:rPr kumimoji="1" lang="zh-TW" altLang="en-US" sz="1100" dirty="0">
                          <a:solidFill>
                            <a:schemeClr val="tx1"/>
                          </a:solidFill>
                          <a:latin typeface="A-OTF UD新ゴ Pro M" panose="020B0500000000000000" pitchFamily="34" charset="-128"/>
                          <a:ea typeface="A-OTF UD新ゴ Pro M" panose="020B0500000000000000" pitchFamily="34" charset="-128"/>
                        </a:rPr>
                        <a:t>：</a:t>
                      </a:r>
                      <a:r>
                        <a:rPr kumimoji="1" lang="en-US" altLang="zh-TW" sz="1100" dirty="0">
                          <a:solidFill>
                            <a:schemeClr val="tx1"/>
                          </a:solidFill>
                          <a:latin typeface="A-OTF UD新ゴ Pro M" panose="020B0500000000000000" pitchFamily="34" charset="-128"/>
                          <a:ea typeface="A-OTF UD新ゴ Pro M" panose="020B0500000000000000" pitchFamily="34" charset="-128"/>
                        </a:rPr>
                        <a:t>03-5840-6218</a:t>
                      </a:r>
                    </a:p>
                    <a:p>
                      <a:r>
                        <a:rPr kumimoji="1" lang="ja-JP" altLang="en-US" sz="1100" dirty="0">
                          <a:solidFill>
                            <a:schemeClr val="tx1"/>
                          </a:solidFill>
                          <a:latin typeface="A-OTF UD新ゴ Pro M" panose="020B0500000000000000" pitchFamily="34" charset="-128"/>
                          <a:ea typeface="A-OTF UD新ゴ Pro M" panose="020B0500000000000000" pitchFamily="34" charset="-128"/>
                        </a:rPr>
                        <a:t>メールアドレス：</a:t>
                      </a:r>
                      <a:r>
                        <a:rPr kumimoji="1" lang="en-US" altLang="zh-TW" sz="1100" dirty="0">
                          <a:solidFill>
                            <a:schemeClr val="tx1"/>
                          </a:solidFill>
                          <a:latin typeface="A-OTF UD新ゴ Pro M" panose="020B0500000000000000" pitchFamily="34" charset="-128"/>
                          <a:ea typeface="A-OTF UD新ゴ Pro M" panose="020B0500000000000000" pitchFamily="34" charset="-128"/>
                        </a:rPr>
                        <a:t>tenji@rinkikyo.or.jp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8182964"/>
                  </a:ext>
                </a:extLst>
              </a:tr>
              <a:tr h="71424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rPr>
                        <a:t>・ブースの設営</a:t>
                      </a:r>
                      <a:endParaRPr kumimoji="1" lang="en-US" altLang="ja-JP"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rPr>
                        <a:t>・建築物・工作物申請</a:t>
                      </a:r>
                      <a:endParaRPr kumimoji="1" lang="en-US" altLang="ja-JP"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rPr>
                        <a:t>・火気使用・危険物の持込み</a:t>
                      </a:r>
                      <a:endParaRPr kumimoji="1" lang="en-US" altLang="ja-JP"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u="none" dirty="0">
                          <a:solidFill>
                            <a:schemeClr val="tx1"/>
                          </a:solidFill>
                          <a:latin typeface="A-OTF UD新ゴ Pro M" panose="020B0500000000000000" pitchFamily="34" charset="-128"/>
                          <a:ea typeface="A-OTF UD新ゴ Pro M" panose="020B0500000000000000" pitchFamily="34" charset="-128"/>
                        </a:rPr>
                        <a:t>株式会社アクティオ　　担当：相澤</a:t>
                      </a:r>
                      <a:endParaRPr kumimoji="1" lang="en-US" altLang="ja-JP" sz="1100" u="none" dirty="0">
                        <a:solidFill>
                          <a:schemeClr val="tx1"/>
                        </a:solidFill>
                        <a:latin typeface="A-OTF UD新ゴ Pro M" panose="020B0500000000000000" pitchFamily="34" charset="-128"/>
                        <a:ea typeface="A-OTF UD新ゴ Pro M" panose="020B0500000000000000" pitchFamily="34" charset="-128"/>
                      </a:endParaRPr>
                    </a:p>
                    <a:p>
                      <a:r>
                        <a:rPr kumimoji="1" lang="zh-TW" altLang="en-US" sz="1100" u="none" dirty="0">
                          <a:solidFill>
                            <a:schemeClr val="tx1"/>
                          </a:solidFill>
                          <a:latin typeface="A-OTF UD新ゴ Pro M" panose="020B0500000000000000" pitchFamily="34" charset="-128"/>
                          <a:ea typeface="A-OTF UD新ゴ Pro M" panose="020B0500000000000000" pitchFamily="34" charset="-128"/>
                        </a:rPr>
                        <a:t>〒</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103-0027 </a:t>
                      </a:r>
                      <a:r>
                        <a:rPr kumimoji="1" lang="zh-TW" altLang="en-US" sz="1100" u="none" dirty="0">
                          <a:solidFill>
                            <a:schemeClr val="tx1"/>
                          </a:solidFill>
                          <a:latin typeface="A-OTF UD新ゴ Pro M" panose="020B0500000000000000" pitchFamily="34" charset="-128"/>
                          <a:ea typeface="A-OTF UD新ゴ Pro M" panose="020B0500000000000000" pitchFamily="34" charset="-128"/>
                        </a:rPr>
                        <a:t>東京都中央区日本橋</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3-12-2 </a:t>
                      </a:r>
                      <a:r>
                        <a:rPr kumimoji="1" lang="zh-TW" altLang="en-US" sz="1100" u="none" dirty="0">
                          <a:solidFill>
                            <a:schemeClr val="tx1"/>
                          </a:solidFill>
                          <a:latin typeface="A-OTF UD新ゴ Pro M" panose="020B0500000000000000" pitchFamily="34" charset="-128"/>
                          <a:ea typeface="A-OTF UD新ゴ Pro M" panose="020B0500000000000000" pitchFamily="34" charset="-128"/>
                        </a:rPr>
                        <a:t>朝日ビルヂング</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8F</a:t>
                      </a:r>
                    </a:p>
                    <a:p>
                      <a:r>
                        <a:rPr kumimoji="1" lang="en-US" altLang="zh-TW" sz="1100" u="none" dirty="0">
                          <a:solidFill>
                            <a:schemeClr val="tx1"/>
                          </a:solidFill>
                          <a:latin typeface="A-OTF UD新ゴ Pro M" panose="020B0500000000000000" pitchFamily="34" charset="-128"/>
                          <a:ea typeface="A-OTF UD新ゴ Pro M" panose="020B0500000000000000" pitchFamily="34" charset="-128"/>
                        </a:rPr>
                        <a:t>TEL</a:t>
                      </a:r>
                      <a:r>
                        <a:rPr kumimoji="1" lang="zh-TW" altLang="en-US" sz="1100" u="none" dirty="0">
                          <a:solidFill>
                            <a:schemeClr val="tx1"/>
                          </a:solidFill>
                          <a:latin typeface="A-OTF UD新ゴ Pro M" panose="020B0500000000000000" pitchFamily="34" charset="-128"/>
                          <a:ea typeface="A-OTF UD新ゴ Pro M" panose="020B0500000000000000" pitchFamily="34" charset="-128"/>
                        </a:rPr>
                        <a:t>：</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03-</a:t>
                      </a:r>
                      <a:r>
                        <a:rPr kumimoji="1" lang="en-US" altLang="ja-JP" sz="1100" u="none" dirty="0">
                          <a:solidFill>
                            <a:schemeClr val="tx1"/>
                          </a:solidFill>
                          <a:latin typeface="A-OTF UD新ゴ Pro M" panose="020B0500000000000000" pitchFamily="34" charset="-128"/>
                          <a:ea typeface="A-OTF UD新ゴ Pro M" panose="020B0500000000000000" pitchFamily="34" charset="-128"/>
                        </a:rPr>
                        <a:t>6854-2020</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 / FAX</a:t>
                      </a:r>
                      <a:r>
                        <a:rPr kumimoji="1" lang="zh-TW" altLang="en-US" sz="1100" u="none" dirty="0">
                          <a:solidFill>
                            <a:schemeClr val="tx1"/>
                          </a:solidFill>
                          <a:latin typeface="A-OTF UD新ゴ Pro M" panose="020B0500000000000000" pitchFamily="34" charset="-128"/>
                          <a:ea typeface="A-OTF UD新ゴ Pro M" panose="020B0500000000000000" pitchFamily="34" charset="-128"/>
                        </a:rPr>
                        <a:t>：</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03-</a:t>
                      </a:r>
                      <a:r>
                        <a:rPr kumimoji="1" lang="en-US" altLang="ja-JP" sz="1100" u="none" dirty="0">
                          <a:solidFill>
                            <a:schemeClr val="tx1"/>
                          </a:solidFill>
                          <a:latin typeface="A-OTF UD新ゴ Pro M" panose="020B0500000000000000" pitchFamily="34" charset="-128"/>
                          <a:ea typeface="A-OTF UD新ゴ Pro M" panose="020B0500000000000000" pitchFamily="34" charset="-128"/>
                        </a:rPr>
                        <a:t>6854-2024</a:t>
                      </a:r>
                      <a:endParaRPr kumimoji="1" lang="en-US" altLang="zh-TW" sz="1100" u="none" dirty="0">
                        <a:solidFill>
                          <a:schemeClr val="tx1"/>
                        </a:solidFill>
                        <a:latin typeface="A-OTF UD新ゴ Pro M" panose="020B0500000000000000" pitchFamily="34" charset="-128"/>
                        <a:ea typeface="A-OTF UD新ゴ Pro M" panose="020B0500000000000000" pitchFamily="34" charset="-128"/>
                      </a:endParaRPr>
                    </a:p>
                    <a:p>
                      <a:r>
                        <a:rPr kumimoji="1" lang="ja-JP" altLang="en-US" sz="1100" u="none" dirty="0">
                          <a:solidFill>
                            <a:schemeClr val="tx1"/>
                          </a:solidFill>
                          <a:latin typeface="A-OTF UD新ゴ Pro M" panose="020B0500000000000000" pitchFamily="34" charset="-128"/>
                          <a:ea typeface="A-OTF UD新ゴ Pro M" panose="020B0500000000000000" pitchFamily="34" charset="-128"/>
                        </a:rPr>
                        <a:t>電子メール </a:t>
                      </a:r>
                      <a:r>
                        <a:rPr kumimoji="1" lang="en-US" altLang="ja-JP" sz="1100" u="none" dirty="0">
                          <a:solidFill>
                            <a:schemeClr val="tx1"/>
                          </a:solidFill>
                          <a:latin typeface="A-OTF UD新ゴ Pro M" panose="020B0500000000000000" pitchFamily="34" charset="-128"/>
                          <a:ea typeface="A-OTF UD新ゴ Pro M" panose="020B0500000000000000" pitchFamily="34" charset="-128"/>
                        </a:rPr>
                        <a:t>: aizawa-mizuki@aktio.co.jp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9331510"/>
                  </a:ext>
                </a:extLst>
              </a:tr>
              <a:tr h="71424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・追加備品</a:t>
                      </a:r>
                      <a:endParaRPr kumimoji="1" lang="en-US" altLang="ja-JP"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・軽油灯油</a:t>
                      </a:r>
                      <a:endParaRPr kumimoji="1" lang="en-US" altLang="ja-JP"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・弁当の注文</a:t>
                      </a:r>
                      <a:endParaRPr kumimoji="1" lang="en-US" altLang="ja-JP"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株式会社アクティオ　　担当：石塚</a:t>
                      </a:r>
                    </a:p>
                    <a:p>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103-0012</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東京都中央区日本橋堀留町</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1</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1</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7 </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西田ビル</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4F</a:t>
                      </a:r>
                    </a:p>
                    <a:p>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TEL</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03-6262-7435 / FAX</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03-6262-7436</a:t>
                      </a:r>
                    </a:p>
                    <a:p>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電子メール</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 ringyoten-support@jei-m.com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6115698"/>
                  </a:ext>
                </a:extLst>
              </a:tr>
            </a:tbl>
          </a:graphicData>
        </a:graphic>
      </p:graphicFrame>
      <p:sp>
        <p:nvSpPr>
          <p:cNvPr id="3" name="正方形/長方形 2">
            <a:extLst>
              <a:ext uri="{FF2B5EF4-FFF2-40B4-BE49-F238E27FC236}">
                <a16:creationId xmlns:a16="http://schemas.microsoft.com/office/drawing/2014/main" id="{06A73CDA-2795-32CE-574F-5A633B019387}"/>
              </a:ext>
            </a:extLst>
          </p:cNvPr>
          <p:cNvSpPr/>
          <p:nvPr/>
        </p:nvSpPr>
        <p:spPr>
          <a:xfrm>
            <a:off x="813429" y="6677547"/>
            <a:ext cx="5878532" cy="276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144000" indent="-144000"/>
            <a:r>
              <a:rPr kumimoji="1" lang="en-US" altLang="ja-JP" sz="1200" dirty="0">
                <a:solidFill>
                  <a:schemeClr val="tx1"/>
                </a:solidFill>
                <a:latin typeface="A P-OTF UD新ゴ Pr6N M" panose="020B0500000000000000" pitchFamily="34" charset="-128"/>
                <a:ea typeface="A-OTF UD新ゴ Pro M" panose="020B0500000000000000"/>
              </a:rPr>
              <a:t>※</a:t>
            </a:r>
            <a:r>
              <a:rPr kumimoji="1" lang="ja-JP" altLang="en-US" sz="1200" dirty="0">
                <a:solidFill>
                  <a:schemeClr val="tx1"/>
                </a:solidFill>
                <a:latin typeface="A P-OTF UD新ゴ Pr6N M" panose="020B0500000000000000" pitchFamily="34" charset="-128"/>
                <a:ea typeface="A-OTF UD新ゴ Pro M" panose="020B0500000000000000"/>
              </a:rPr>
              <a:t>ブース設営申請書の③及び④は、建築物・工作物確認申請に該当する場合のみ。</a:t>
            </a:r>
          </a:p>
        </p:txBody>
      </p:sp>
    </p:spTree>
    <p:extLst>
      <p:ext uri="{BB962C8B-B14F-4D97-AF65-F5344CB8AC3E}">
        <p14:creationId xmlns:p14="http://schemas.microsoft.com/office/powerpoint/2010/main" val="160049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635384"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a:rPr>
              <a:t>出展申込書 ①</a:t>
            </a:r>
          </a:p>
        </p:txBody>
      </p:sp>
      <p:graphicFrame>
        <p:nvGraphicFramePr>
          <p:cNvPr id="13" name="表 7">
            <a:extLst>
              <a:ext uri="{FF2B5EF4-FFF2-40B4-BE49-F238E27FC236}">
                <a16:creationId xmlns:a16="http://schemas.microsoft.com/office/drawing/2014/main" id="{8BEBD793-A929-466D-AC50-98A99EED4426}"/>
              </a:ext>
            </a:extLst>
          </p:cNvPr>
          <p:cNvGraphicFramePr>
            <a:graphicFrameLocks noGrp="1"/>
          </p:cNvGraphicFramePr>
          <p:nvPr>
            <p:extLst>
              <p:ext uri="{D42A27DB-BD31-4B8C-83A1-F6EECF244321}">
                <p14:modId xmlns:p14="http://schemas.microsoft.com/office/powerpoint/2010/main" val="2605810894"/>
              </p:ext>
            </p:extLst>
          </p:nvPr>
        </p:nvGraphicFramePr>
        <p:xfrm>
          <a:off x="3711574" y="586014"/>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4</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11</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日（金）</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16" name="表 15">
            <a:extLst>
              <a:ext uri="{FF2B5EF4-FFF2-40B4-BE49-F238E27FC236}">
                <a16:creationId xmlns:a16="http://schemas.microsoft.com/office/drawing/2014/main" id="{8FF31ABD-A2E8-4968-A074-B6DC3B7D06D3}"/>
              </a:ext>
            </a:extLst>
          </p:cNvPr>
          <p:cNvGraphicFramePr>
            <a:graphicFrameLocks noGrp="1"/>
          </p:cNvGraphicFramePr>
          <p:nvPr>
            <p:extLst>
              <p:ext uri="{D42A27DB-BD31-4B8C-83A1-F6EECF244321}">
                <p14:modId xmlns:p14="http://schemas.microsoft.com/office/powerpoint/2010/main" val="2328291916"/>
              </p:ext>
            </p:extLst>
          </p:nvPr>
        </p:nvGraphicFramePr>
        <p:xfrm>
          <a:off x="253663" y="8887012"/>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7" name="Rectangle 1">
            <a:extLst>
              <a:ext uri="{FF2B5EF4-FFF2-40B4-BE49-F238E27FC236}">
                <a16:creationId xmlns:a16="http://schemas.microsoft.com/office/drawing/2014/main" id="{F612BB7E-B0CE-4689-94D8-B123B085AED6}"/>
              </a:ext>
            </a:extLst>
          </p:cNvPr>
          <p:cNvSpPr>
            <a:spLocks noChangeArrowheads="1"/>
          </p:cNvSpPr>
          <p:nvPr/>
        </p:nvSpPr>
        <p:spPr bwMode="auto">
          <a:xfrm>
            <a:off x="111063" y="4290111"/>
            <a:ext cx="636584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ja-JP" altLang="en-US" sz="1400" b="1" dirty="0">
                <a:solidFill>
                  <a:srgbClr val="000000"/>
                </a:solidFill>
                <a:latin typeface="A-OTF UD新ゴ Pro M" panose="020B0500000000000000" pitchFamily="34" charset="-128"/>
                <a:ea typeface="A-OTF UD新ゴ Pro M" panose="020B0500000000000000"/>
                <a:cs typeface="ＭＳ 明朝" panose="02020609040205080304" pitchFamily="17" charset="-128"/>
              </a:rPr>
              <a:t>３</a:t>
            </a:r>
            <a:r>
              <a:rPr kumimoji="0" lang="ja-JP" altLang="ja-JP" sz="1400" b="1" i="0" u="none" strike="noStrike" cap="none" normalizeH="0" baseline="0" dirty="0">
                <a:ln>
                  <a:noFill/>
                </a:ln>
                <a:solidFill>
                  <a:srgbClr val="000000"/>
                </a:solidFill>
                <a:effectLst/>
                <a:latin typeface="A-OTF UD新ゴ Pro M" panose="020B0500000000000000" pitchFamily="34" charset="-128"/>
                <a:ea typeface="A-OTF UD新ゴ Pro M" panose="020B0500000000000000"/>
                <a:cs typeface="ＭＳ 明朝" panose="02020609040205080304" pitchFamily="17" charset="-128"/>
              </a:rPr>
              <a:t>　出展内容</a:t>
            </a:r>
            <a:r>
              <a:rPr kumimoji="0" lang="ja-JP" altLang="en-US" sz="1400" b="1" i="0" u="none" strike="noStrike" cap="none" normalizeH="0" baseline="0" dirty="0">
                <a:ln>
                  <a:noFill/>
                </a:ln>
                <a:solidFill>
                  <a:srgbClr val="000000"/>
                </a:solidFill>
                <a:effectLst/>
                <a:latin typeface="A-OTF UD新ゴ Pro M" panose="020B0500000000000000" pitchFamily="34" charset="-128"/>
                <a:ea typeface="A-OTF UD新ゴ Pro M" panose="020B0500000000000000"/>
                <a:cs typeface="ＭＳ 明朝" panose="02020609040205080304" pitchFamily="17" charset="-128"/>
              </a:rPr>
              <a:t>　</a:t>
            </a:r>
            <a:r>
              <a:rPr lang="ja-JP" altLang="en-US" sz="1200" dirty="0">
                <a:solidFill>
                  <a:srgbClr val="000000"/>
                </a:solidFill>
                <a:latin typeface="A-OTF UD新ゴ Pro M" panose="020B0500000000000000" pitchFamily="34" charset="-128"/>
                <a:ea typeface="A-OTF UD新ゴ Pro M" panose="020B0500000000000000"/>
                <a:cs typeface="ＭＳ 明朝" panose="02020609040205080304" pitchFamily="17" charset="-128"/>
              </a:rPr>
              <a:t>（該当する項目に〇を記入するとともに、必要に応じて数字等を記入）</a:t>
            </a:r>
          </a:p>
        </p:txBody>
      </p:sp>
      <p:graphicFrame>
        <p:nvGraphicFramePr>
          <p:cNvPr id="9" name="表 9">
            <a:extLst>
              <a:ext uri="{FF2B5EF4-FFF2-40B4-BE49-F238E27FC236}">
                <a16:creationId xmlns:a16="http://schemas.microsoft.com/office/drawing/2014/main" id="{7B929106-6011-4963-B1DE-6F5DB2B5728D}"/>
              </a:ext>
            </a:extLst>
          </p:cNvPr>
          <p:cNvGraphicFramePr>
            <a:graphicFrameLocks noGrp="1"/>
          </p:cNvGraphicFramePr>
          <p:nvPr>
            <p:extLst>
              <p:ext uri="{D42A27DB-BD31-4B8C-83A1-F6EECF244321}">
                <p14:modId xmlns:p14="http://schemas.microsoft.com/office/powerpoint/2010/main" val="4122054600"/>
              </p:ext>
            </p:extLst>
          </p:nvPr>
        </p:nvGraphicFramePr>
        <p:xfrm>
          <a:off x="237955" y="4588518"/>
          <a:ext cx="6382086" cy="3125728"/>
        </p:xfrm>
        <a:graphic>
          <a:graphicData uri="http://schemas.openxmlformats.org/drawingml/2006/table">
            <a:tbl>
              <a:tblPr firstRow="1" bandRow="1">
                <a:tableStyleId>{5C22544A-7EE6-4342-B048-85BDC9FD1C3A}</a:tableStyleId>
              </a:tblPr>
              <a:tblGrid>
                <a:gridCol w="921086">
                  <a:extLst>
                    <a:ext uri="{9D8B030D-6E8A-4147-A177-3AD203B41FA5}">
                      <a16:colId xmlns:a16="http://schemas.microsoft.com/office/drawing/2014/main" val="538338101"/>
                    </a:ext>
                  </a:extLst>
                </a:gridCol>
                <a:gridCol w="3381375">
                  <a:extLst>
                    <a:ext uri="{9D8B030D-6E8A-4147-A177-3AD203B41FA5}">
                      <a16:colId xmlns:a16="http://schemas.microsoft.com/office/drawing/2014/main" val="2328965506"/>
                    </a:ext>
                  </a:extLst>
                </a:gridCol>
                <a:gridCol w="2079625">
                  <a:extLst>
                    <a:ext uri="{9D8B030D-6E8A-4147-A177-3AD203B41FA5}">
                      <a16:colId xmlns:a16="http://schemas.microsoft.com/office/drawing/2014/main" val="2902487589"/>
                    </a:ext>
                  </a:extLst>
                </a:gridCol>
              </a:tblGrid>
              <a:tr h="525511">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該当する</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項目に〇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区画規模等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希望する区画数、</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pPr algn="ct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面積等</a:t>
                      </a:r>
                      <a:endParaRPr kumimoji="1" lang="ja-JP" altLang="en-US"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287362864"/>
                  </a:ext>
                </a:extLst>
              </a:tr>
              <a:tr h="471094">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①小規模（</a:t>
                      </a:r>
                      <a:r>
                        <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1</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区画 </a:t>
                      </a:r>
                      <a:r>
                        <a:rPr kumimoji="1" lang="en-US" altLang="ja-JP" sz="1200" dirty="0">
                          <a:solidFill>
                            <a:schemeClr val="tx1"/>
                          </a:solidFill>
                          <a:latin typeface="A-OTF UD新ゴ Pro M" panose="020B0500000000000000" pitchFamily="34" charset="-128"/>
                          <a:ea typeface="A-OTF UD新ゴ Pro M" panose="020B0500000000000000" pitchFamily="34" charset="-128"/>
                        </a:rPr>
                        <a:t>5.4</a:t>
                      </a:r>
                      <a:r>
                        <a:rPr lang="ja-JP" altLang="ja-JP" sz="1200" kern="100" dirty="0">
                          <a:solidFill>
                            <a:srgbClr val="000000"/>
                          </a:solidFill>
                          <a:effectLst/>
                          <a:ea typeface="A-OTF UD新ゴ Pro M" panose="020B0500000000000000"/>
                        </a:rPr>
                        <a:t>ｍ×</a:t>
                      </a:r>
                      <a:r>
                        <a:rPr kumimoji="1" lang="en-US" altLang="ja-JP" sz="1200" dirty="0">
                          <a:solidFill>
                            <a:schemeClr val="tx1"/>
                          </a:solidFill>
                          <a:latin typeface="A-OTF UD新ゴ Pro M" panose="020B0500000000000000" pitchFamily="34" charset="-128"/>
                          <a:ea typeface="A-OTF UD新ゴ Pro M" panose="020B0500000000000000" pitchFamily="34" charset="-128"/>
                        </a:rPr>
                        <a:t>3.6</a:t>
                      </a:r>
                      <a:r>
                        <a:rPr lang="ja-JP" altLang="ja-JP" sz="1200" kern="100" dirty="0">
                          <a:solidFill>
                            <a:srgbClr val="000000"/>
                          </a:solidFill>
                          <a:effectLst/>
                          <a:ea typeface="A-OTF UD新ゴ Pro M" panose="020B0500000000000000"/>
                        </a:rPr>
                        <a:t>ｍ</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）を希望</a:t>
                      </a:r>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120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区  画  数：　　　　　区画</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8626214"/>
                  </a:ext>
                </a:extLst>
              </a:tr>
              <a:tr h="818000">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➁中規模（</a:t>
                      </a:r>
                      <a:r>
                        <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200</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㎡以下）を希望</a:t>
                      </a:r>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縦の長さ：　　　　　ｍ</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横の長さ：　　　　　ｍ</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面　　積：　　　　　㎡</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985442"/>
                  </a:ext>
                </a:extLst>
              </a:tr>
              <a:tr h="800100">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rPr>
                        <a:t>③</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rPr>
                        <a:t>大</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規模（</a:t>
                      </a:r>
                      <a:r>
                        <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200</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㎡超）</a:t>
                      </a:r>
                      <a:r>
                        <a:rPr kumimoji="1" lang="ja-JP" altLang="en-US" sz="1200" dirty="0">
                          <a:latin typeface="A-OTF UD新ゴ Pro M" panose="020B0500000000000000" pitchFamily="34" charset="-128"/>
                          <a:ea typeface="A-OTF UD新ゴ Pro M" panose="020B0500000000000000" pitchFamily="34" charset="-128"/>
                        </a:rPr>
                        <a:t>を希望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縦の長さ：　　　　　ｍ</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横の長さ：　　　　　ｍ</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面　　積：　　　　　㎡</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7319409"/>
                  </a:ext>
                </a:extLst>
              </a:tr>
              <a:tr h="511023">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latin typeface="A-OTF UD新ゴ Pro M" panose="020B0500000000000000" pitchFamily="34" charset="-128"/>
                          <a:ea typeface="A-OTF UD新ゴ Pro M" panose="020B0500000000000000" pitchFamily="34" charset="-128"/>
                        </a:rPr>
                        <a:t>④ドローン飛行場の使用を希望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600"/>
                        </a:spcBef>
                        <a:spcAft>
                          <a:spcPts val="0"/>
                        </a:spcAft>
                        <a:buClrTx/>
                        <a:buSzTx/>
                        <a:buFontTx/>
                        <a:buNone/>
                        <a:tabLst/>
                        <a:defRPr/>
                      </a:pPr>
                      <a:endParaRPr kumimoji="0" lang="en-US" altLang="ja-JP" sz="1200" b="0" i="0" u="none" strike="sng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5895364"/>
                  </a:ext>
                </a:extLst>
              </a:tr>
            </a:tbl>
          </a:graphicData>
        </a:graphic>
      </p:graphicFrame>
      <p:sp>
        <p:nvSpPr>
          <p:cNvPr id="14" name="スライド番号プレースホルダー 1">
            <a:extLst>
              <a:ext uri="{FF2B5EF4-FFF2-40B4-BE49-F238E27FC236}">
                <a16:creationId xmlns:a16="http://schemas.microsoft.com/office/drawing/2014/main" id="{07F7C38D-1744-40CC-BC28-771C8C673F24}"/>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ea typeface="A-OTF UD新ゴ Pro M" panose="020B0500000000000000"/>
              </a:rPr>
              <a:t>35</a:t>
            </a:r>
            <a:endParaRPr kumimoji="1" lang="ja-JP" altLang="en-US" sz="1200" dirty="0">
              <a:solidFill>
                <a:schemeClr val="tx1"/>
              </a:solidFill>
              <a:ea typeface="A-OTF UD新ゴ Pro M" panose="020B0500000000000000"/>
            </a:endParaRPr>
          </a:p>
        </p:txBody>
      </p:sp>
      <p:graphicFrame>
        <p:nvGraphicFramePr>
          <p:cNvPr id="3" name="表 2">
            <a:extLst>
              <a:ext uri="{FF2B5EF4-FFF2-40B4-BE49-F238E27FC236}">
                <a16:creationId xmlns:a16="http://schemas.microsoft.com/office/drawing/2014/main" id="{934CE5B5-3E5E-EDBA-1BAC-F2ED6CC33EA2}"/>
              </a:ext>
            </a:extLst>
          </p:cNvPr>
          <p:cNvGraphicFramePr>
            <a:graphicFrameLocks noGrp="1"/>
          </p:cNvGraphicFramePr>
          <p:nvPr>
            <p:extLst>
              <p:ext uri="{D42A27DB-BD31-4B8C-83A1-F6EECF244321}">
                <p14:modId xmlns:p14="http://schemas.microsoft.com/office/powerpoint/2010/main" val="767494658"/>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5" name="表 4">
            <a:extLst>
              <a:ext uri="{FF2B5EF4-FFF2-40B4-BE49-F238E27FC236}">
                <a16:creationId xmlns:a16="http://schemas.microsoft.com/office/drawing/2014/main" id="{437CE09F-1497-E796-8932-90149B35D7B0}"/>
              </a:ext>
            </a:extLst>
          </p:cNvPr>
          <p:cNvGraphicFramePr>
            <a:graphicFrameLocks noGrp="1"/>
          </p:cNvGraphicFramePr>
          <p:nvPr>
            <p:extLst>
              <p:ext uri="{D42A27DB-BD31-4B8C-83A1-F6EECF244321}">
                <p14:modId xmlns:p14="http://schemas.microsoft.com/office/powerpoint/2010/main" val="3592405002"/>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0" name="テキスト ボックス 9">
            <a:extLst>
              <a:ext uri="{FF2B5EF4-FFF2-40B4-BE49-F238E27FC236}">
                <a16:creationId xmlns:a16="http://schemas.microsoft.com/office/drawing/2014/main" id="{CA19AF11-2A97-D52F-D9F0-079FD389B70C}"/>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１　出展社情報</a:t>
            </a:r>
          </a:p>
        </p:txBody>
      </p:sp>
      <p:sp>
        <p:nvSpPr>
          <p:cNvPr id="15" name="テキスト ボックス 14">
            <a:extLst>
              <a:ext uri="{FF2B5EF4-FFF2-40B4-BE49-F238E27FC236}">
                <a16:creationId xmlns:a16="http://schemas.microsoft.com/office/drawing/2014/main" id="{2B72DF9C-83B9-7552-54C0-8EA96132877F}"/>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２　請求先が異なる場合</a:t>
            </a:r>
          </a:p>
        </p:txBody>
      </p:sp>
    </p:spTree>
    <p:extLst>
      <p:ext uri="{BB962C8B-B14F-4D97-AF65-F5344CB8AC3E}">
        <p14:creationId xmlns:p14="http://schemas.microsoft.com/office/powerpoint/2010/main" val="2323106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646605"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出展申込書 ➁</a:t>
            </a:r>
          </a:p>
        </p:txBody>
      </p:sp>
      <p:sp>
        <p:nvSpPr>
          <p:cNvPr id="2" name="スライド番号プレースホルダー 1">
            <a:extLst>
              <a:ext uri="{FF2B5EF4-FFF2-40B4-BE49-F238E27FC236}">
                <a16:creationId xmlns:a16="http://schemas.microsoft.com/office/drawing/2014/main" id="{F7B1FDF7-C12A-4138-A80D-1E7068C67532}"/>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36</a:t>
            </a:r>
          </a:p>
        </p:txBody>
      </p:sp>
      <p:sp>
        <p:nvSpPr>
          <p:cNvPr id="7" name="Rectangle 1">
            <a:extLst>
              <a:ext uri="{FF2B5EF4-FFF2-40B4-BE49-F238E27FC236}">
                <a16:creationId xmlns:a16="http://schemas.microsoft.com/office/drawing/2014/main" id="{F612BB7E-B0CE-4689-94D8-B123B085AED6}"/>
              </a:ext>
            </a:extLst>
          </p:cNvPr>
          <p:cNvSpPr>
            <a:spLocks noChangeArrowheads="1"/>
          </p:cNvSpPr>
          <p:nvPr/>
        </p:nvSpPr>
        <p:spPr bwMode="auto">
          <a:xfrm>
            <a:off x="74021" y="820104"/>
            <a:ext cx="269817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ja-JP" altLang="en-US" sz="1400" b="1" dirty="0">
                <a:solidFill>
                  <a:srgbClr val="000000"/>
                </a:solidFill>
                <a:latin typeface="A-OTF UD新ゴ Pro M" panose="020B0500000000000000" pitchFamily="34" charset="-128"/>
                <a:ea typeface="A-OTF UD新ゴ Pro M" panose="020B0500000000000000" pitchFamily="34" charset="-128"/>
                <a:cs typeface="ＭＳ 明朝" panose="02020609040205080304" pitchFamily="17" charset="-128"/>
              </a:rPr>
              <a:t>４ー１　展示・実演のイメージ</a:t>
            </a:r>
          </a:p>
        </p:txBody>
      </p:sp>
      <p:graphicFrame>
        <p:nvGraphicFramePr>
          <p:cNvPr id="9" name="表 9">
            <a:extLst>
              <a:ext uri="{FF2B5EF4-FFF2-40B4-BE49-F238E27FC236}">
                <a16:creationId xmlns:a16="http://schemas.microsoft.com/office/drawing/2014/main" id="{7B929106-6011-4963-B1DE-6F5DB2B5728D}"/>
              </a:ext>
            </a:extLst>
          </p:cNvPr>
          <p:cNvGraphicFramePr>
            <a:graphicFrameLocks noGrp="1"/>
          </p:cNvGraphicFramePr>
          <p:nvPr>
            <p:extLst>
              <p:ext uri="{D42A27DB-BD31-4B8C-83A1-F6EECF244321}">
                <p14:modId xmlns:p14="http://schemas.microsoft.com/office/powerpoint/2010/main" val="3484573183"/>
              </p:ext>
            </p:extLst>
          </p:nvPr>
        </p:nvGraphicFramePr>
        <p:xfrm>
          <a:off x="317164" y="1151098"/>
          <a:ext cx="6378911" cy="4023360"/>
        </p:xfrm>
        <a:graphic>
          <a:graphicData uri="http://schemas.openxmlformats.org/drawingml/2006/table">
            <a:tbl>
              <a:tblPr firstRow="1" bandRow="1">
                <a:tableStyleId>{5C22544A-7EE6-4342-B048-85BDC9FD1C3A}</a:tableStyleId>
              </a:tblPr>
              <a:tblGrid>
                <a:gridCol w="3511886">
                  <a:extLst>
                    <a:ext uri="{9D8B030D-6E8A-4147-A177-3AD203B41FA5}">
                      <a16:colId xmlns:a16="http://schemas.microsoft.com/office/drawing/2014/main" val="2328965506"/>
                    </a:ext>
                  </a:extLst>
                </a:gridCol>
                <a:gridCol w="742950">
                  <a:extLst>
                    <a:ext uri="{9D8B030D-6E8A-4147-A177-3AD203B41FA5}">
                      <a16:colId xmlns:a16="http://schemas.microsoft.com/office/drawing/2014/main" val="947129769"/>
                    </a:ext>
                  </a:extLst>
                </a:gridCol>
                <a:gridCol w="676275">
                  <a:extLst>
                    <a:ext uri="{9D8B030D-6E8A-4147-A177-3AD203B41FA5}">
                      <a16:colId xmlns:a16="http://schemas.microsoft.com/office/drawing/2014/main" val="2204352244"/>
                    </a:ext>
                  </a:extLst>
                </a:gridCol>
                <a:gridCol w="704850">
                  <a:extLst>
                    <a:ext uri="{9D8B030D-6E8A-4147-A177-3AD203B41FA5}">
                      <a16:colId xmlns:a16="http://schemas.microsoft.com/office/drawing/2014/main" val="4113868667"/>
                    </a:ext>
                  </a:extLst>
                </a:gridCol>
                <a:gridCol w="742950">
                  <a:extLst>
                    <a:ext uri="{9D8B030D-6E8A-4147-A177-3AD203B41FA5}">
                      <a16:colId xmlns:a16="http://schemas.microsoft.com/office/drawing/2014/main" val="3063427322"/>
                    </a:ext>
                  </a:extLst>
                </a:gridCol>
              </a:tblGrid>
              <a:tr h="268584">
                <a:tc rowSpan="3">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展示・実演イメージ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4">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該当する項目に〇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4287362864"/>
                  </a:ext>
                </a:extLst>
              </a:tr>
              <a:tr h="268584">
                <a:tc vMerge="1">
                  <a:txBody>
                    <a:bodyPr/>
                    <a:lstStyle/>
                    <a:p>
                      <a:endParaRPr kumimoji="1" lang="ja-JP" altLang="en-US"/>
                    </a:p>
                  </a:txBody>
                  <a:tcPr/>
                </a:tc>
                <a:tc rowSpan="2">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展示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3">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実演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857932482"/>
                  </a:ext>
                </a:extLst>
              </a:tr>
              <a:tr h="268584">
                <a:tc vMerge="1">
                  <a:txBody>
                    <a:bodyPr/>
                    <a:lstStyle/>
                    <a:p>
                      <a:endParaRPr kumimoji="1" lang="ja-JP" altLang="en-US"/>
                    </a:p>
                  </a:txBody>
                  <a:tcPr/>
                </a:tc>
                <a:tc vMerge="1">
                  <a:txBody>
                    <a:bodyPr/>
                    <a:lstStyle/>
                    <a:p>
                      <a:pPr algn="ctr"/>
                      <a:endParaRPr kumimoji="1" lang="ja-JP" altLang="en-US"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solidFill>
                            <a:schemeClr val="tx1"/>
                          </a:solidFill>
                          <a:latin typeface="A-OTF UD新ゴ Pro M" panose="020B0500000000000000" pitchFamily="34" charset="-128"/>
                          <a:ea typeface="A-OTF UD新ゴ Pro M" panose="020B0500000000000000" pitchFamily="34" charset="-128"/>
                        </a:rPr>
                        <a:t>生産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solidFill>
                            <a:schemeClr val="tx1"/>
                          </a:solidFill>
                          <a:latin typeface="A-OTF UD新ゴ Pro M" panose="020B0500000000000000" pitchFamily="34" charset="-128"/>
                          <a:ea typeface="A-OTF UD新ゴ Pro M" panose="020B0500000000000000" pitchFamily="34" charset="-128"/>
                        </a:rPr>
                        <a:t>造林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solidFill>
                            <a:schemeClr val="tx1"/>
                          </a:solidFill>
                          <a:latin typeface="A-OTF UD新ゴ Pro M" panose="020B0500000000000000" pitchFamily="34" charset="-128"/>
                          <a:ea typeface="A-OTF UD新ゴ Pro M" panose="020B0500000000000000" pitchFamily="34"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188802353"/>
                  </a:ext>
                </a:extLst>
              </a:tr>
              <a:tr h="26858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① 大型の高性能林業機械等</a:t>
                      </a:r>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4522566"/>
                  </a:ext>
                </a:extLst>
              </a:tr>
              <a:tr h="26858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➁ 各種アタッチメント等</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985442"/>
                  </a:ext>
                </a:extLst>
              </a:tr>
              <a:tr h="26858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③ チッパー等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5465261"/>
                  </a:ext>
                </a:extLst>
              </a:tr>
              <a:tr h="26858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④ 小型の林業機械、機具・装置</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3780146"/>
                  </a:ext>
                </a:extLst>
              </a:tr>
              <a:tr h="268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⑤木材運搬車両</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6099479"/>
                  </a:ext>
                </a:extLst>
              </a:tr>
              <a:tr h="268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⑥ ドローン等</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6830405"/>
                  </a:ext>
                </a:extLst>
              </a:tr>
              <a:tr h="268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⑦ 防護衣等の装備</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32574321"/>
                  </a:ext>
                </a:extLst>
              </a:tr>
              <a:tr h="268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⑧ 映像、機械の操作シュミレーション等</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7363488"/>
                  </a:ext>
                </a:extLst>
              </a:tr>
              <a:tr h="984809">
                <a:tc>
                  <a:txBody>
                    <a:bodyPr/>
                    <a:lstStyle/>
                    <a:p>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⑨ その他</a:t>
                      </a:r>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　　　　　　　　　　　　　　　　　　　　</a:t>
                      </a:r>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8931353"/>
                  </a:ext>
                </a:extLst>
              </a:tr>
            </a:tbl>
          </a:graphicData>
        </a:graphic>
      </p:graphicFrame>
      <p:sp>
        <p:nvSpPr>
          <p:cNvPr id="23" name="Rectangle 1">
            <a:extLst>
              <a:ext uri="{FF2B5EF4-FFF2-40B4-BE49-F238E27FC236}">
                <a16:creationId xmlns:a16="http://schemas.microsoft.com/office/drawing/2014/main" id="{32BA3D5B-70F4-4138-915E-C33F290CCCF0}"/>
              </a:ext>
            </a:extLst>
          </p:cNvPr>
          <p:cNvSpPr>
            <a:spLocks noChangeArrowheads="1"/>
          </p:cNvSpPr>
          <p:nvPr/>
        </p:nvSpPr>
        <p:spPr bwMode="auto">
          <a:xfrm>
            <a:off x="74021" y="5216404"/>
            <a:ext cx="678397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ja-JP" altLang="en-US" sz="1400" b="1" dirty="0">
                <a:latin typeface="A-OTF UD新ゴ Pro M" panose="020B0500000000000000" pitchFamily="34" charset="-128"/>
                <a:ea typeface="A-OTF UD新ゴ Pro M" panose="020B0500000000000000" pitchFamily="34" charset="-128"/>
                <a:cs typeface="ＭＳ 明朝" panose="02020609040205080304" pitchFamily="17" charset="-128"/>
              </a:rPr>
              <a:t>４－２　実演等の内容</a:t>
            </a:r>
            <a:r>
              <a:rPr lang="ja-JP" altLang="en-US" sz="1200" dirty="0">
                <a:latin typeface="A-OTF UD新ゴ Pro M" panose="020B0500000000000000" pitchFamily="34" charset="-128"/>
                <a:ea typeface="A-OTF UD新ゴ Pro M" panose="020B0500000000000000" pitchFamily="34" charset="-128"/>
                <a:cs typeface="ＭＳ 明朝" panose="02020609040205080304" pitchFamily="17" charset="-128"/>
              </a:rPr>
              <a:t>（選択肢がない場合は、⑨その他に具体的内容を記載して下さい）</a:t>
            </a:r>
          </a:p>
        </p:txBody>
      </p:sp>
      <p:graphicFrame>
        <p:nvGraphicFramePr>
          <p:cNvPr id="24" name="表 9">
            <a:extLst>
              <a:ext uri="{FF2B5EF4-FFF2-40B4-BE49-F238E27FC236}">
                <a16:creationId xmlns:a16="http://schemas.microsoft.com/office/drawing/2014/main" id="{9F1FAAB7-ED2F-42E9-AB28-4BA6A274B42E}"/>
              </a:ext>
            </a:extLst>
          </p:cNvPr>
          <p:cNvGraphicFramePr>
            <a:graphicFrameLocks noGrp="1"/>
          </p:cNvGraphicFramePr>
          <p:nvPr>
            <p:extLst>
              <p:ext uri="{D42A27DB-BD31-4B8C-83A1-F6EECF244321}">
                <p14:modId xmlns:p14="http://schemas.microsoft.com/office/powerpoint/2010/main" val="3405314443"/>
              </p:ext>
            </p:extLst>
          </p:nvPr>
        </p:nvGraphicFramePr>
        <p:xfrm>
          <a:off x="326689" y="5530687"/>
          <a:ext cx="6372001" cy="4179287"/>
        </p:xfrm>
        <a:graphic>
          <a:graphicData uri="http://schemas.openxmlformats.org/drawingml/2006/table">
            <a:tbl>
              <a:tblPr firstRow="1" bandRow="1">
                <a:tableStyleId>{5C22544A-7EE6-4342-B048-85BDC9FD1C3A}</a:tableStyleId>
              </a:tblPr>
              <a:tblGrid>
                <a:gridCol w="2678686">
                  <a:extLst>
                    <a:ext uri="{9D8B030D-6E8A-4147-A177-3AD203B41FA5}">
                      <a16:colId xmlns:a16="http://schemas.microsoft.com/office/drawing/2014/main" val="2328965506"/>
                    </a:ext>
                  </a:extLst>
                </a:gridCol>
                <a:gridCol w="2804875">
                  <a:extLst>
                    <a:ext uri="{9D8B030D-6E8A-4147-A177-3AD203B41FA5}">
                      <a16:colId xmlns:a16="http://schemas.microsoft.com/office/drawing/2014/main" val="1072751923"/>
                    </a:ext>
                  </a:extLst>
                </a:gridCol>
                <a:gridCol w="888440">
                  <a:extLst>
                    <a:ext uri="{9D8B030D-6E8A-4147-A177-3AD203B41FA5}">
                      <a16:colId xmlns:a16="http://schemas.microsoft.com/office/drawing/2014/main" val="333736563"/>
                    </a:ext>
                  </a:extLst>
                </a:gridCol>
              </a:tblGrid>
              <a:tr h="467871">
                <a:tc gridSpan="2">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実演等で実施する内容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endParaRPr kumimoji="1" lang="ja-JP" altLang="en-US"/>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A-OTF UD新ゴ Pro M" panose="020B0500000000000000" pitchFamily="34" charset="-128"/>
                          <a:ea typeface="A-OTF UD新ゴ Pro M" panose="020B0500000000000000" pitchFamily="34" charset="-128"/>
                        </a:rPr>
                        <a:t>該当する項目に〇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287362864"/>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① 重機の走行（フォワーダ、不整地走行車等を含む）</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4522566"/>
                  </a:ext>
                </a:extLst>
              </a:tr>
              <a:tr h="280723">
                <a:tc rowSpan="3">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② グラップル、ショベル等アタッチメントの動作（地面は痛めない）</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枝払、玉切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07071984"/>
                  </a:ext>
                </a:extLst>
              </a:tr>
              <a:tr h="280723">
                <a:tc v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丸太の移動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1729495"/>
                  </a:ext>
                </a:extLst>
              </a:tr>
              <a:tr h="280723">
                <a:tc vMerge="1">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チップ化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64369660"/>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③ 地面の掘削（木材を埋め込んで立木を作る場合を含む）</a:t>
                      </a: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615015"/>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ＭＳ 明朝" panose="02020609040205080304" pitchFamily="17" charset="-128"/>
                        </a:rPr>
                        <a:t>④ 集材機、タワーヤーダ等の木材運搬</a:t>
                      </a:r>
                      <a:endParaRPr kumimoji="0" lang="ja-JP" altLang="en-US" sz="6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3780146"/>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⑤ チェーンソー等による切断等（チェーンソーアート等を含む）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7363488"/>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⑥ 乗用刈払機等の走行</a:t>
                      </a: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8931353"/>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⑦ コンテナ苗等の植栽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01273352"/>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⑧ ドローンの飛行</a:t>
                      </a: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2104603"/>
                  </a:ext>
                </a:extLst>
              </a:tr>
              <a:tr h="904186">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⑨ その他</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　　　　　　　　　　　　　　　　　　　　　　　　　　　　　　　　　　　　　　　　　　　　　　　　　　　　　　　　　　　　　　　　　　　　　　　　　　　　　　　　　　　　　　　　　　　　　　　　　　　　　　　　</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20059479"/>
                  </a:ext>
                </a:extLst>
              </a:tr>
            </a:tbl>
          </a:graphicData>
        </a:graphic>
      </p:graphicFrame>
      <p:graphicFrame>
        <p:nvGraphicFramePr>
          <p:cNvPr id="10" name="表 7">
            <a:extLst>
              <a:ext uri="{FF2B5EF4-FFF2-40B4-BE49-F238E27FC236}">
                <a16:creationId xmlns:a16="http://schemas.microsoft.com/office/drawing/2014/main" id="{8C8F3544-7287-49B6-8765-CE56541D75BD}"/>
              </a:ext>
            </a:extLst>
          </p:cNvPr>
          <p:cNvGraphicFramePr>
            <a:graphicFrameLocks noGrp="1"/>
          </p:cNvGraphicFramePr>
          <p:nvPr>
            <p:extLst>
              <p:ext uri="{D42A27DB-BD31-4B8C-83A1-F6EECF244321}">
                <p14:modId xmlns:p14="http://schemas.microsoft.com/office/powerpoint/2010/main" val="1112125943"/>
              </p:ext>
            </p:extLst>
          </p:nvPr>
        </p:nvGraphicFramePr>
        <p:xfrm>
          <a:off x="3784600" y="600192"/>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4</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11</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日（金）</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5" name="大かっこ 14">
            <a:extLst>
              <a:ext uri="{FF2B5EF4-FFF2-40B4-BE49-F238E27FC236}">
                <a16:creationId xmlns:a16="http://schemas.microsoft.com/office/drawing/2014/main" id="{03E1A5EF-7B89-4056-8D57-474F64BF090B}"/>
              </a:ext>
            </a:extLst>
          </p:cNvPr>
          <p:cNvSpPr/>
          <p:nvPr/>
        </p:nvSpPr>
        <p:spPr>
          <a:xfrm>
            <a:off x="454058" y="9168060"/>
            <a:ext cx="5280820" cy="484955"/>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 name="大かっこ 2">
            <a:extLst>
              <a:ext uri="{FF2B5EF4-FFF2-40B4-BE49-F238E27FC236}">
                <a16:creationId xmlns:a16="http://schemas.microsoft.com/office/drawing/2014/main" id="{B54108D7-728E-839F-1A4B-69A43E5D50CA}"/>
              </a:ext>
            </a:extLst>
          </p:cNvPr>
          <p:cNvSpPr/>
          <p:nvPr/>
        </p:nvSpPr>
        <p:spPr>
          <a:xfrm>
            <a:off x="433038" y="4441063"/>
            <a:ext cx="3330542" cy="632184"/>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02389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646605"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出展申込書 ③</a:t>
            </a:r>
          </a:p>
        </p:txBody>
      </p:sp>
      <p:sp>
        <p:nvSpPr>
          <p:cNvPr id="2" name="スライド番号プレースホルダー 1">
            <a:extLst>
              <a:ext uri="{FF2B5EF4-FFF2-40B4-BE49-F238E27FC236}">
                <a16:creationId xmlns:a16="http://schemas.microsoft.com/office/drawing/2014/main" id="{F7B1FDF7-C12A-4138-A80D-1E7068C67532}"/>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37</a:t>
            </a:r>
            <a:endParaRPr kumimoji="1" lang="ja-JP" altLang="en-US" sz="1200" dirty="0">
              <a:solidFill>
                <a:schemeClr val="tx1"/>
              </a:solidFill>
            </a:endParaRPr>
          </a:p>
        </p:txBody>
      </p:sp>
      <p:sp>
        <p:nvSpPr>
          <p:cNvPr id="15" name="Rectangle 1">
            <a:extLst>
              <a:ext uri="{FF2B5EF4-FFF2-40B4-BE49-F238E27FC236}">
                <a16:creationId xmlns:a16="http://schemas.microsoft.com/office/drawing/2014/main" id="{2F0535BA-42FB-4146-9A26-CF718434E17C}"/>
              </a:ext>
            </a:extLst>
          </p:cNvPr>
          <p:cNvSpPr>
            <a:spLocks noChangeArrowheads="1"/>
          </p:cNvSpPr>
          <p:nvPr/>
        </p:nvSpPr>
        <p:spPr bwMode="auto">
          <a:xfrm>
            <a:off x="163623" y="833403"/>
            <a:ext cx="6452907" cy="6586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spcBef>
                <a:spcPts val="600"/>
              </a:spcBef>
            </a:pPr>
            <a:r>
              <a:rPr lang="ja-JP" altLang="en-US" sz="1400" b="1" dirty="0">
                <a:solidFill>
                  <a:srgbClr val="000000"/>
                </a:solidFill>
                <a:latin typeface="A-OTF UD新ゴ Pro M" panose="020B0500000000000000" pitchFamily="34" charset="-128"/>
                <a:ea typeface="A-OTF UD新ゴ Pro M" panose="020B0500000000000000" pitchFamily="34" charset="-128"/>
                <a:cs typeface="ＭＳ 明朝" panose="02020609040205080304" pitchFamily="17" charset="-128"/>
              </a:rPr>
              <a:t>５　ポスター、招待券等の希望調査</a:t>
            </a:r>
            <a:endParaRPr lang="en-US" altLang="ja-JP" sz="1400" b="1" dirty="0">
              <a:solidFill>
                <a:srgbClr val="000000"/>
              </a:solidFill>
              <a:latin typeface="A-OTF UD新ゴ Pro M" panose="020B0500000000000000" pitchFamily="34" charset="-128"/>
              <a:ea typeface="A-OTF UD新ゴ Pro M" panose="020B0500000000000000" pitchFamily="34" charset="-128"/>
              <a:cs typeface="ＭＳ 明朝" panose="02020609040205080304" pitchFamily="17" charset="-128"/>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運営事務局が作成するポスター及び招待券をご希望される方はご記入下さい。</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招待券については、展示実演会は無料で入場できますので、招待券が無くても入場可能ですが、招待券を受付等で提示された方には冊子「最新の林業機械」を進呈します。</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ポスターのチラシ（</a:t>
            </a:r>
            <a:r>
              <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PDF</a:t>
            </a: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版）は、作成でき次第、担当者にメールで送付します。</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r>
              <a:rPr lang="ja-JP" altLang="en-US"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６　みどりの大使の訪問希望調査</a:t>
            </a: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みどりの大使の訪問を希望される方は、「〇」をご記入ください。</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r>
              <a:rPr lang="ja-JP" altLang="en-US"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７　会場設営時、資材等の搬入時の責任者</a:t>
            </a: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開催準備から撤去までの間、運営事務局との連絡・調整を行う責任者を定めてください。責任者が変更となった場合は遅延なく運営事務局に報告ください。</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1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ja-JP" altLang="en-US" sz="600" dirty="0">
              <a:latin typeface="A-OTF UD新ゴ Pro M" panose="020B0500000000000000" pitchFamily="34" charset="-128"/>
              <a:ea typeface="A-OTF UD新ゴ Pro M" panose="020B0500000000000000" pitchFamily="34" charset="-128"/>
            </a:endParaRPr>
          </a:p>
        </p:txBody>
      </p:sp>
      <p:graphicFrame>
        <p:nvGraphicFramePr>
          <p:cNvPr id="3" name="表 4">
            <a:extLst>
              <a:ext uri="{FF2B5EF4-FFF2-40B4-BE49-F238E27FC236}">
                <a16:creationId xmlns:a16="http://schemas.microsoft.com/office/drawing/2014/main" id="{A7EA6B28-AE06-43DC-A132-75CA9F4E4C7D}"/>
              </a:ext>
            </a:extLst>
          </p:cNvPr>
          <p:cNvGraphicFramePr>
            <a:graphicFrameLocks noGrp="1"/>
          </p:cNvGraphicFramePr>
          <p:nvPr>
            <p:extLst>
              <p:ext uri="{D42A27DB-BD31-4B8C-83A1-F6EECF244321}">
                <p14:modId xmlns:p14="http://schemas.microsoft.com/office/powerpoint/2010/main" val="4169462456"/>
              </p:ext>
            </p:extLst>
          </p:nvPr>
        </p:nvGraphicFramePr>
        <p:xfrm>
          <a:off x="557785" y="2121535"/>
          <a:ext cx="3980470" cy="1187308"/>
        </p:xfrm>
        <a:graphic>
          <a:graphicData uri="http://schemas.openxmlformats.org/drawingml/2006/table">
            <a:tbl>
              <a:tblPr firstRow="1" bandRow="1">
                <a:tableStyleId>{5C22544A-7EE6-4342-B048-85BDC9FD1C3A}</a:tableStyleId>
              </a:tblPr>
              <a:tblGrid>
                <a:gridCol w="1553455">
                  <a:extLst>
                    <a:ext uri="{9D8B030D-6E8A-4147-A177-3AD203B41FA5}">
                      <a16:colId xmlns:a16="http://schemas.microsoft.com/office/drawing/2014/main" val="637613181"/>
                    </a:ext>
                  </a:extLst>
                </a:gridCol>
                <a:gridCol w="2427015">
                  <a:extLst>
                    <a:ext uri="{9D8B030D-6E8A-4147-A177-3AD203B41FA5}">
                      <a16:colId xmlns:a16="http://schemas.microsoft.com/office/drawing/2014/main" val="4191715811"/>
                    </a:ext>
                  </a:extLst>
                </a:gridCol>
              </a:tblGrid>
              <a:tr h="0">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希望数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60596611"/>
                  </a:ext>
                </a:extLst>
              </a:tr>
              <a:tr h="456494">
                <a:tc>
                  <a:txBody>
                    <a:bodyPr/>
                    <a:lstStyle/>
                    <a:p>
                      <a:r>
                        <a:rPr kumimoji="1" lang="ja-JP" altLang="en-US" sz="1200" dirty="0">
                          <a:latin typeface="A-OTF UD新ゴ Pro M" panose="020B0500000000000000" pitchFamily="34" charset="-128"/>
                          <a:ea typeface="A-OTF UD新ゴ Pro M" panose="020B0500000000000000" pitchFamily="34" charset="-128"/>
                        </a:rPr>
                        <a:t>ポスター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部</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456494">
                <a:tc>
                  <a:txBody>
                    <a:bodyPr/>
                    <a:lstStyle/>
                    <a:p>
                      <a:r>
                        <a:rPr kumimoji="1" lang="ja-JP" altLang="en-US" sz="1200" dirty="0">
                          <a:latin typeface="A-OTF UD新ゴ Pro M" panose="020B0500000000000000" pitchFamily="34" charset="-128"/>
                          <a:ea typeface="A-OTF UD新ゴ Pro M" panose="020B0500000000000000" pitchFamily="34" charset="-128"/>
                        </a:rPr>
                        <a:t>招待券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枚</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543342"/>
                  </a:ext>
                </a:extLst>
              </a:tr>
            </a:tbl>
          </a:graphicData>
        </a:graphic>
      </p:graphicFrame>
      <p:graphicFrame>
        <p:nvGraphicFramePr>
          <p:cNvPr id="12" name="表 7">
            <a:extLst>
              <a:ext uri="{FF2B5EF4-FFF2-40B4-BE49-F238E27FC236}">
                <a16:creationId xmlns:a16="http://schemas.microsoft.com/office/drawing/2014/main" id="{03562A8E-4A1B-4ADF-8446-062D6F11FB01}"/>
              </a:ext>
            </a:extLst>
          </p:cNvPr>
          <p:cNvGraphicFramePr>
            <a:graphicFrameLocks noGrp="1"/>
          </p:cNvGraphicFramePr>
          <p:nvPr>
            <p:extLst>
              <p:ext uri="{D42A27DB-BD31-4B8C-83A1-F6EECF244321}">
                <p14:modId xmlns:p14="http://schemas.microsoft.com/office/powerpoint/2010/main" val="1320588099"/>
              </p:ext>
            </p:extLst>
          </p:nvPr>
        </p:nvGraphicFramePr>
        <p:xfrm>
          <a:off x="3785872" y="581876"/>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4</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11</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日（金）</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10" name="表 9">
            <a:extLst>
              <a:ext uri="{FF2B5EF4-FFF2-40B4-BE49-F238E27FC236}">
                <a16:creationId xmlns:a16="http://schemas.microsoft.com/office/drawing/2014/main" id="{9CE6AF14-0743-474E-95F7-14FAD0457648}"/>
              </a:ext>
            </a:extLst>
          </p:cNvPr>
          <p:cNvGraphicFramePr>
            <a:graphicFrameLocks noGrp="1"/>
          </p:cNvGraphicFramePr>
          <p:nvPr>
            <p:extLst>
              <p:ext uri="{D42A27DB-BD31-4B8C-83A1-F6EECF244321}">
                <p14:modId xmlns:p14="http://schemas.microsoft.com/office/powerpoint/2010/main" val="2715794034"/>
              </p:ext>
            </p:extLst>
          </p:nvPr>
        </p:nvGraphicFramePr>
        <p:xfrm>
          <a:off x="237619" y="8887012"/>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9" name="表 4">
            <a:extLst>
              <a:ext uri="{FF2B5EF4-FFF2-40B4-BE49-F238E27FC236}">
                <a16:creationId xmlns:a16="http://schemas.microsoft.com/office/drawing/2014/main" id="{0C6B561E-43E0-451E-BC99-E6F9FB56DD11}"/>
              </a:ext>
            </a:extLst>
          </p:cNvPr>
          <p:cNvGraphicFramePr>
            <a:graphicFrameLocks noGrp="1"/>
          </p:cNvGraphicFramePr>
          <p:nvPr>
            <p:extLst>
              <p:ext uri="{D42A27DB-BD31-4B8C-83A1-F6EECF244321}">
                <p14:modId xmlns:p14="http://schemas.microsoft.com/office/powerpoint/2010/main" val="2314982653"/>
              </p:ext>
            </p:extLst>
          </p:nvPr>
        </p:nvGraphicFramePr>
        <p:xfrm>
          <a:off x="557785" y="5540181"/>
          <a:ext cx="3976141" cy="1152884"/>
        </p:xfrm>
        <a:graphic>
          <a:graphicData uri="http://schemas.openxmlformats.org/drawingml/2006/table">
            <a:tbl>
              <a:tblPr firstRow="1" bandRow="1">
                <a:tableStyleId>{5C22544A-7EE6-4342-B048-85BDC9FD1C3A}</a:tableStyleId>
              </a:tblPr>
              <a:tblGrid>
                <a:gridCol w="1549126">
                  <a:extLst>
                    <a:ext uri="{9D8B030D-6E8A-4147-A177-3AD203B41FA5}">
                      <a16:colId xmlns:a16="http://schemas.microsoft.com/office/drawing/2014/main" val="637613181"/>
                    </a:ext>
                  </a:extLst>
                </a:gridCol>
                <a:gridCol w="2427015">
                  <a:extLst>
                    <a:ext uri="{9D8B030D-6E8A-4147-A177-3AD203B41FA5}">
                      <a16:colId xmlns:a16="http://schemas.microsoft.com/office/drawing/2014/main" val="4191715811"/>
                    </a:ext>
                  </a:extLst>
                </a:gridCol>
              </a:tblGrid>
              <a:tr h="0">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責任者名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連絡の取れる連絡先（携帯等）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60596611"/>
                  </a:ext>
                </a:extLst>
              </a:tr>
              <a:tr h="435807">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442757">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4128490"/>
                  </a:ext>
                </a:extLst>
              </a:tr>
            </a:tbl>
          </a:graphicData>
        </a:graphic>
      </p:graphicFrame>
      <p:graphicFrame>
        <p:nvGraphicFramePr>
          <p:cNvPr id="6" name="表 4">
            <a:extLst>
              <a:ext uri="{FF2B5EF4-FFF2-40B4-BE49-F238E27FC236}">
                <a16:creationId xmlns:a16="http://schemas.microsoft.com/office/drawing/2014/main" id="{26AE8E50-D575-39FA-5748-CD70D6E1718F}"/>
              </a:ext>
            </a:extLst>
          </p:cNvPr>
          <p:cNvGraphicFramePr>
            <a:graphicFrameLocks noGrp="1"/>
          </p:cNvGraphicFramePr>
          <p:nvPr>
            <p:extLst>
              <p:ext uri="{D42A27DB-BD31-4B8C-83A1-F6EECF244321}">
                <p14:modId xmlns:p14="http://schemas.microsoft.com/office/powerpoint/2010/main" val="824574286"/>
              </p:ext>
            </p:extLst>
          </p:nvPr>
        </p:nvGraphicFramePr>
        <p:xfrm>
          <a:off x="557785" y="4061965"/>
          <a:ext cx="3980470" cy="456494"/>
        </p:xfrm>
        <a:graphic>
          <a:graphicData uri="http://schemas.openxmlformats.org/drawingml/2006/table">
            <a:tbl>
              <a:tblPr firstRow="1" bandRow="1">
                <a:tableStyleId>{5C22544A-7EE6-4342-B048-85BDC9FD1C3A}</a:tableStyleId>
              </a:tblPr>
              <a:tblGrid>
                <a:gridCol w="2893129">
                  <a:extLst>
                    <a:ext uri="{9D8B030D-6E8A-4147-A177-3AD203B41FA5}">
                      <a16:colId xmlns:a16="http://schemas.microsoft.com/office/drawing/2014/main" val="637613181"/>
                    </a:ext>
                  </a:extLst>
                </a:gridCol>
                <a:gridCol w="1087341">
                  <a:extLst>
                    <a:ext uri="{9D8B030D-6E8A-4147-A177-3AD203B41FA5}">
                      <a16:colId xmlns:a16="http://schemas.microsoft.com/office/drawing/2014/main" val="4191715811"/>
                    </a:ext>
                  </a:extLst>
                </a:gridCol>
              </a:tblGrid>
              <a:tr h="456494">
                <a:tc>
                  <a:txBody>
                    <a:bodyPr/>
                    <a:lstStyle/>
                    <a:p>
                      <a:r>
                        <a:rPr kumimoji="1" lang="ja-JP" altLang="en-US" sz="1200" b="0" dirty="0">
                          <a:solidFill>
                            <a:schemeClr val="tx1"/>
                          </a:solidFill>
                          <a:latin typeface="A-OTF UD新ゴ Pro M" panose="020B0500000000000000" pitchFamily="34" charset="-128"/>
                          <a:ea typeface="A-OTF UD新ゴ Pro M" panose="020B0500000000000000" pitchFamily="34" charset="-128"/>
                        </a:rPr>
                        <a:t>みどりの大使の訪問を希望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部</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bl>
          </a:graphicData>
        </a:graphic>
      </p:graphicFrame>
      <p:graphicFrame>
        <p:nvGraphicFramePr>
          <p:cNvPr id="5" name="表 4">
            <a:extLst>
              <a:ext uri="{FF2B5EF4-FFF2-40B4-BE49-F238E27FC236}">
                <a16:creationId xmlns:a16="http://schemas.microsoft.com/office/drawing/2014/main" id="{E674E925-9ECD-F2A9-EE84-75BE7514E06A}"/>
              </a:ext>
            </a:extLst>
          </p:cNvPr>
          <p:cNvGraphicFramePr>
            <a:graphicFrameLocks noGrp="1"/>
          </p:cNvGraphicFramePr>
          <p:nvPr>
            <p:extLst>
              <p:ext uri="{D42A27DB-BD31-4B8C-83A1-F6EECF244321}">
                <p14:modId xmlns:p14="http://schemas.microsoft.com/office/powerpoint/2010/main" val="1212758333"/>
              </p:ext>
            </p:extLst>
          </p:nvPr>
        </p:nvGraphicFramePr>
        <p:xfrm>
          <a:off x="7659493" y="5096108"/>
          <a:ext cx="5168250" cy="1280160"/>
        </p:xfrm>
        <a:graphic>
          <a:graphicData uri="http://schemas.openxmlformats.org/drawingml/2006/table">
            <a:tbl>
              <a:tblPr firstRow="1" bandRow="1">
                <a:tableStyleId>{5C22544A-7EE6-4342-B048-85BDC9FD1C3A}</a:tableStyleId>
              </a:tblPr>
              <a:tblGrid>
                <a:gridCol w="1410586">
                  <a:extLst>
                    <a:ext uri="{9D8B030D-6E8A-4147-A177-3AD203B41FA5}">
                      <a16:colId xmlns:a16="http://schemas.microsoft.com/office/drawing/2014/main" val="637613181"/>
                    </a:ext>
                  </a:extLst>
                </a:gridCol>
                <a:gridCol w="863116">
                  <a:extLst>
                    <a:ext uri="{9D8B030D-6E8A-4147-A177-3AD203B41FA5}">
                      <a16:colId xmlns:a16="http://schemas.microsoft.com/office/drawing/2014/main" val="3421861222"/>
                    </a:ext>
                  </a:extLst>
                </a:gridCol>
                <a:gridCol w="2894548">
                  <a:extLst>
                    <a:ext uri="{9D8B030D-6E8A-4147-A177-3AD203B41FA5}">
                      <a16:colId xmlns:a16="http://schemas.microsoft.com/office/drawing/2014/main" val="4191715811"/>
                    </a:ext>
                  </a:extLst>
                </a:gridCol>
              </a:tblGrid>
              <a:tr h="456494">
                <a:tc gridSpan="2">
                  <a:txBody>
                    <a:bodyPr/>
                    <a:lstStyle/>
                    <a:p>
                      <a:r>
                        <a:rPr lang="ja-JP" altLang="en-US" sz="1200" b="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重機への恐竜装飾へのご協力</a:t>
                      </a:r>
                      <a:endParaRPr kumimoji="1" lang="ja-JP" altLang="en-US"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r"/>
                      <a:endParaRPr kumimoji="1" lang="en-US" altLang="ja-JP" sz="1200" dirty="0">
                        <a:latin typeface="A-OTF UD新ゴ Pro M" panose="020B0500000000000000" pitchFamily="34" charset="-128"/>
                        <a:ea typeface="A-OTF UD新ゴ Pro M" panose="020B0500000000000000" pitchFamily="34" charset="-128"/>
                      </a:endParaRPr>
                    </a:p>
                    <a:p>
                      <a:pPr algn="r"/>
                      <a:endParaRPr kumimoji="1" lang="ja-JP" altLang="en-US" sz="1200" dirty="0">
                        <a:latin typeface="A-OTF UD新ゴ Pro M" panose="020B0500000000000000" pitchFamily="34" charset="-128"/>
                        <a:ea typeface="A-OTF UD新ゴ Pro M" panose="020B0500000000000000" pitchFamily="34" charset="-128"/>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456494">
                <a:tc>
                  <a:txBody>
                    <a:bodyPr/>
                    <a:lstStyle/>
                    <a:p>
                      <a:r>
                        <a:rPr kumimoji="1" lang="ja-JP" altLang="en-US" sz="1200" b="0" dirty="0">
                          <a:solidFill>
                            <a:schemeClr val="tx1"/>
                          </a:solidFill>
                          <a:latin typeface="A-OTF UD新ゴ Pro M" panose="020B0500000000000000" pitchFamily="34" charset="-128"/>
                          <a:ea typeface="A-OTF UD新ゴ Pro M" panose="020B0500000000000000" pitchFamily="34" charset="-128"/>
                        </a:rPr>
                        <a:t>恐竜装飾の内容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r"/>
                      <a:endParaRPr kumimoji="1" lang="en-US" altLang="ja-JP" sz="1200" dirty="0">
                        <a:ea typeface="A-OTF UD新ゴ Pro M" panose="020B0500000000000000" pitchFamily="34" charset="-128"/>
                      </a:endParaRPr>
                    </a:p>
                    <a:p>
                      <a:pPr algn="r"/>
                      <a:endParaRPr kumimoji="1" lang="en-US" altLang="ja-JP" sz="1200" dirty="0">
                        <a:ea typeface="A-OTF UD新ゴ Pro M" panose="020B0500000000000000" pitchFamily="34" charset="-128"/>
                      </a:endParaRPr>
                    </a:p>
                    <a:p>
                      <a:pPr algn="r"/>
                      <a:endParaRPr kumimoji="1" lang="en-US" altLang="ja-JP" sz="1200" dirty="0">
                        <a:ea typeface="A-OTF UD新ゴ Pro M" panose="020B0500000000000000" pitchFamily="34" charset="-128"/>
                      </a:endParaRPr>
                    </a:p>
                    <a:p>
                      <a:pPr algn="r"/>
                      <a:endParaRPr kumimoji="1" lang="ja-JP" altLang="en-US" sz="1200" dirty="0">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0477459"/>
                  </a:ext>
                </a:extLst>
              </a:tr>
            </a:tbl>
          </a:graphicData>
        </a:graphic>
      </p:graphicFrame>
      <p:sp>
        <p:nvSpPr>
          <p:cNvPr id="8" name="テキスト ボックス 7">
            <a:extLst>
              <a:ext uri="{FF2B5EF4-FFF2-40B4-BE49-F238E27FC236}">
                <a16:creationId xmlns:a16="http://schemas.microsoft.com/office/drawing/2014/main" id="{18BCC1DA-96CA-5C56-0629-97A33FEDC0BA}"/>
              </a:ext>
            </a:extLst>
          </p:cNvPr>
          <p:cNvSpPr txBox="1"/>
          <p:nvPr/>
        </p:nvSpPr>
        <p:spPr>
          <a:xfrm>
            <a:off x="7488619" y="3857308"/>
            <a:ext cx="7866993" cy="1154162"/>
          </a:xfrm>
          <a:prstGeom prst="rect">
            <a:avLst/>
          </a:prstGeom>
          <a:noFill/>
        </p:spPr>
        <p:txBody>
          <a:bodyPr wrap="square">
            <a:spAutoFit/>
          </a:bodyPr>
          <a:lstStyle/>
          <a:p>
            <a:pPr defTabSz="914400">
              <a:spcBef>
                <a:spcPts val="600"/>
              </a:spcBef>
            </a:pPr>
            <a:r>
              <a:rPr lang="ja-JP" altLang="en-US"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７　（検討中）スタンプラリー関係の装飾の協力調査</a:t>
            </a: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重機への恐竜装飾にご協力いただける方は、「○」と内容をご記入ください。</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p:txBody>
      </p:sp>
    </p:spTree>
    <p:extLst>
      <p:ext uri="{BB962C8B-B14F-4D97-AF65-F5344CB8AC3E}">
        <p14:creationId xmlns:p14="http://schemas.microsoft.com/office/powerpoint/2010/main" val="4187953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2954655"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最新の林業機械掲載申込書</a:t>
            </a:r>
          </a:p>
        </p:txBody>
      </p:sp>
      <p:sp>
        <p:nvSpPr>
          <p:cNvPr id="2" name="スライド番号プレースホルダー 1">
            <a:extLst>
              <a:ext uri="{FF2B5EF4-FFF2-40B4-BE49-F238E27FC236}">
                <a16:creationId xmlns:a16="http://schemas.microsoft.com/office/drawing/2014/main" id="{F7B1FDF7-C12A-4138-A80D-1E7068C67532}"/>
              </a:ext>
            </a:extLst>
          </p:cNvPr>
          <p:cNvSpPr>
            <a:spLocks noGrp="1"/>
          </p:cNvSpPr>
          <p:nvPr>
            <p:ph type="sldNum" sz="quarter" idx="12"/>
          </p:nvPr>
        </p:nvSpPr>
        <p:spPr>
          <a:xfrm>
            <a:off x="6439240" y="196028"/>
            <a:ext cx="354584" cy="276999"/>
          </a:xfrm>
        </p:spPr>
        <p:txBody>
          <a:bodyPr/>
          <a:lstStyle/>
          <a:p>
            <a:r>
              <a:rPr kumimoji="1" lang="en-US" altLang="ja-JP" sz="1200" dirty="0">
                <a:solidFill>
                  <a:schemeClr val="tx1"/>
                </a:solidFill>
              </a:rPr>
              <a:t>38</a:t>
            </a:r>
          </a:p>
        </p:txBody>
      </p:sp>
      <p:graphicFrame>
        <p:nvGraphicFramePr>
          <p:cNvPr id="11" name="表 7">
            <a:extLst>
              <a:ext uri="{FF2B5EF4-FFF2-40B4-BE49-F238E27FC236}">
                <a16:creationId xmlns:a16="http://schemas.microsoft.com/office/drawing/2014/main" id="{01025C45-9128-40DE-802B-CEBE225E4C69}"/>
              </a:ext>
            </a:extLst>
          </p:cNvPr>
          <p:cNvGraphicFramePr>
            <a:graphicFrameLocks noGrp="1"/>
          </p:cNvGraphicFramePr>
          <p:nvPr>
            <p:extLst>
              <p:ext uri="{D42A27DB-BD31-4B8C-83A1-F6EECF244321}">
                <p14:modId xmlns:p14="http://schemas.microsoft.com/office/powerpoint/2010/main" val="3058064607"/>
              </p:ext>
            </p:extLst>
          </p:nvPr>
        </p:nvGraphicFramePr>
        <p:xfrm>
          <a:off x="3711574" y="599637"/>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4</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11</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日（金）</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20" name="テキスト ボックス 19">
            <a:extLst>
              <a:ext uri="{FF2B5EF4-FFF2-40B4-BE49-F238E27FC236}">
                <a16:creationId xmlns:a16="http://schemas.microsoft.com/office/drawing/2014/main" id="{A3B73EBA-4D61-4091-90A8-A13D96618A2C}"/>
              </a:ext>
            </a:extLst>
          </p:cNvPr>
          <p:cNvSpPr txBox="1"/>
          <p:nvPr/>
        </p:nvSpPr>
        <p:spPr>
          <a:xfrm>
            <a:off x="99377" y="4288022"/>
            <a:ext cx="6449530" cy="1461939"/>
          </a:xfrm>
          <a:prstGeom prst="rect">
            <a:avLst/>
          </a:prstGeom>
          <a:noFill/>
        </p:spPr>
        <p:txBody>
          <a:bodyPr wrap="square" rtlCol="0">
            <a:spAutoFit/>
          </a:bodyPr>
          <a:lstStyle/>
          <a:p>
            <a:pPr>
              <a:spcBef>
                <a:spcPts val="600"/>
              </a:spcBef>
            </a:pPr>
            <a:r>
              <a:rPr kumimoji="1" lang="ja-JP" altLang="en-US" sz="1400" b="1" dirty="0">
                <a:latin typeface="ＭＳ Ｐゴシック" panose="020B0600070205080204" pitchFamily="50" charset="-128"/>
                <a:ea typeface="A-OTF UD新ゴ Pro M" panose="020B0500000000000000"/>
              </a:rPr>
              <a:t>３　最新の林業機械掲載の内容</a:t>
            </a:r>
            <a:endParaRPr kumimoji="1" lang="en-US" altLang="ja-JP" sz="1400" b="1" dirty="0">
              <a:latin typeface="ＭＳ Ｐゴシック" panose="020B0600070205080204" pitchFamily="50" charset="-128"/>
              <a:ea typeface="A-OTF UD新ゴ Pro M" panose="020B0500000000000000"/>
            </a:endParaRPr>
          </a:p>
          <a:p>
            <a:pPr marL="171450" indent="-171450">
              <a:spcBef>
                <a:spcPts val="600"/>
              </a:spcBef>
              <a:buFont typeface="Arial" panose="020B0604020202020204" pitchFamily="34" charset="0"/>
              <a:buChar char="•"/>
            </a:pPr>
            <a:r>
              <a:rPr kumimoji="1" lang="ja-JP" altLang="en-US" sz="1200" dirty="0">
                <a:solidFill>
                  <a:schemeClr val="tx1"/>
                </a:solidFill>
                <a:latin typeface="A-OTF UD新ゴ Pro M" panose="020B0500000000000000" pitchFamily="34" charset="-128"/>
                <a:ea typeface="A-OTF UD新ゴ Pro M" panose="020B0500000000000000" pitchFamily="34" charset="-128"/>
              </a:rPr>
              <a:t>掲載の単位は、説明文</a:t>
            </a:r>
            <a:r>
              <a:rPr kumimoji="1" lang="en-US" altLang="ja-JP" sz="1200" dirty="0">
                <a:solidFill>
                  <a:schemeClr val="tx1"/>
                </a:solidFill>
                <a:latin typeface="A-OTF UD新ゴ Pro M" panose="020B0500000000000000" pitchFamily="34" charset="-128"/>
                <a:ea typeface="A-OTF UD新ゴ Pro M" panose="020B0500000000000000" pitchFamily="34" charset="-128"/>
              </a:rPr>
              <a:t>1</a:t>
            </a:r>
            <a:r>
              <a:rPr kumimoji="1" lang="ja-JP" altLang="en-US" sz="1200" dirty="0">
                <a:solidFill>
                  <a:schemeClr val="tx1"/>
                </a:solidFill>
                <a:latin typeface="A-OTF UD新ゴ Pro M" panose="020B0500000000000000" pitchFamily="34" charset="-128"/>
                <a:ea typeface="A-OTF UD新ゴ Pro M" panose="020B0500000000000000" pitchFamily="34" charset="-128"/>
              </a:rPr>
              <a:t>ページと写真等</a:t>
            </a:r>
            <a:r>
              <a:rPr kumimoji="1" lang="en-US" altLang="ja-JP" sz="1200" dirty="0">
                <a:solidFill>
                  <a:schemeClr val="tx1"/>
                </a:solidFill>
                <a:latin typeface="A-OTF UD新ゴ Pro M" panose="020B0500000000000000" pitchFamily="34" charset="-128"/>
                <a:ea typeface="A-OTF UD新ゴ Pro M" panose="020B0500000000000000" pitchFamily="34" charset="-128"/>
              </a:rPr>
              <a:t>1</a:t>
            </a:r>
            <a:r>
              <a:rPr kumimoji="1" lang="ja-JP" altLang="en-US" sz="1200" dirty="0">
                <a:solidFill>
                  <a:schemeClr val="tx1"/>
                </a:solidFill>
                <a:latin typeface="A-OTF UD新ゴ Pro M" panose="020B0500000000000000" pitchFamily="34" charset="-128"/>
                <a:ea typeface="A-OTF UD新ゴ Pro M" panose="020B0500000000000000" pitchFamily="34" charset="-128"/>
              </a:rPr>
              <a:t>ページの組み合わせとなります。</a:t>
            </a: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p>
            <a:pPr marL="171450" indent="-171450">
              <a:spcBef>
                <a:spcPts val="600"/>
              </a:spcBef>
              <a:buFont typeface="Arial" panose="020B0604020202020204" pitchFamily="34" charset="0"/>
              <a:buChar char="•"/>
            </a:pPr>
            <a:r>
              <a:rPr kumimoji="1" lang="ja-JP" altLang="en-US" sz="1200" dirty="0">
                <a:solidFill>
                  <a:schemeClr val="tx1"/>
                </a:solidFill>
                <a:latin typeface="A-OTF UD新ゴ Pro M" panose="020B0500000000000000" pitchFamily="34" charset="-128"/>
                <a:ea typeface="A-OTF UD新ゴ Pro M" panose="020B0500000000000000" pitchFamily="34" charset="-128"/>
              </a:rPr>
              <a:t>希望する組数を記入ください。</a:t>
            </a: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p>
            <a:pPr marL="171450" indent="-171450">
              <a:spcBef>
                <a:spcPts val="600"/>
              </a:spcBef>
              <a:buFont typeface="Arial" panose="020B0604020202020204" pitchFamily="34" charset="0"/>
              <a:buChar char="•"/>
            </a:pPr>
            <a:r>
              <a:rPr kumimoji="1" lang="ja-JP" altLang="en-US" sz="1200" dirty="0">
                <a:latin typeface="A-OTF UD新ゴ Pro M" panose="020B0500000000000000" pitchFamily="34" charset="-128"/>
                <a:ea typeface="A-OTF UD新ゴ Pro M" panose="020B0500000000000000" pitchFamily="34" charset="-128"/>
              </a:rPr>
              <a:t>複数の組（例えば</a:t>
            </a:r>
            <a:r>
              <a:rPr kumimoji="1" lang="en-US" altLang="ja-JP" sz="1200" dirty="0">
                <a:latin typeface="A-OTF UD新ゴ Pro M" panose="020B0500000000000000" pitchFamily="34" charset="-128"/>
                <a:ea typeface="A-OTF UD新ゴ Pro M" panose="020B0500000000000000" pitchFamily="34" charset="-128"/>
              </a:rPr>
              <a:t>2</a:t>
            </a:r>
            <a:r>
              <a:rPr kumimoji="1" lang="ja-JP" altLang="en-US" sz="1200" dirty="0">
                <a:latin typeface="A-OTF UD新ゴ Pro M" panose="020B0500000000000000" pitchFamily="34" charset="-128"/>
                <a:ea typeface="A-OTF UD新ゴ Pro M" panose="020B0500000000000000" pitchFamily="34" charset="-128"/>
              </a:rPr>
              <a:t>組）を希望する場合、基本、説明文</a:t>
            </a:r>
            <a:r>
              <a:rPr kumimoji="1" lang="en-US" altLang="ja-JP" sz="1200" dirty="0">
                <a:latin typeface="A-OTF UD新ゴ Pro M" panose="020B0500000000000000" pitchFamily="34" charset="-128"/>
                <a:ea typeface="A-OTF UD新ゴ Pro M" panose="020B0500000000000000" pitchFamily="34" charset="-128"/>
              </a:rPr>
              <a:t>2</a:t>
            </a:r>
            <a:r>
              <a:rPr kumimoji="1" lang="ja-JP" altLang="en-US" sz="1200" dirty="0">
                <a:latin typeface="A-OTF UD新ゴ Pro M" panose="020B0500000000000000" pitchFamily="34" charset="-128"/>
                <a:ea typeface="A-OTF UD新ゴ Pro M" panose="020B0500000000000000" pitchFamily="34" charset="-128"/>
              </a:rPr>
              <a:t>ページと写真等</a:t>
            </a:r>
            <a:r>
              <a:rPr kumimoji="1" lang="en-US" altLang="ja-JP" sz="1200" dirty="0">
                <a:latin typeface="A-OTF UD新ゴ Pro M" panose="020B0500000000000000" pitchFamily="34" charset="-128"/>
                <a:ea typeface="A-OTF UD新ゴ Pro M" panose="020B0500000000000000" pitchFamily="34" charset="-128"/>
              </a:rPr>
              <a:t>2</a:t>
            </a:r>
            <a:r>
              <a:rPr kumimoji="1" lang="ja-JP" altLang="en-US" sz="1200" dirty="0">
                <a:latin typeface="A-OTF UD新ゴ Pro M" panose="020B0500000000000000" pitchFamily="34" charset="-128"/>
                <a:ea typeface="A-OTF UD新ゴ Pro M" panose="020B0500000000000000" pitchFamily="34" charset="-128"/>
              </a:rPr>
              <a:t>ページとなりますが、説明文</a:t>
            </a:r>
            <a:r>
              <a:rPr kumimoji="1" lang="en-US" altLang="ja-JP" sz="1200" dirty="0">
                <a:latin typeface="A-OTF UD新ゴ Pro M" panose="020B0500000000000000" pitchFamily="34" charset="-128"/>
                <a:ea typeface="A-OTF UD新ゴ Pro M" panose="020B0500000000000000" pitchFamily="34" charset="-128"/>
              </a:rPr>
              <a:t>1</a:t>
            </a:r>
            <a:r>
              <a:rPr kumimoji="1" lang="ja-JP" altLang="en-US" sz="1200" dirty="0">
                <a:latin typeface="A-OTF UD新ゴ Pro M" panose="020B0500000000000000" pitchFamily="34" charset="-128"/>
                <a:ea typeface="A-OTF UD新ゴ Pro M" panose="020B0500000000000000" pitchFamily="34" charset="-128"/>
              </a:rPr>
              <a:t>ページと写真等</a:t>
            </a:r>
            <a:r>
              <a:rPr kumimoji="1" lang="en-US" altLang="ja-JP" sz="1200" dirty="0">
                <a:latin typeface="A-OTF UD新ゴ Pro M" panose="020B0500000000000000" pitchFamily="34" charset="-128"/>
                <a:ea typeface="A-OTF UD新ゴ Pro M" panose="020B0500000000000000" pitchFamily="34" charset="-128"/>
              </a:rPr>
              <a:t>3</a:t>
            </a:r>
            <a:r>
              <a:rPr kumimoji="1" lang="ja-JP" altLang="en-US" sz="1200" dirty="0">
                <a:latin typeface="A-OTF UD新ゴ Pro M" panose="020B0500000000000000" pitchFamily="34" charset="-128"/>
                <a:ea typeface="A-OTF UD新ゴ Pro M" panose="020B0500000000000000" pitchFamily="34" charset="-128"/>
              </a:rPr>
              <a:t>ページとすることもできますので、運営事務局にご相談ください（偶数ページのみ）。</a:t>
            </a:r>
            <a:r>
              <a:rPr kumimoji="1" lang="ja-JP" altLang="en-US" sz="1200" dirty="0">
                <a:solidFill>
                  <a:schemeClr val="tx1"/>
                </a:solidFill>
                <a:latin typeface="A-OTF UD新ゴ Pro M" panose="020B0500000000000000" pitchFamily="34" charset="-128"/>
                <a:ea typeface="A-OTF UD新ゴ Pro M" panose="020B0500000000000000" pitchFamily="34" charset="-128"/>
              </a:rPr>
              <a:t>　</a:t>
            </a:r>
            <a:endParaRPr kumimoji="1" lang="ja-JP" altLang="en-US" sz="1200" dirty="0">
              <a:latin typeface="ＭＳ Ｐゴシック" panose="020B0600070205080204" pitchFamily="50" charset="-128"/>
              <a:ea typeface="A-OTF UD新ゴ Pro M" panose="020B0500000000000000"/>
            </a:endParaRPr>
          </a:p>
        </p:txBody>
      </p:sp>
      <p:graphicFrame>
        <p:nvGraphicFramePr>
          <p:cNvPr id="21" name="表 4">
            <a:extLst>
              <a:ext uri="{FF2B5EF4-FFF2-40B4-BE49-F238E27FC236}">
                <a16:creationId xmlns:a16="http://schemas.microsoft.com/office/drawing/2014/main" id="{2AAA3D05-0B33-4D39-9C81-BE4E695AE8BA}"/>
              </a:ext>
            </a:extLst>
          </p:cNvPr>
          <p:cNvGraphicFramePr>
            <a:graphicFrameLocks noGrp="1"/>
          </p:cNvGraphicFramePr>
          <p:nvPr>
            <p:extLst>
              <p:ext uri="{D42A27DB-BD31-4B8C-83A1-F6EECF244321}">
                <p14:modId xmlns:p14="http://schemas.microsoft.com/office/powerpoint/2010/main" val="1925243659"/>
              </p:ext>
            </p:extLst>
          </p:nvPr>
        </p:nvGraphicFramePr>
        <p:xfrm>
          <a:off x="225423" y="5809900"/>
          <a:ext cx="6368400" cy="1787976"/>
        </p:xfrm>
        <a:graphic>
          <a:graphicData uri="http://schemas.openxmlformats.org/drawingml/2006/table">
            <a:tbl>
              <a:tblPr firstRow="1" bandRow="1">
                <a:tableStyleId>{5C22544A-7EE6-4342-B048-85BDC9FD1C3A}</a:tableStyleId>
              </a:tblPr>
              <a:tblGrid>
                <a:gridCol w="2620660">
                  <a:extLst>
                    <a:ext uri="{9D8B030D-6E8A-4147-A177-3AD203B41FA5}">
                      <a16:colId xmlns:a16="http://schemas.microsoft.com/office/drawing/2014/main" val="637613181"/>
                    </a:ext>
                  </a:extLst>
                </a:gridCol>
                <a:gridCol w="809654">
                  <a:extLst>
                    <a:ext uri="{9D8B030D-6E8A-4147-A177-3AD203B41FA5}">
                      <a16:colId xmlns:a16="http://schemas.microsoft.com/office/drawing/2014/main" val="285847064"/>
                    </a:ext>
                  </a:extLst>
                </a:gridCol>
                <a:gridCol w="2119135">
                  <a:extLst>
                    <a:ext uri="{9D8B030D-6E8A-4147-A177-3AD203B41FA5}">
                      <a16:colId xmlns:a16="http://schemas.microsoft.com/office/drawing/2014/main" val="3752304685"/>
                    </a:ext>
                  </a:extLst>
                </a:gridCol>
                <a:gridCol w="818951">
                  <a:extLst>
                    <a:ext uri="{9D8B030D-6E8A-4147-A177-3AD203B41FA5}">
                      <a16:colId xmlns:a16="http://schemas.microsoft.com/office/drawing/2014/main" val="4191715811"/>
                    </a:ext>
                  </a:extLst>
                </a:gridCol>
              </a:tblGrid>
              <a:tr h="281600">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該当する項目に〇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希望数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60596611"/>
                  </a:ext>
                </a:extLst>
              </a:tr>
              <a:tr h="619762">
                <a:tc>
                  <a:txBody>
                    <a:bodyPr/>
                    <a:lstStyle/>
                    <a:p>
                      <a:r>
                        <a:rPr kumimoji="1" lang="ja-JP" altLang="en-US" sz="1200" dirty="0">
                          <a:solidFill>
                            <a:schemeClr val="tx1"/>
                          </a:solidFill>
                          <a:latin typeface="A-OTF UD新ゴ Pro M" panose="020B0500000000000000" pitchFamily="34" charset="-128"/>
                          <a:ea typeface="A-OTF UD新ゴ Pro M" panose="020B0500000000000000" pitchFamily="34" charset="-128"/>
                        </a:rPr>
                        <a:t>説明文</a:t>
                      </a:r>
                      <a:r>
                        <a:rPr kumimoji="1" lang="en-US" altLang="ja-JP" sz="1200" dirty="0">
                          <a:solidFill>
                            <a:schemeClr val="tx1"/>
                          </a:solidFill>
                          <a:latin typeface="A-OTF UD新ゴ Pro M" panose="020B0500000000000000" pitchFamily="34" charset="-128"/>
                          <a:ea typeface="A-OTF UD新ゴ Pro M" panose="020B0500000000000000" pitchFamily="34" charset="-128"/>
                        </a:rPr>
                        <a:t>1</a:t>
                      </a:r>
                      <a:r>
                        <a:rPr kumimoji="1" lang="ja-JP" altLang="en-US" sz="1200" dirty="0">
                          <a:solidFill>
                            <a:schemeClr val="tx1"/>
                          </a:solidFill>
                          <a:latin typeface="A-OTF UD新ゴ Pro M" panose="020B0500000000000000" pitchFamily="34" charset="-128"/>
                          <a:ea typeface="A-OTF UD新ゴ Pro M" panose="020B0500000000000000" pitchFamily="34" charset="-128"/>
                        </a:rPr>
                        <a:t>ページと写真等</a:t>
                      </a:r>
                      <a:r>
                        <a:rPr kumimoji="1" lang="en-US" altLang="ja-JP" sz="1200" dirty="0">
                          <a:solidFill>
                            <a:schemeClr val="tx1"/>
                          </a:solidFill>
                          <a:latin typeface="A-OTF UD新ゴ Pro M" panose="020B0500000000000000" pitchFamily="34" charset="-128"/>
                          <a:ea typeface="A-OTF UD新ゴ Pro M" panose="020B0500000000000000" pitchFamily="34" charset="-128"/>
                        </a:rPr>
                        <a:t>1</a:t>
                      </a:r>
                      <a:r>
                        <a:rPr kumimoji="1" lang="ja-JP" altLang="en-US" sz="1200" dirty="0">
                          <a:solidFill>
                            <a:schemeClr val="tx1"/>
                          </a:solidFill>
                          <a:latin typeface="A-OTF UD新ゴ Pro M" panose="020B0500000000000000" pitchFamily="34" charset="-128"/>
                          <a:ea typeface="A-OTF UD新ゴ Pro M" panose="020B0500000000000000" pitchFamily="34" charset="-128"/>
                        </a:rPr>
                        <a:t>ページの組み合わせ</a:t>
                      </a:r>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711014">
                <a:tc>
                  <a:txBody>
                    <a:bodyPr/>
                    <a:lstStyle/>
                    <a:p>
                      <a:r>
                        <a:rPr kumimoji="1" lang="ja-JP" altLang="en-US" sz="1200" dirty="0">
                          <a:latin typeface="A-OTF UD新ゴ Pro M" panose="020B0500000000000000" pitchFamily="34" charset="-128"/>
                          <a:ea typeface="A-OTF UD新ゴ Pro M" panose="020B0500000000000000" pitchFamily="34" charset="-128"/>
                        </a:rPr>
                        <a:t>基本以外の組み合わせ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600"/>
                        </a:lnSpc>
                        <a:spcBef>
                          <a:spcPts val="600"/>
                        </a:spcBef>
                      </a:pPr>
                      <a:endParaRPr kumimoji="1" lang="en-US" altLang="ja-JP" sz="1200" dirty="0">
                        <a:latin typeface="A-OTF UD新ゴ Pro M" panose="020B0500000000000000" pitchFamily="34" charset="-128"/>
                        <a:ea typeface="A-OTF UD新ゴ Pro M" panose="020B0500000000000000" pitchFamily="34" charset="-128"/>
                      </a:endParaRPr>
                    </a:p>
                    <a:p>
                      <a:pPr>
                        <a:lnSpc>
                          <a:spcPts val="600"/>
                        </a:lnSpc>
                        <a:spcBef>
                          <a:spcPts val="600"/>
                        </a:spcBef>
                      </a:pPr>
                      <a:r>
                        <a:rPr kumimoji="1" lang="ja-JP" altLang="en-US" sz="1200" dirty="0">
                          <a:latin typeface="A-OTF UD新ゴ Pro M" panose="020B0500000000000000" pitchFamily="34" charset="-128"/>
                          <a:ea typeface="A-OTF UD新ゴ Pro M" panose="020B0500000000000000" pitchFamily="34" charset="-128"/>
                        </a:rPr>
                        <a:t>説明文　　　　ページ</a:t>
                      </a:r>
                      <a:endParaRPr kumimoji="1" lang="en-US" altLang="ja-JP" sz="1200" dirty="0">
                        <a:latin typeface="A-OTF UD新ゴ Pro M" panose="020B0500000000000000" pitchFamily="34" charset="-128"/>
                        <a:ea typeface="A-OTF UD新ゴ Pro M" panose="020B0500000000000000" pitchFamily="34" charset="-128"/>
                      </a:endParaRPr>
                    </a:p>
                    <a:p>
                      <a:pPr>
                        <a:lnSpc>
                          <a:spcPts val="600"/>
                        </a:lnSpc>
                        <a:spcBef>
                          <a:spcPts val="600"/>
                        </a:spcBef>
                      </a:pPr>
                      <a:endParaRPr kumimoji="1" lang="en-US" altLang="ja-JP" sz="1200" dirty="0">
                        <a:latin typeface="A-OTF UD新ゴ Pro M" panose="020B0500000000000000" pitchFamily="34" charset="-128"/>
                        <a:ea typeface="A-OTF UD新ゴ Pro M" panose="020B0500000000000000" pitchFamily="34" charset="-128"/>
                      </a:endParaRPr>
                    </a:p>
                    <a:p>
                      <a:pPr>
                        <a:lnSpc>
                          <a:spcPts val="600"/>
                        </a:lnSpc>
                        <a:spcBef>
                          <a:spcPts val="600"/>
                        </a:spcBef>
                      </a:pPr>
                      <a:r>
                        <a:rPr kumimoji="1" lang="ja-JP" altLang="en-US" sz="1200" dirty="0">
                          <a:latin typeface="A-OTF UD新ゴ Pro M" panose="020B0500000000000000" pitchFamily="34" charset="-128"/>
                          <a:ea typeface="A-OTF UD新ゴ Pro M" panose="020B0500000000000000" pitchFamily="34" charset="-128"/>
                        </a:rPr>
                        <a:t>写真等　　　　ページ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8536326"/>
                  </a:ext>
                </a:extLst>
              </a:tr>
            </a:tbl>
          </a:graphicData>
        </a:graphic>
      </p:graphicFrame>
      <p:graphicFrame>
        <p:nvGraphicFramePr>
          <p:cNvPr id="13" name="表 12">
            <a:extLst>
              <a:ext uri="{FF2B5EF4-FFF2-40B4-BE49-F238E27FC236}">
                <a16:creationId xmlns:a16="http://schemas.microsoft.com/office/drawing/2014/main" id="{316F26BF-AB4C-4E13-83B7-1BF4D546EE9C}"/>
              </a:ext>
            </a:extLst>
          </p:cNvPr>
          <p:cNvGraphicFramePr>
            <a:graphicFrameLocks noGrp="1"/>
          </p:cNvGraphicFramePr>
          <p:nvPr>
            <p:extLst>
              <p:ext uri="{D42A27DB-BD31-4B8C-83A1-F6EECF244321}">
                <p14:modId xmlns:p14="http://schemas.microsoft.com/office/powerpoint/2010/main" val="3501774849"/>
              </p:ext>
            </p:extLst>
          </p:nvPr>
        </p:nvGraphicFramePr>
        <p:xfrm>
          <a:off x="253663" y="8887012"/>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8" name="表 7">
            <a:extLst>
              <a:ext uri="{FF2B5EF4-FFF2-40B4-BE49-F238E27FC236}">
                <a16:creationId xmlns:a16="http://schemas.microsoft.com/office/drawing/2014/main" id="{3A54DEA7-AAE1-668D-9F24-9BED21964F35}"/>
              </a:ext>
            </a:extLst>
          </p:cNvPr>
          <p:cNvGraphicFramePr>
            <a:graphicFrameLocks noGrp="1"/>
          </p:cNvGraphicFramePr>
          <p:nvPr>
            <p:extLst>
              <p:ext uri="{D42A27DB-BD31-4B8C-83A1-F6EECF244321}">
                <p14:modId xmlns:p14="http://schemas.microsoft.com/office/powerpoint/2010/main" val="3170879954"/>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9" name="表 8">
            <a:extLst>
              <a:ext uri="{FF2B5EF4-FFF2-40B4-BE49-F238E27FC236}">
                <a16:creationId xmlns:a16="http://schemas.microsoft.com/office/drawing/2014/main" id="{AA23BD9B-48AC-A043-50B2-4A3931362CCC}"/>
              </a:ext>
            </a:extLst>
          </p:cNvPr>
          <p:cNvGraphicFramePr>
            <a:graphicFrameLocks noGrp="1"/>
          </p:cNvGraphicFramePr>
          <p:nvPr>
            <p:extLst>
              <p:ext uri="{D42A27DB-BD31-4B8C-83A1-F6EECF244321}">
                <p14:modId xmlns:p14="http://schemas.microsoft.com/office/powerpoint/2010/main" val="3293525985"/>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0" name="テキスト ボックス 9">
            <a:extLst>
              <a:ext uri="{FF2B5EF4-FFF2-40B4-BE49-F238E27FC236}">
                <a16:creationId xmlns:a16="http://schemas.microsoft.com/office/drawing/2014/main" id="{7845A594-8264-0DF5-3C21-D2730BAEF108}"/>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12" name="テキスト ボックス 11">
            <a:extLst>
              <a:ext uri="{FF2B5EF4-FFF2-40B4-BE49-F238E27FC236}">
                <a16:creationId xmlns:a16="http://schemas.microsoft.com/office/drawing/2014/main" id="{11EBFE75-3DD0-7C9F-A247-26FF1DB64E41}"/>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２　請求先が異なる場合</a:t>
            </a:r>
          </a:p>
        </p:txBody>
      </p:sp>
    </p:spTree>
    <p:extLst>
      <p:ext uri="{BB962C8B-B14F-4D97-AF65-F5344CB8AC3E}">
        <p14:creationId xmlns:p14="http://schemas.microsoft.com/office/powerpoint/2010/main" val="868496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2492990"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木材調達・処分申込書</a:t>
            </a:r>
          </a:p>
        </p:txBody>
      </p:sp>
      <p:sp>
        <p:nvSpPr>
          <p:cNvPr id="2" name="スライド番号プレースホルダー 1">
            <a:extLst>
              <a:ext uri="{FF2B5EF4-FFF2-40B4-BE49-F238E27FC236}">
                <a16:creationId xmlns:a16="http://schemas.microsoft.com/office/drawing/2014/main" id="{8CEC8BBD-CEB0-4C86-B1DA-25AA470253C2}"/>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39</a:t>
            </a:r>
            <a:endParaRPr kumimoji="1" lang="ja-JP" altLang="en-US" sz="1200" dirty="0">
              <a:solidFill>
                <a:schemeClr val="tx1"/>
              </a:solidFill>
            </a:endParaRPr>
          </a:p>
        </p:txBody>
      </p:sp>
      <p:graphicFrame>
        <p:nvGraphicFramePr>
          <p:cNvPr id="9" name="表 8">
            <a:extLst>
              <a:ext uri="{FF2B5EF4-FFF2-40B4-BE49-F238E27FC236}">
                <a16:creationId xmlns:a16="http://schemas.microsoft.com/office/drawing/2014/main" id="{DD0503FA-3C70-4BB5-8FD9-E08478206E55}"/>
              </a:ext>
            </a:extLst>
          </p:cNvPr>
          <p:cNvGraphicFramePr>
            <a:graphicFrameLocks noGrp="1"/>
          </p:cNvGraphicFramePr>
          <p:nvPr>
            <p:extLst>
              <p:ext uri="{D42A27DB-BD31-4B8C-83A1-F6EECF244321}">
                <p14:modId xmlns:p14="http://schemas.microsoft.com/office/powerpoint/2010/main" val="452654050"/>
              </p:ext>
            </p:extLst>
          </p:nvPr>
        </p:nvGraphicFramePr>
        <p:xfrm>
          <a:off x="222985" y="4602506"/>
          <a:ext cx="6378911" cy="3589881"/>
        </p:xfrm>
        <a:graphic>
          <a:graphicData uri="http://schemas.openxmlformats.org/drawingml/2006/table">
            <a:tbl>
              <a:tblPr firstRow="1" bandRow="1">
                <a:tableStyleId>{5C22544A-7EE6-4342-B048-85BDC9FD1C3A}</a:tableStyleId>
              </a:tblPr>
              <a:tblGrid>
                <a:gridCol w="2651582">
                  <a:extLst>
                    <a:ext uri="{9D8B030D-6E8A-4147-A177-3AD203B41FA5}">
                      <a16:colId xmlns:a16="http://schemas.microsoft.com/office/drawing/2014/main" val="424088376"/>
                    </a:ext>
                  </a:extLst>
                </a:gridCol>
                <a:gridCol w="710413">
                  <a:extLst>
                    <a:ext uri="{9D8B030D-6E8A-4147-A177-3AD203B41FA5}">
                      <a16:colId xmlns:a16="http://schemas.microsoft.com/office/drawing/2014/main" val="2902560134"/>
                    </a:ext>
                  </a:extLst>
                </a:gridCol>
                <a:gridCol w="625033">
                  <a:extLst>
                    <a:ext uri="{9D8B030D-6E8A-4147-A177-3AD203B41FA5}">
                      <a16:colId xmlns:a16="http://schemas.microsoft.com/office/drawing/2014/main" val="3697260895"/>
                    </a:ext>
                  </a:extLst>
                </a:gridCol>
                <a:gridCol w="712976">
                  <a:extLst>
                    <a:ext uri="{9D8B030D-6E8A-4147-A177-3AD203B41FA5}">
                      <a16:colId xmlns:a16="http://schemas.microsoft.com/office/drawing/2014/main" val="79162246"/>
                    </a:ext>
                  </a:extLst>
                </a:gridCol>
                <a:gridCol w="791733">
                  <a:extLst>
                    <a:ext uri="{9D8B030D-6E8A-4147-A177-3AD203B41FA5}">
                      <a16:colId xmlns:a16="http://schemas.microsoft.com/office/drawing/2014/main" val="3224567461"/>
                    </a:ext>
                  </a:extLst>
                </a:gridCol>
                <a:gridCol w="887174">
                  <a:extLst>
                    <a:ext uri="{9D8B030D-6E8A-4147-A177-3AD203B41FA5}">
                      <a16:colId xmlns:a16="http://schemas.microsoft.com/office/drawing/2014/main" val="2416611099"/>
                    </a:ext>
                  </a:extLst>
                </a:gridCol>
              </a:tblGrid>
              <a:tr h="228366">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木材の規格</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本数</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処分申込</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OTF UD新ゴ Pro M" panose="020B0500000000000000" pitchFamily="34" charset="-128"/>
                          <a:ea typeface="A-OTF UD新ゴ Pro M" panose="020B0500000000000000" pitchFamily="34" charset="-128"/>
                        </a:rPr>
                        <a:t>処分時の形状</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処分時の形状</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84622519"/>
                  </a:ext>
                </a:extLst>
              </a:tr>
              <a:tr h="0">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4m</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程度</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1m</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以下</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チップ等</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255573931"/>
                  </a:ext>
                </a:extLst>
              </a:tr>
              <a:tr h="0">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〇丸太</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45272058"/>
                  </a:ext>
                </a:extLst>
              </a:tr>
              <a:tr h="4223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①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20cm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3m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A-OTF UD新ゴ Pro M" panose="020B0500000000000000" pitchFamily="34" charset="-128"/>
                          <a:ea typeface="A-OTF UD新ゴ Pro M" panose="020B0500000000000000" pitchFamily="34" charset="-128"/>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8182964"/>
                  </a:ext>
                </a:extLst>
              </a:tr>
              <a:tr h="4223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②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20cm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4m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A-OTF UD新ゴ Pro M" panose="020B0500000000000000" pitchFamily="34" charset="-128"/>
                          <a:ea typeface="A-OTF UD新ゴ Pro M" panose="020B0500000000000000" pitchFamily="34" charset="-128"/>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7987265"/>
                  </a:ext>
                </a:extLst>
              </a:tr>
              <a:tr h="4191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③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30cm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2m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2051836"/>
                  </a:ext>
                </a:extLst>
              </a:tr>
              <a:tr h="40957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④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30cm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4m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90019762"/>
                  </a:ext>
                </a:extLst>
              </a:tr>
              <a:tr h="40957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⑤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40cm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2m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099424"/>
                  </a:ext>
                </a:extLst>
              </a:tr>
              <a:tr h="209090">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〇枝付き材</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862610796"/>
                  </a:ext>
                </a:extLst>
              </a:tr>
              <a:tr h="40957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⑥</a:t>
                      </a: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元口径</a:t>
                      </a: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30cm</a:t>
                      </a: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 長さ</a:t>
                      </a: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8.0m</a:t>
                      </a: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程度</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0341785"/>
                  </a:ext>
                </a:extLst>
              </a:tr>
            </a:tbl>
          </a:graphicData>
        </a:graphic>
      </p:graphicFrame>
      <p:sp>
        <p:nvSpPr>
          <p:cNvPr id="13" name="テキスト ボックス 12">
            <a:extLst>
              <a:ext uri="{FF2B5EF4-FFF2-40B4-BE49-F238E27FC236}">
                <a16:creationId xmlns:a16="http://schemas.microsoft.com/office/drawing/2014/main" id="{F71953AD-9681-4266-B6D5-AC53A651546B}"/>
              </a:ext>
            </a:extLst>
          </p:cNvPr>
          <p:cNvSpPr txBox="1"/>
          <p:nvPr/>
        </p:nvSpPr>
        <p:spPr>
          <a:xfrm>
            <a:off x="344170" y="8215205"/>
            <a:ext cx="6319064" cy="646331"/>
          </a:xfrm>
          <a:prstGeom prst="rect">
            <a:avLst/>
          </a:prstGeom>
          <a:noFill/>
        </p:spPr>
        <p:txBody>
          <a:bodyPr wrap="square" rtlCol="0">
            <a:spAutoFit/>
          </a:bodyPr>
          <a:lstStyle/>
          <a:p>
            <a:r>
              <a:rPr kumimoji="1" lang="ja-JP" altLang="en-US" sz="1200" dirty="0">
                <a:latin typeface="A-OTF UD新ゴ Pro M" panose="020B0500000000000000" pitchFamily="34" charset="-128"/>
                <a:ea typeface="A-OTF UD新ゴ Pro M" panose="020B0500000000000000" pitchFamily="34" charset="-128"/>
              </a:rPr>
              <a:t>（注）</a:t>
            </a:r>
            <a:r>
              <a:rPr kumimoji="1" lang="en-US" altLang="ja-JP" sz="1200" dirty="0">
                <a:latin typeface="A-OTF UD新ゴ Pro M" panose="020B0500000000000000" pitchFamily="34" charset="-128"/>
                <a:ea typeface="A-OTF UD新ゴ Pro M" panose="020B0500000000000000" pitchFamily="34" charset="-128"/>
              </a:rPr>
              <a:t>1  </a:t>
            </a:r>
            <a:r>
              <a:rPr kumimoji="1" lang="ja-JP" altLang="en-US" sz="1200" dirty="0">
                <a:latin typeface="A-OTF UD新ゴ Pro M" panose="020B0500000000000000" pitchFamily="34" charset="-128"/>
                <a:ea typeface="A-OTF UD新ゴ Pro M" panose="020B0500000000000000" pitchFamily="34" charset="-128"/>
              </a:rPr>
              <a:t>竹材や上記以外の規格をご希望の場合、運営事務局に相談。</a:t>
            </a:r>
            <a:endParaRPr kumimoji="1" lang="en-US" altLang="ja-JP" sz="1200" dirty="0">
              <a:latin typeface="A-OTF UD新ゴ Pro M" panose="020B0500000000000000" pitchFamily="34" charset="-128"/>
              <a:ea typeface="A-OTF UD新ゴ Pro M" panose="020B0500000000000000" pitchFamily="34" charset="-128"/>
            </a:endParaRPr>
          </a:p>
          <a:p>
            <a:r>
              <a:rPr kumimoji="1" lang="ja-JP" altLang="en-US" sz="1200" dirty="0">
                <a:latin typeface="A-OTF UD新ゴ Pro M" panose="020B0500000000000000" pitchFamily="34" charset="-128"/>
                <a:ea typeface="A-OTF UD新ゴ Pro M" panose="020B0500000000000000" pitchFamily="34" charset="-128"/>
              </a:rPr>
              <a:t>　　　</a:t>
            </a:r>
            <a:r>
              <a:rPr kumimoji="1" lang="en-US" altLang="ja-JP" sz="1200" dirty="0">
                <a:latin typeface="A-OTF UD新ゴ Pro M" panose="020B0500000000000000" pitchFamily="34" charset="-128"/>
                <a:ea typeface="A-OTF UD新ゴ Pro M" panose="020B0500000000000000" pitchFamily="34" charset="-128"/>
              </a:rPr>
              <a:t>2 </a:t>
            </a:r>
            <a:r>
              <a:rPr kumimoji="1" lang="ja-JP" altLang="en-US" sz="1200" dirty="0">
                <a:latin typeface="A-OTF UD新ゴ Pro M" panose="020B0500000000000000" pitchFamily="34" charset="-128"/>
                <a:ea typeface="A-OTF UD新ゴ Pro M" panose="020B0500000000000000" pitchFamily="34" charset="-128"/>
              </a:rPr>
              <a:t>「木材納品場所申込書（</a:t>
            </a:r>
            <a:r>
              <a:rPr kumimoji="1" lang="en-US" altLang="ja-JP" sz="1200" dirty="0">
                <a:latin typeface="A-OTF UD新ゴ Pro M" panose="020B0500000000000000" pitchFamily="34" charset="-128"/>
                <a:ea typeface="A-OTF UD新ゴ Pro M" panose="020B0500000000000000" pitchFamily="34" charset="-128"/>
              </a:rPr>
              <a:t>P44</a:t>
            </a:r>
            <a:r>
              <a:rPr kumimoji="1" lang="ja-JP" altLang="en-US" sz="1200" dirty="0">
                <a:latin typeface="A-OTF UD新ゴ Pro M" panose="020B0500000000000000" pitchFamily="34" charset="-128"/>
                <a:ea typeface="A-OTF UD新ゴ Pro M" panose="020B0500000000000000" pitchFamily="34" charset="-128"/>
              </a:rPr>
              <a:t>）」にてブース内の木材の配置場所を提出。</a:t>
            </a:r>
            <a:endParaRPr kumimoji="1" lang="en-US" altLang="ja-JP" sz="1200" dirty="0">
              <a:latin typeface="A-OTF UD新ゴ Pro M" panose="020B0500000000000000" pitchFamily="34" charset="-128"/>
              <a:ea typeface="A-OTF UD新ゴ Pro M" panose="020B0500000000000000" pitchFamily="34" charset="-128"/>
            </a:endParaRPr>
          </a:p>
          <a:p>
            <a:r>
              <a:rPr kumimoji="1" lang="ja-JP" altLang="en-US" sz="1200" dirty="0">
                <a:latin typeface="A-OTF UD新ゴ Pro M" panose="020B0500000000000000" pitchFamily="34" charset="-128"/>
                <a:ea typeface="A-OTF UD新ゴ Pro M" panose="020B0500000000000000" pitchFamily="34" charset="-128"/>
              </a:rPr>
              <a:t>　　　</a:t>
            </a:r>
            <a:r>
              <a:rPr kumimoji="1" lang="en-US" altLang="ja-JP" sz="1200" dirty="0">
                <a:latin typeface="A-OTF UD新ゴ Pro M" panose="020B0500000000000000" pitchFamily="34" charset="-128"/>
                <a:ea typeface="A-OTF UD新ゴ Pro M" panose="020B0500000000000000" pitchFamily="34" charset="-128"/>
              </a:rPr>
              <a:t>3  </a:t>
            </a:r>
            <a:r>
              <a:rPr kumimoji="1" lang="ja-JP" altLang="en-US" sz="1200" dirty="0">
                <a:latin typeface="A-OTF UD新ゴ Pro M" panose="020B0500000000000000" pitchFamily="34" charset="-128"/>
                <a:ea typeface="A-OTF UD新ゴ Pro M" panose="020B0500000000000000" pitchFamily="34" charset="-128"/>
              </a:rPr>
              <a:t>木材処分を申込む場合、処分申込に「〇」を、処分時の形状に割合（％）を記入。</a:t>
            </a:r>
            <a:endParaRPr kumimoji="1" lang="en-US" altLang="ja-JP" sz="1200" dirty="0">
              <a:latin typeface="A-OTF UD新ゴ Pro M" panose="020B0500000000000000" pitchFamily="34" charset="-128"/>
              <a:ea typeface="A-OTF UD新ゴ Pro M" panose="020B0500000000000000" pitchFamily="34" charset="-128"/>
            </a:endParaRPr>
          </a:p>
        </p:txBody>
      </p:sp>
      <p:graphicFrame>
        <p:nvGraphicFramePr>
          <p:cNvPr id="11" name="表 7">
            <a:extLst>
              <a:ext uri="{FF2B5EF4-FFF2-40B4-BE49-F238E27FC236}">
                <a16:creationId xmlns:a16="http://schemas.microsoft.com/office/drawing/2014/main" id="{8011165E-F9B8-4BC4-9CAF-5BA911905D39}"/>
              </a:ext>
            </a:extLst>
          </p:cNvPr>
          <p:cNvGraphicFramePr>
            <a:graphicFrameLocks noGrp="1"/>
          </p:cNvGraphicFramePr>
          <p:nvPr>
            <p:extLst>
              <p:ext uri="{D42A27DB-BD31-4B8C-83A1-F6EECF244321}">
                <p14:modId xmlns:p14="http://schemas.microsoft.com/office/powerpoint/2010/main" val="4193848633"/>
              </p:ext>
            </p:extLst>
          </p:nvPr>
        </p:nvGraphicFramePr>
        <p:xfrm>
          <a:off x="3785872" y="581876"/>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５月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22</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日（木）</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23" name="テキスト ボックス 22">
            <a:extLst>
              <a:ext uri="{FF2B5EF4-FFF2-40B4-BE49-F238E27FC236}">
                <a16:creationId xmlns:a16="http://schemas.microsoft.com/office/drawing/2014/main" id="{212B5D0D-3C69-4855-8541-048FF2FF2495}"/>
              </a:ext>
            </a:extLst>
          </p:cNvPr>
          <p:cNvSpPr txBox="1"/>
          <p:nvPr/>
        </p:nvSpPr>
        <p:spPr>
          <a:xfrm>
            <a:off x="82880" y="4294459"/>
            <a:ext cx="2296983"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３　調達・処分の内容</a:t>
            </a:r>
          </a:p>
        </p:txBody>
      </p:sp>
      <p:graphicFrame>
        <p:nvGraphicFramePr>
          <p:cNvPr id="15" name="表 14">
            <a:extLst>
              <a:ext uri="{FF2B5EF4-FFF2-40B4-BE49-F238E27FC236}">
                <a16:creationId xmlns:a16="http://schemas.microsoft.com/office/drawing/2014/main" id="{1EC815C8-AF13-49E4-BB52-D178D0C7A0DA}"/>
              </a:ext>
            </a:extLst>
          </p:cNvPr>
          <p:cNvGraphicFramePr>
            <a:graphicFrameLocks noGrp="1"/>
          </p:cNvGraphicFramePr>
          <p:nvPr>
            <p:extLst>
              <p:ext uri="{D42A27DB-BD31-4B8C-83A1-F6EECF244321}">
                <p14:modId xmlns:p14="http://schemas.microsoft.com/office/powerpoint/2010/main" val="2578388193"/>
              </p:ext>
            </p:extLst>
          </p:nvPr>
        </p:nvGraphicFramePr>
        <p:xfrm>
          <a:off x="237620" y="8887012"/>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5" name="正方形/長方形 4">
            <a:extLst>
              <a:ext uri="{FF2B5EF4-FFF2-40B4-BE49-F238E27FC236}">
                <a16:creationId xmlns:a16="http://schemas.microsoft.com/office/drawing/2014/main" id="{3C5C7C1F-34F9-9E4F-0E9F-9E42C52DECA2}"/>
              </a:ext>
            </a:extLst>
          </p:cNvPr>
          <p:cNvSpPr/>
          <p:nvPr/>
        </p:nvSpPr>
        <p:spPr>
          <a:xfrm>
            <a:off x="3115562" y="5916112"/>
            <a:ext cx="3334068" cy="7694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a:t>※</a:t>
            </a:r>
            <a:r>
              <a:rPr kumimoji="1" lang="ja-JP" altLang="en-US" sz="1400" dirty="0"/>
              <a:t>価格については、供給先と調整中ですので、決まり次第お知らせします。</a:t>
            </a:r>
          </a:p>
        </p:txBody>
      </p:sp>
      <p:graphicFrame>
        <p:nvGraphicFramePr>
          <p:cNvPr id="6" name="表 5">
            <a:extLst>
              <a:ext uri="{FF2B5EF4-FFF2-40B4-BE49-F238E27FC236}">
                <a16:creationId xmlns:a16="http://schemas.microsoft.com/office/drawing/2014/main" id="{1BA34CF3-3998-61A8-D2F0-35A1AB440645}"/>
              </a:ext>
            </a:extLst>
          </p:cNvPr>
          <p:cNvGraphicFramePr>
            <a:graphicFrameLocks noGrp="1"/>
          </p:cNvGraphicFramePr>
          <p:nvPr>
            <p:extLst>
              <p:ext uri="{D42A27DB-BD31-4B8C-83A1-F6EECF244321}">
                <p14:modId xmlns:p14="http://schemas.microsoft.com/office/powerpoint/2010/main" val="3170879954"/>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16" name="表 15">
            <a:extLst>
              <a:ext uri="{FF2B5EF4-FFF2-40B4-BE49-F238E27FC236}">
                <a16:creationId xmlns:a16="http://schemas.microsoft.com/office/drawing/2014/main" id="{23F57BD4-836E-D45E-070E-016ABD2C1D0D}"/>
              </a:ext>
            </a:extLst>
          </p:cNvPr>
          <p:cNvGraphicFramePr>
            <a:graphicFrameLocks noGrp="1"/>
          </p:cNvGraphicFramePr>
          <p:nvPr>
            <p:extLst>
              <p:ext uri="{D42A27DB-BD31-4B8C-83A1-F6EECF244321}">
                <p14:modId xmlns:p14="http://schemas.microsoft.com/office/powerpoint/2010/main" val="3293525985"/>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7" name="テキスト ボックス 16">
            <a:extLst>
              <a:ext uri="{FF2B5EF4-FFF2-40B4-BE49-F238E27FC236}">
                <a16:creationId xmlns:a16="http://schemas.microsoft.com/office/drawing/2014/main" id="{EA5834FB-9AF9-FA84-800C-25E7A0B98B02}"/>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18" name="テキスト ボックス 17">
            <a:extLst>
              <a:ext uri="{FF2B5EF4-FFF2-40B4-BE49-F238E27FC236}">
                <a16:creationId xmlns:a16="http://schemas.microsoft.com/office/drawing/2014/main" id="{9CA0747A-326B-720E-208F-C5B65B1A7468}"/>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２　請求先が異なる場合</a:t>
            </a:r>
          </a:p>
        </p:txBody>
      </p:sp>
      <p:sp>
        <p:nvSpPr>
          <p:cNvPr id="8" name="正方形/長方形 7">
            <a:extLst>
              <a:ext uri="{FF2B5EF4-FFF2-40B4-BE49-F238E27FC236}">
                <a16:creationId xmlns:a16="http://schemas.microsoft.com/office/drawing/2014/main" id="{7F4889E7-0ED3-B0AB-E404-8C25D30CC450}"/>
              </a:ext>
            </a:extLst>
          </p:cNvPr>
          <p:cNvSpPr/>
          <p:nvPr/>
        </p:nvSpPr>
        <p:spPr>
          <a:xfrm>
            <a:off x="7112000" y="8215205"/>
            <a:ext cx="2070100" cy="330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ページ確認</a:t>
            </a:r>
          </a:p>
        </p:txBody>
      </p:sp>
    </p:spTree>
    <p:extLst>
      <p:ext uri="{BB962C8B-B14F-4D97-AF65-F5344CB8AC3E}">
        <p14:creationId xmlns:p14="http://schemas.microsoft.com/office/powerpoint/2010/main" val="4063286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2262158" cy="369332"/>
          </a:xfrm>
          <a:prstGeom prst="rect">
            <a:avLst/>
          </a:prstGeom>
          <a:noFill/>
        </p:spPr>
        <p:txBody>
          <a:bodyPr wrap="none" rtlCol="0">
            <a:spAutoFit/>
          </a:bodyPr>
          <a:lstStyle/>
          <a:p>
            <a:pPr defTabSz="685800">
              <a:defRPr/>
            </a:pPr>
            <a:r>
              <a:rPr kumimoji="1" lang="ja-JP" altLang="en-US" sz="1800" b="0" dirty="0">
                <a:solidFill>
                  <a:schemeClr val="tx1"/>
                </a:solidFill>
                <a:latin typeface="A P-OTF UD新ゴ Pr6N DB" panose="020B0600000000000000" pitchFamily="34" charset="-128"/>
                <a:ea typeface="A-OTF UD新ゴ Pro M" panose="020B0500000000000000"/>
              </a:rPr>
              <a:t>ブース設営申請書</a:t>
            </a:r>
            <a:r>
              <a:rPr kumimoji="1" lang="ja-JP" altLang="en-US" dirty="0">
                <a:latin typeface="A P-OTF UD新ゴ Pr6N DB" panose="020B0600000000000000" pitchFamily="34" charset="-128"/>
                <a:ea typeface="A-OTF UD新ゴ Pro M" panose="020B0500000000000000"/>
              </a:rPr>
              <a:t>①</a:t>
            </a:r>
          </a:p>
        </p:txBody>
      </p:sp>
      <p:graphicFrame>
        <p:nvGraphicFramePr>
          <p:cNvPr id="13" name="表 12">
            <a:extLst>
              <a:ext uri="{FF2B5EF4-FFF2-40B4-BE49-F238E27FC236}">
                <a16:creationId xmlns:a16="http://schemas.microsoft.com/office/drawing/2014/main" id="{362A528B-3EE5-B379-5FA5-95CFE53F2456}"/>
              </a:ext>
            </a:extLst>
          </p:cNvPr>
          <p:cNvGraphicFramePr>
            <a:graphicFrameLocks noGrp="1"/>
          </p:cNvGraphicFramePr>
          <p:nvPr>
            <p:extLst>
              <p:ext uri="{D42A27DB-BD31-4B8C-83A1-F6EECF244321}">
                <p14:modId xmlns:p14="http://schemas.microsoft.com/office/powerpoint/2010/main" val="2117781952"/>
              </p:ext>
            </p:extLst>
          </p:nvPr>
        </p:nvGraphicFramePr>
        <p:xfrm>
          <a:off x="209382" y="4867340"/>
          <a:ext cx="6407148" cy="2776559"/>
        </p:xfrm>
        <a:graphic>
          <a:graphicData uri="http://schemas.openxmlformats.org/drawingml/2006/table">
            <a:tbl>
              <a:tblPr firstRow="1" bandRow="1">
                <a:tableStyleId>{5C22544A-7EE6-4342-B048-85BDC9FD1C3A}</a:tableStyleId>
              </a:tblPr>
              <a:tblGrid>
                <a:gridCol w="6407148">
                  <a:extLst>
                    <a:ext uri="{9D8B030D-6E8A-4147-A177-3AD203B41FA5}">
                      <a16:colId xmlns:a16="http://schemas.microsoft.com/office/drawing/2014/main" val="1346885655"/>
                    </a:ext>
                  </a:extLst>
                </a:gridCol>
              </a:tblGrid>
              <a:tr h="409510">
                <a:tc>
                  <a:txBody>
                    <a:bodyPr/>
                    <a:lstStyle/>
                    <a:p>
                      <a:pPr algn="l"/>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ご要望事項があればお知らせください。</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382331648"/>
                  </a:ext>
                </a:extLst>
              </a:tr>
              <a:tr h="2367049">
                <a:tc>
                  <a:txBody>
                    <a:bodyPr/>
                    <a:lstStyle/>
                    <a:p>
                      <a:pPr algn="ctr"/>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7826294"/>
                  </a:ext>
                </a:extLst>
              </a:tr>
            </a:tbl>
          </a:graphicData>
        </a:graphic>
      </p:graphicFrame>
      <p:graphicFrame>
        <p:nvGraphicFramePr>
          <p:cNvPr id="18" name="表 17">
            <a:extLst>
              <a:ext uri="{FF2B5EF4-FFF2-40B4-BE49-F238E27FC236}">
                <a16:creationId xmlns:a16="http://schemas.microsoft.com/office/drawing/2014/main" id="{3622FDC2-7BBA-9972-006E-02A21592783D}"/>
              </a:ext>
            </a:extLst>
          </p:cNvPr>
          <p:cNvGraphicFramePr>
            <a:graphicFrameLocks noGrp="1"/>
          </p:cNvGraphicFramePr>
          <p:nvPr>
            <p:extLst>
              <p:ext uri="{D42A27DB-BD31-4B8C-83A1-F6EECF244321}">
                <p14:modId xmlns:p14="http://schemas.microsoft.com/office/powerpoint/2010/main" val="729910842"/>
              </p:ext>
            </p:extLst>
          </p:nvPr>
        </p:nvGraphicFramePr>
        <p:xfrm>
          <a:off x="225423" y="2799334"/>
          <a:ext cx="6407151" cy="175104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014760">
                  <a:extLst>
                    <a:ext uri="{9D8B030D-6E8A-4147-A177-3AD203B41FA5}">
                      <a16:colId xmlns:a16="http://schemas.microsoft.com/office/drawing/2014/main" val="3687348748"/>
                    </a:ext>
                  </a:extLst>
                </a:gridCol>
                <a:gridCol w="2238994">
                  <a:extLst>
                    <a:ext uri="{9D8B030D-6E8A-4147-A177-3AD203B41FA5}">
                      <a16:colId xmlns:a16="http://schemas.microsoft.com/office/drawing/2014/main" val="3480470527"/>
                    </a:ext>
                  </a:extLst>
                </a:gridCol>
              </a:tblGrid>
              <a:tr h="0">
                <a:tc>
                  <a:txBody>
                    <a:bodyPr/>
                    <a:lstStyle/>
                    <a:p>
                      <a:r>
                        <a:rPr kumimoji="1" lang="zh-TW" altLang="en-US" sz="1200" b="0" dirty="0">
                          <a:solidFill>
                            <a:schemeClr val="tx1"/>
                          </a:solidFill>
                          <a:latin typeface="A P-OTF UD新ゴ Pr6N DB" panose="020B0600000000000000" pitchFamily="34" charset="-128"/>
                          <a:ea typeface="A P-OTF UD新ゴ Pr6N DB" panose="020B0600000000000000" pitchFamily="34" charset="-128"/>
                        </a:rPr>
                        <a:t>施工（設計）会社名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p>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a:t>
                      </a: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現場担当者名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携帯電話</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番号</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9" name="テキスト ボックス 18">
            <a:extLst>
              <a:ext uri="{FF2B5EF4-FFF2-40B4-BE49-F238E27FC236}">
                <a16:creationId xmlns:a16="http://schemas.microsoft.com/office/drawing/2014/main" id="{1EC5369C-55AA-1796-C25E-5AD31A587571}"/>
              </a:ext>
            </a:extLst>
          </p:cNvPr>
          <p:cNvSpPr txBox="1"/>
          <p:nvPr/>
        </p:nvSpPr>
        <p:spPr>
          <a:xfrm>
            <a:off x="101599" y="2544045"/>
            <a:ext cx="2698175"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２　</a:t>
            </a:r>
            <a:r>
              <a:rPr kumimoji="1" lang="zh-TW" altLang="en-US" sz="1400" b="1" dirty="0">
                <a:latin typeface="A P-OTF UD新ゴ Pr6N M" panose="020B0500000000000000" pitchFamily="34" charset="-128"/>
                <a:ea typeface="A P-OTF UD新ゴ Pr6N M" panose="020B0500000000000000" pitchFamily="34" charset="-128"/>
              </a:rPr>
              <a:t>申請者（現場代理人）情報</a:t>
            </a:r>
            <a:endParaRPr kumimoji="1" lang="ja-JP" altLang="en-US" sz="1400" b="1" dirty="0">
              <a:latin typeface="A P-OTF UD新ゴ Pr6N M" panose="020B0500000000000000" pitchFamily="34" charset="-128"/>
              <a:ea typeface="A-OTF UD新ゴ Pro M" panose="020B0500000000000000"/>
            </a:endParaRPr>
          </a:p>
        </p:txBody>
      </p:sp>
      <p:graphicFrame>
        <p:nvGraphicFramePr>
          <p:cNvPr id="22" name="表 7">
            <a:extLst>
              <a:ext uri="{FF2B5EF4-FFF2-40B4-BE49-F238E27FC236}">
                <a16:creationId xmlns:a16="http://schemas.microsoft.com/office/drawing/2014/main" id="{EA3A0EA2-0FE6-ABB0-F5FC-6CCE66CF6208}"/>
              </a:ext>
            </a:extLst>
          </p:cNvPr>
          <p:cNvGraphicFramePr>
            <a:graphicFrameLocks noGrp="1"/>
          </p:cNvGraphicFramePr>
          <p:nvPr>
            <p:extLst>
              <p:ext uri="{D42A27DB-BD31-4B8C-83A1-F6EECF244321}">
                <p14:modId xmlns:p14="http://schemas.microsoft.com/office/powerpoint/2010/main" val="2186320389"/>
              </p:ext>
            </p:extLst>
          </p:nvPr>
        </p:nvGraphicFramePr>
        <p:xfrm>
          <a:off x="3711573" y="598582"/>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６月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23</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日（月）</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8" name="テキスト ボックス 7">
            <a:extLst>
              <a:ext uri="{FF2B5EF4-FFF2-40B4-BE49-F238E27FC236}">
                <a16:creationId xmlns:a16="http://schemas.microsoft.com/office/drawing/2014/main" id="{16D54A7E-013B-5CDE-4198-07C2A4B2E9AE}"/>
              </a:ext>
            </a:extLst>
          </p:cNvPr>
          <p:cNvSpPr txBox="1"/>
          <p:nvPr/>
        </p:nvSpPr>
        <p:spPr>
          <a:xfrm>
            <a:off x="188260" y="7971015"/>
            <a:ext cx="6520064" cy="553998"/>
          </a:xfrm>
          <a:prstGeom prst="rect">
            <a:avLst/>
          </a:prstGeom>
          <a:noFill/>
        </p:spPr>
        <p:txBody>
          <a:bodyPr wrap="square" tIns="0" bIns="0" rtlCol="0">
            <a:spAutoFit/>
          </a:bodyPr>
          <a:lstStyle/>
          <a:p>
            <a:pPr marL="171450" indent="-171450">
              <a:buFont typeface="Arial" panose="020B0604020202020204" pitchFamily="34" charset="0"/>
              <a:buChar char="•"/>
            </a:pPr>
            <a:r>
              <a:rPr kumimoji="1" lang="en-US" altLang="ja-JP" sz="1200" dirty="0">
                <a:latin typeface="A P-OTF UD新ゴ Pr6N M" panose="020B0500000000000000" pitchFamily="34" charset="-128"/>
                <a:ea typeface="A-OTF UD新ゴ Pro M" panose="020B0500000000000000"/>
              </a:rPr>
              <a:t>2</a:t>
            </a:r>
            <a:r>
              <a:rPr kumimoji="1" lang="ja-JP" altLang="en-US" sz="1200" dirty="0">
                <a:latin typeface="A P-OTF UD新ゴ Pr6N M" panose="020B0500000000000000" pitchFamily="34" charset="-128"/>
                <a:ea typeface="A-OTF UD新ゴ Pro M" panose="020B0500000000000000"/>
              </a:rPr>
              <a:t>階建て構造や</a:t>
            </a:r>
            <a:r>
              <a:rPr kumimoji="1" lang="en-US" altLang="ja-JP" sz="1200" dirty="0">
                <a:latin typeface="A P-OTF UD新ゴ Pr6N M" panose="020B0500000000000000" pitchFamily="34" charset="-128"/>
                <a:ea typeface="A-OTF UD新ゴ Pro M" panose="020B0500000000000000"/>
              </a:rPr>
              <a:t>200㎡</a:t>
            </a:r>
            <a:r>
              <a:rPr kumimoji="1" lang="ja-JP" altLang="en-US" sz="1200" dirty="0">
                <a:latin typeface="A P-OTF UD新ゴ Pr6N M" panose="020B0500000000000000" pitchFamily="34" charset="-128"/>
                <a:ea typeface="A-OTF UD新ゴ Pro M" panose="020B0500000000000000"/>
              </a:rPr>
              <a:t>を超える建物は基本的に不可としますが、事情により</a:t>
            </a:r>
            <a:r>
              <a:rPr kumimoji="1" lang="en-US" altLang="ja-JP" sz="1200" dirty="0">
                <a:latin typeface="A P-OTF UD新ゴ Pr6N M" panose="020B0500000000000000" pitchFamily="34" charset="-128"/>
                <a:ea typeface="A-OTF UD新ゴ Pro M" panose="020B0500000000000000"/>
              </a:rPr>
              <a:t>2</a:t>
            </a:r>
            <a:r>
              <a:rPr kumimoji="1" lang="ja-JP" altLang="en-US" sz="1200" dirty="0">
                <a:latin typeface="A P-OTF UD新ゴ Pr6N M" panose="020B0500000000000000" pitchFamily="34" charset="-128"/>
                <a:ea typeface="A-OTF UD新ゴ Pro M" panose="020B0500000000000000"/>
              </a:rPr>
              <a:t>階建て構造とする場合、貨物コンテナ使用や大型テント等の規格外品を設置する場合など、事前にご相談ください。</a:t>
            </a:r>
          </a:p>
        </p:txBody>
      </p:sp>
      <p:sp>
        <p:nvSpPr>
          <p:cNvPr id="5" name="スライド番号プレースホルダー 1">
            <a:extLst>
              <a:ext uri="{FF2B5EF4-FFF2-40B4-BE49-F238E27FC236}">
                <a16:creationId xmlns:a16="http://schemas.microsoft.com/office/drawing/2014/main" id="{CB7D3E79-7AD2-595A-DABB-0918DBFBCD84}"/>
              </a:ext>
            </a:extLst>
          </p:cNvPr>
          <p:cNvSpPr>
            <a:spLocks noGrp="1"/>
          </p:cNvSpPr>
          <p:nvPr>
            <p:ph type="sldNum" sz="quarter" idx="12"/>
          </p:nvPr>
        </p:nvSpPr>
        <p:spPr>
          <a:xfrm>
            <a:off x="6439238" y="196028"/>
            <a:ext cx="354584" cy="276999"/>
          </a:xfrm>
        </p:spPr>
        <p:txBody>
          <a:bodyPr/>
          <a:lstStyle/>
          <a:p>
            <a:r>
              <a:rPr kumimoji="1" lang="en-US" altLang="ja-JP" sz="1200" dirty="0">
                <a:solidFill>
                  <a:schemeClr val="tx1"/>
                </a:solidFill>
                <a:ea typeface="A-OTF UD新ゴ Pro M" panose="020B0500000000000000"/>
              </a:rPr>
              <a:t>40</a:t>
            </a:r>
            <a:endParaRPr kumimoji="1" lang="ja-JP" altLang="en-US" sz="1200" dirty="0">
              <a:solidFill>
                <a:schemeClr val="tx1"/>
              </a:solidFill>
              <a:ea typeface="A-OTF UD新ゴ Pro M" panose="020B0500000000000000"/>
            </a:endParaRPr>
          </a:p>
        </p:txBody>
      </p:sp>
      <p:graphicFrame>
        <p:nvGraphicFramePr>
          <p:cNvPr id="9" name="表 8">
            <a:extLst>
              <a:ext uri="{FF2B5EF4-FFF2-40B4-BE49-F238E27FC236}">
                <a16:creationId xmlns:a16="http://schemas.microsoft.com/office/drawing/2014/main" id="{9C3CC72D-120F-6B7F-959B-17609FA557DB}"/>
              </a:ext>
            </a:extLst>
          </p:cNvPr>
          <p:cNvGraphicFramePr>
            <a:graphicFrameLocks noGrp="1"/>
          </p:cNvGraphicFramePr>
          <p:nvPr>
            <p:extLst>
              <p:ext uri="{D42A27DB-BD31-4B8C-83A1-F6EECF244321}">
                <p14:modId xmlns:p14="http://schemas.microsoft.com/office/powerpoint/2010/main" val="1002158937"/>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0" name="テキスト ボックス 9">
            <a:extLst>
              <a:ext uri="{FF2B5EF4-FFF2-40B4-BE49-F238E27FC236}">
                <a16:creationId xmlns:a16="http://schemas.microsoft.com/office/drawing/2014/main" id="{8E9EBFD9-3A9B-0D4B-CC7A-31A0C66C964D}"/>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１　出展社情報</a:t>
            </a:r>
          </a:p>
        </p:txBody>
      </p:sp>
      <p:graphicFrame>
        <p:nvGraphicFramePr>
          <p:cNvPr id="7" name="表 6">
            <a:extLst>
              <a:ext uri="{FF2B5EF4-FFF2-40B4-BE49-F238E27FC236}">
                <a16:creationId xmlns:a16="http://schemas.microsoft.com/office/drawing/2014/main" id="{0C34FE66-B1C4-DA56-9DB9-4F5548CBFB32}"/>
              </a:ext>
            </a:extLst>
          </p:cNvPr>
          <p:cNvGraphicFramePr>
            <a:graphicFrameLocks noGrp="1"/>
          </p:cNvGraphicFramePr>
          <p:nvPr>
            <p:extLst>
              <p:ext uri="{D42A27DB-BD31-4B8C-83A1-F6EECF244321}">
                <p14:modId xmlns:p14="http://schemas.microsoft.com/office/powerpoint/2010/main" val="4053932671"/>
              </p:ext>
            </p:extLst>
          </p:nvPr>
        </p:nvGraphicFramePr>
        <p:xfrm>
          <a:off x="225423" y="8986453"/>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2" name="テキスト ボックス 1">
            <a:extLst>
              <a:ext uri="{FF2B5EF4-FFF2-40B4-BE49-F238E27FC236}">
                <a16:creationId xmlns:a16="http://schemas.microsoft.com/office/drawing/2014/main" id="{B92FB8B3-60CE-5B13-3E86-6A3D79BC48AC}"/>
              </a:ext>
            </a:extLst>
          </p:cNvPr>
          <p:cNvSpPr txBox="1"/>
          <p:nvPr/>
        </p:nvSpPr>
        <p:spPr>
          <a:xfrm>
            <a:off x="7269013" y="4826000"/>
            <a:ext cx="6520064" cy="1477328"/>
          </a:xfrm>
          <a:prstGeom prst="rect">
            <a:avLst/>
          </a:prstGeom>
          <a:noFill/>
        </p:spPr>
        <p:txBody>
          <a:bodyPr wrap="square" tIns="0" bIns="0" rtlCol="0">
            <a:spAutoFit/>
          </a:bodyPr>
          <a:lstStyle/>
          <a:p>
            <a:r>
              <a:rPr kumimoji="1" lang="ja-JP" altLang="en-US" sz="1200" dirty="0">
                <a:latin typeface="A P-OTF UD新ゴ Pr6N M" panose="020B0500000000000000" pitchFamily="34" charset="-128"/>
                <a:ea typeface="A-OTF UD新ゴ Pro M" panose="020B0500000000000000"/>
              </a:rPr>
              <a:t>・高さ</a:t>
            </a:r>
            <a:r>
              <a:rPr kumimoji="1" lang="en-US" altLang="ja-JP" sz="1200" dirty="0">
                <a:latin typeface="A P-OTF UD新ゴ Pr6N M" panose="020B0500000000000000" pitchFamily="34" charset="-128"/>
                <a:ea typeface="A-OTF UD新ゴ Pro M" panose="020B0500000000000000"/>
              </a:rPr>
              <a:t>4m</a:t>
            </a:r>
            <a:r>
              <a:rPr kumimoji="1" lang="ja-JP" altLang="en-US" sz="1200" dirty="0">
                <a:latin typeface="A P-OTF UD新ゴ Pr6N M" panose="020B0500000000000000" pitchFamily="34" charset="-128"/>
                <a:ea typeface="A-OTF UD新ゴ Pro M" panose="020B0500000000000000"/>
              </a:rPr>
              <a:t>を超える工作物は申請の対象となります。（詳細は、</a:t>
            </a:r>
            <a:r>
              <a:rPr kumimoji="1" lang="en-US" altLang="ja-JP" sz="1200" dirty="0">
                <a:latin typeface="A P-OTF UD新ゴ Pr6N M" panose="020B0500000000000000" pitchFamily="34" charset="-128"/>
                <a:ea typeface="A-OTF UD新ゴ Pro M" panose="020B0500000000000000"/>
              </a:rPr>
              <a:t>P21</a:t>
            </a:r>
            <a:r>
              <a:rPr kumimoji="1" lang="ja-JP" altLang="en-US" sz="1200" dirty="0">
                <a:latin typeface="A P-OTF UD新ゴ Pr6N M" panose="020B0500000000000000" pitchFamily="34" charset="-128"/>
                <a:ea typeface="A-OTF UD新ゴ Pro M" panose="020B0500000000000000"/>
              </a:rPr>
              <a:t>に記載）</a:t>
            </a:r>
            <a:endParaRPr kumimoji="1" lang="en-US" altLang="ja-JP" sz="1200" dirty="0">
              <a:latin typeface="A P-OTF UD新ゴ Pr6N M" panose="020B0500000000000000" pitchFamily="34" charset="-128"/>
              <a:ea typeface="A-OTF UD新ゴ Pro M" panose="020B0500000000000000"/>
            </a:endParaRPr>
          </a:p>
          <a:p>
            <a:r>
              <a:rPr kumimoji="1" lang="ja-JP" altLang="en-US" sz="1200" dirty="0">
                <a:latin typeface="A P-OTF UD新ゴ Pr6N M" panose="020B0500000000000000" pitchFamily="34" charset="-128"/>
                <a:ea typeface="A-OTF UD新ゴ Pro M" panose="020B0500000000000000"/>
              </a:rPr>
              <a:t>　ハウスの屋根部に乗れる構造＋手すりや観覧席の設置も対象となります。</a:t>
            </a:r>
            <a:endParaRPr kumimoji="1" lang="en-US" altLang="ja-JP" sz="1200" dirty="0">
              <a:latin typeface="A P-OTF UD新ゴ Pr6N M" panose="020B0500000000000000" pitchFamily="34" charset="-128"/>
              <a:ea typeface="A-OTF UD新ゴ Pro M" panose="020B0500000000000000"/>
            </a:endParaRPr>
          </a:p>
          <a:p>
            <a:r>
              <a:rPr kumimoji="1" lang="ja-JP" altLang="en-US" sz="1200" dirty="0">
                <a:latin typeface="A P-OTF UD新ゴ Pr6N M" panose="020B0500000000000000" pitchFamily="34" charset="-128"/>
                <a:ea typeface="A-OTF UD新ゴ Pro M" panose="020B0500000000000000"/>
              </a:rPr>
              <a:t>　（観覧席の床高</a:t>
            </a:r>
            <a:r>
              <a:rPr kumimoji="1" lang="en-US" altLang="ja-JP" sz="1200" dirty="0">
                <a:latin typeface="A P-OTF UD新ゴ Pr6N M" panose="020B0500000000000000" pitchFamily="34" charset="-128"/>
                <a:ea typeface="A-OTF UD新ゴ Pro M" panose="020B0500000000000000"/>
              </a:rPr>
              <a:t>1.8m</a:t>
            </a:r>
            <a:r>
              <a:rPr kumimoji="1" lang="ja-JP" altLang="en-US" sz="1200" dirty="0">
                <a:latin typeface="A P-OTF UD新ゴ Pr6N M" panose="020B0500000000000000" pitchFamily="34" charset="-128"/>
                <a:ea typeface="A-OTF UD新ゴ Pro M" panose="020B0500000000000000"/>
              </a:rPr>
              <a:t>以上が工作物申請の対象）</a:t>
            </a:r>
          </a:p>
          <a:p>
            <a:r>
              <a:rPr kumimoji="1" lang="ja-JP" altLang="en-US" sz="1200" dirty="0">
                <a:latin typeface="A P-OTF UD新ゴ Pr6N M" panose="020B0500000000000000" pitchFamily="34" charset="-128"/>
                <a:ea typeface="A-OTF UD新ゴ Pro M" panose="020B0500000000000000"/>
              </a:rPr>
              <a:t>　</a:t>
            </a:r>
            <a:r>
              <a:rPr kumimoji="1" lang="en-US" altLang="ja-JP" sz="1200" dirty="0">
                <a:latin typeface="A P-OTF UD新ゴ Pr6N M" panose="020B0500000000000000" pitchFamily="34" charset="-128"/>
                <a:ea typeface="A-OTF UD新ゴ Pro M" panose="020B0500000000000000"/>
              </a:rPr>
              <a:t>※</a:t>
            </a:r>
            <a:r>
              <a:rPr kumimoji="1" lang="ja-JP" altLang="en-US" sz="1200" dirty="0">
                <a:latin typeface="A P-OTF UD新ゴ Pr6N M" panose="020B0500000000000000" pitchFamily="34" charset="-128"/>
                <a:ea typeface="A-OTF UD新ゴ Pro M" panose="020B0500000000000000"/>
              </a:rPr>
              <a:t>仕様の事例については募集要項に別途記載していますのでご参照ください。</a:t>
            </a:r>
          </a:p>
          <a:p>
            <a:r>
              <a:rPr kumimoji="1" lang="ja-JP" altLang="en-US" sz="1200" dirty="0">
                <a:latin typeface="A P-OTF UD新ゴ Pr6N M" panose="020B0500000000000000" pitchFamily="34" charset="-128"/>
                <a:ea typeface="A-OTF UD新ゴ Pro M" panose="020B0500000000000000"/>
              </a:rPr>
              <a:t>・テント・ハウス・工作物には申請や申請料が伴います。</a:t>
            </a:r>
          </a:p>
          <a:p>
            <a:r>
              <a:rPr kumimoji="1" lang="ja-JP" altLang="en-US" sz="1200" dirty="0">
                <a:latin typeface="A P-OTF UD新ゴ Pr6N M" panose="020B0500000000000000" pitchFamily="34" charset="-128"/>
                <a:ea typeface="A-OTF UD新ゴ Pro M" panose="020B0500000000000000"/>
              </a:rPr>
              <a:t>・テント関係のレンタル費および補強方法は、全出展者の取りまとめ終了後に協議開始とな</a:t>
            </a:r>
            <a:endParaRPr kumimoji="1" lang="en-US" altLang="ja-JP" sz="1200" dirty="0">
              <a:latin typeface="A P-OTF UD新ゴ Pr6N M" panose="020B0500000000000000" pitchFamily="34" charset="-128"/>
              <a:ea typeface="A-OTF UD新ゴ Pro M" panose="020B0500000000000000"/>
            </a:endParaRPr>
          </a:p>
          <a:p>
            <a:r>
              <a:rPr kumimoji="1" lang="ja-JP" altLang="en-US" sz="1200" dirty="0">
                <a:latin typeface="A P-OTF UD新ゴ Pr6N M" panose="020B0500000000000000" pitchFamily="34" charset="-128"/>
                <a:ea typeface="A-OTF UD新ゴ Pro M" panose="020B0500000000000000"/>
              </a:rPr>
              <a:t>　るためとなる、申込時点では未定となります。</a:t>
            </a:r>
          </a:p>
          <a:p>
            <a:r>
              <a:rPr kumimoji="1" lang="ja-JP" altLang="en-US" sz="1200" dirty="0">
                <a:latin typeface="A P-OTF UD新ゴ Pr6N M" panose="020B0500000000000000" pitchFamily="34" charset="-128"/>
                <a:ea typeface="A-OTF UD新ゴ Pro M" panose="020B0500000000000000"/>
              </a:rPr>
              <a:t>・テントの㎡数（約</a:t>
            </a:r>
            <a:r>
              <a:rPr kumimoji="1" lang="en-US" altLang="ja-JP" sz="1200" dirty="0">
                <a:latin typeface="A P-OTF UD新ゴ Pr6N M" panose="020B0500000000000000" pitchFamily="34" charset="-128"/>
                <a:ea typeface="A-OTF UD新ゴ Pro M" panose="020B0500000000000000"/>
              </a:rPr>
              <a:t>100㎡</a:t>
            </a:r>
            <a:r>
              <a:rPr kumimoji="1" lang="ja-JP" altLang="en-US" sz="1200" dirty="0">
                <a:latin typeface="A P-OTF UD新ゴ Pr6N M" panose="020B0500000000000000" pitchFamily="34" charset="-128"/>
                <a:ea typeface="A-OTF UD新ゴ Pro M" panose="020B0500000000000000"/>
              </a:rPr>
              <a:t>以上）のものは申請対象となる可能性があります。</a:t>
            </a:r>
          </a:p>
        </p:txBody>
      </p:sp>
      <p:sp>
        <p:nvSpPr>
          <p:cNvPr id="6" name="正方形/長方形 5">
            <a:extLst>
              <a:ext uri="{FF2B5EF4-FFF2-40B4-BE49-F238E27FC236}">
                <a16:creationId xmlns:a16="http://schemas.microsoft.com/office/drawing/2014/main" id="{400D70D0-3C91-C68E-F104-CD76DA098C60}"/>
              </a:ext>
            </a:extLst>
          </p:cNvPr>
          <p:cNvSpPr/>
          <p:nvPr/>
        </p:nvSpPr>
        <p:spPr>
          <a:xfrm>
            <a:off x="7124700" y="4660900"/>
            <a:ext cx="2070100" cy="330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ページ確認</a:t>
            </a:r>
          </a:p>
        </p:txBody>
      </p:sp>
    </p:spTree>
    <p:extLst>
      <p:ext uri="{BB962C8B-B14F-4D97-AF65-F5344CB8AC3E}">
        <p14:creationId xmlns:p14="http://schemas.microsoft.com/office/powerpoint/2010/main" val="2103001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487D532D-9F17-4394-8D6E-0F098546527D}"/>
              </a:ext>
            </a:extLst>
          </p:cNvPr>
          <p:cNvSpPr txBox="1"/>
          <p:nvPr/>
        </p:nvSpPr>
        <p:spPr>
          <a:xfrm>
            <a:off x="7467599" y="609945"/>
            <a:ext cx="2646878" cy="338554"/>
          </a:xfrm>
          <a:prstGeom prst="rect">
            <a:avLst/>
          </a:prstGeom>
          <a:noFill/>
        </p:spPr>
        <p:txBody>
          <a:bodyPr wrap="none" rtlCol="0">
            <a:spAutoFit/>
          </a:bodyPr>
          <a:lstStyle/>
          <a:p>
            <a:r>
              <a:rPr kumimoji="1" lang="ja-JP" altLang="en-US" sz="1600" dirty="0">
                <a:latin typeface="A P-OTF UD新ゴ Pr6N DB" panose="020B0600000000000000" pitchFamily="34" charset="-128"/>
                <a:ea typeface="A P-OTF UD新ゴ Pr6N M" panose="020B0500000000000000"/>
              </a:rPr>
              <a:t>＜レイアウト図・平面図＞</a:t>
            </a:r>
          </a:p>
        </p:txBody>
      </p:sp>
      <p:sp>
        <p:nvSpPr>
          <p:cNvPr id="3" name="テキスト ボックス 2">
            <a:extLst>
              <a:ext uri="{FF2B5EF4-FFF2-40B4-BE49-F238E27FC236}">
                <a16:creationId xmlns:a16="http://schemas.microsoft.com/office/drawing/2014/main" id="{2F255EC5-0F31-981B-345D-711EE113A2C2}"/>
              </a:ext>
            </a:extLst>
          </p:cNvPr>
          <p:cNvSpPr txBox="1"/>
          <p:nvPr/>
        </p:nvSpPr>
        <p:spPr>
          <a:xfrm>
            <a:off x="101599" y="8680502"/>
            <a:ext cx="6457217" cy="276999"/>
          </a:xfrm>
          <a:prstGeom prst="rect">
            <a:avLst/>
          </a:prstGeom>
          <a:noFill/>
        </p:spPr>
        <p:txBody>
          <a:bodyPr wrap="none" rtlCol="0">
            <a:spAutoFit/>
          </a:bodyPr>
          <a:lstStyle/>
          <a:p>
            <a:r>
              <a:rPr kumimoji="1" lang="en-US" altLang="ja-JP" sz="1200" dirty="0">
                <a:latin typeface="A P-OTF UD新ゴ Pr6N M" panose="020B0500000000000000" pitchFamily="34" charset="-128"/>
                <a:ea typeface="A-OTF UD新ゴ Pro M" panose="020B0500000000000000"/>
              </a:rPr>
              <a:t>※</a:t>
            </a:r>
            <a:r>
              <a:rPr kumimoji="1" lang="ja-JP" altLang="en-US" sz="1200" dirty="0">
                <a:latin typeface="A P-OTF UD新ゴ Pr6N M" panose="020B0500000000000000" pitchFamily="34" charset="-128"/>
                <a:ea typeface="A-OTF UD新ゴ Pro M" panose="020B0500000000000000"/>
              </a:rPr>
              <a:t>木材の申込みがある場合は、木材納品場所申込書（</a:t>
            </a:r>
            <a:r>
              <a:rPr kumimoji="1" lang="en-US" altLang="ja-JP" sz="1200" dirty="0">
                <a:latin typeface="A P-OTF UD新ゴ Pr6N M" panose="020B0500000000000000" pitchFamily="34" charset="-128"/>
                <a:ea typeface="A-OTF UD新ゴ Pro M" panose="020B0500000000000000"/>
              </a:rPr>
              <a:t>P44</a:t>
            </a:r>
            <a:r>
              <a:rPr kumimoji="1" lang="ja-JP" altLang="en-US" sz="1200" dirty="0">
                <a:latin typeface="A P-OTF UD新ゴ Pr6N M" panose="020B0500000000000000" pitchFamily="34" charset="-128"/>
                <a:ea typeface="A-OTF UD新ゴ Pro M" panose="020B0500000000000000"/>
              </a:rPr>
              <a:t>）に納品場所を記載ください。</a:t>
            </a:r>
          </a:p>
        </p:txBody>
      </p:sp>
      <p:sp>
        <p:nvSpPr>
          <p:cNvPr id="12" name="テキスト ボックス 11">
            <a:extLst>
              <a:ext uri="{FF2B5EF4-FFF2-40B4-BE49-F238E27FC236}">
                <a16:creationId xmlns:a16="http://schemas.microsoft.com/office/drawing/2014/main" id="{73649421-AE6F-092A-BC03-89B7C01C4AA2}"/>
              </a:ext>
            </a:extLst>
          </p:cNvPr>
          <p:cNvSpPr txBox="1"/>
          <p:nvPr/>
        </p:nvSpPr>
        <p:spPr>
          <a:xfrm>
            <a:off x="258901" y="767247"/>
            <a:ext cx="6118983" cy="692497"/>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OTF UD新ゴ Pro M" panose="020B0500000000000000"/>
              </a:rPr>
              <a:t>３　レイアウト図・平面図</a:t>
            </a:r>
            <a:endParaRPr kumimoji="1" lang="en-US" altLang="ja-JP" sz="1400" b="1" dirty="0">
              <a:latin typeface="A P-OTF UD新ゴ Pr6N M" panose="020B0500000000000000" pitchFamily="34" charset="-128"/>
              <a:ea typeface="A-OTF UD新ゴ Pro M" panose="020B0500000000000000"/>
            </a:endParaRPr>
          </a:p>
          <a:p>
            <a:r>
              <a:rPr kumimoji="1" lang="ja-JP" altLang="en-US" sz="1400" b="1" dirty="0">
                <a:latin typeface="A P-OTF UD新ゴ Pr6N M" panose="020B0500000000000000" pitchFamily="34" charset="-128"/>
                <a:ea typeface="A-OTF UD新ゴ Pro M" panose="020B0500000000000000"/>
              </a:rPr>
              <a:t>　〇記載内容</a:t>
            </a:r>
          </a:p>
          <a:p>
            <a:pPr marL="171450" marR="0" lvl="0" indent="-1714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en-US" altLang="ja-JP" sz="120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P21 </a:t>
            </a:r>
            <a:r>
              <a:rPr kumimoji="1" lang="ja-JP" altLang="en-US" sz="120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ブース内レイアウトに必要な情報に従ってください。追加用紙可：</a:t>
            </a:r>
            <a:r>
              <a:rPr kumimoji="1" lang="en-US" altLang="ja-JP" sz="120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A4</a:t>
            </a:r>
            <a:r>
              <a:rPr kumimoji="1" lang="ja-JP" altLang="en-US" sz="120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又は</a:t>
            </a:r>
            <a:r>
              <a:rPr kumimoji="1" lang="en-US" altLang="ja-JP" sz="120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A3</a:t>
            </a:r>
            <a:r>
              <a:rPr kumimoji="1" lang="ja-JP" altLang="en-US" sz="120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a:t>
            </a:r>
            <a:endParaRPr kumimoji="1" lang="en-US" altLang="ja-JP" sz="1200"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endParaRPr>
          </a:p>
        </p:txBody>
      </p:sp>
      <p:sp>
        <p:nvSpPr>
          <p:cNvPr id="5" name="スライド番号プレースホルダー 1">
            <a:extLst>
              <a:ext uri="{FF2B5EF4-FFF2-40B4-BE49-F238E27FC236}">
                <a16:creationId xmlns:a16="http://schemas.microsoft.com/office/drawing/2014/main" id="{AAD6E813-E7F0-216F-F64B-B2DC82000527}"/>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ea typeface="A-OTF UD新ゴ Pro M" panose="020B0500000000000000"/>
              </a:rPr>
              <a:t>41</a:t>
            </a:r>
            <a:endParaRPr kumimoji="1" lang="ja-JP" altLang="en-US" sz="1200" dirty="0">
              <a:solidFill>
                <a:schemeClr val="tx1"/>
              </a:solidFill>
              <a:ea typeface="A-OTF UD新ゴ Pro M" panose="020B0500000000000000"/>
            </a:endParaRPr>
          </a:p>
        </p:txBody>
      </p:sp>
      <p:sp>
        <p:nvSpPr>
          <p:cNvPr id="2" name="テキスト ボックス 1">
            <a:extLst>
              <a:ext uri="{FF2B5EF4-FFF2-40B4-BE49-F238E27FC236}">
                <a16:creationId xmlns:a16="http://schemas.microsoft.com/office/drawing/2014/main" id="{D2F15A9A-222D-F63D-6608-21CF6D8796D2}"/>
              </a:ext>
            </a:extLst>
          </p:cNvPr>
          <p:cNvSpPr txBox="1"/>
          <p:nvPr/>
        </p:nvSpPr>
        <p:spPr>
          <a:xfrm>
            <a:off x="188260" y="109816"/>
            <a:ext cx="2262158" cy="369332"/>
          </a:xfrm>
          <a:prstGeom prst="rect">
            <a:avLst/>
          </a:prstGeom>
          <a:noFill/>
        </p:spPr>
        <p:txBody>
          <a:bodyPr wrap="none" rtlCol="0">
            <a:spAutoFit/>
          </a:bodyPr>
          <a:lstStyle/>
          <a:p>
            <a:pPr defTabSz="685800">
              <a:defRPr/>
            </a:pPr>
            <a:r>
              <a:rPr kumimoji="1" lang="ja-JP" altLang="en-US" sz="1800" b="0" dirty="0">
                <a:solidFill>
                  <a:srgbClr val="FF0000"/>
                </a:solidFill>
                <a:latin typeface="A P-OTF UD新ゴ Pr6N DB" panose="020B0600000000000000" pitchFamily="34" charset="-128"/>
                <a:ea typeface="A-OTF UD新ゴ Pro M" panose="020B0500000000000000"/>
              </a:rPr>
              <a:t>ブース</a:t>
            </a:r>
            <a:r>
              <a:rPr kumimoji="1" lang="ja-JP" altLang="en-US" sz="1800" b="0" dirty="0">
                <a:solidFill>
                  <a:schemeClr val="tx1"/>
                </a:solidFill>
                <a:latin typeface="A P-OTF UD新ゴ Pr6N DB" panose="020B0600000000000000" pitchFamily="34" charset="-128"/>
                <a:ea typeface="A-OTF UD新ゴ Pro M" panose="020B0500000000000000"/>
              </a:rPr>
              <a:t>設営申請書</a:t>
            </a:r>
            <a:r>
              <a:rPr kumimoji="1" lang="ja-JP" altLang="en-US" sz="1800" b="0" dirty="0">
                <a:latin typeface="A P-OTF UD新ゴ Pr6N DB" panose="020B0600000000000000" pitchFamily="34" charset="-128"/>
                <a:ea typeface="A-OTF UD新ゴ Pro M" panose="020B0500000000000000"/>
              </a:rPr>
              <a:t>②</a:t>
            </a:r>
            <a:endParaRPr kumimoji="1" lang="ja-JP" altLang="en-US" dirty="0">
              <a:latin typeface="A P-OTF UD新ゴ Pr6N DB" panose="020B0600000000000000" pitchFamily="34" charset="-128"/>
              <a:ea typeface="A-OTF UD新ゴ Pro M" panose="020B0500000000000000"/>
            </a:endParaRPr>
          </a:p>
        </p:txBody>
      </p:sp>
      <p:graphicFrame>
        <p:nvGraphicFramePr>
          <p:cNvPr id="6" name="表 7">
            <a:extLst>
              <a:ext uri="{FF2B5EF4-FFF2-40B4-BE49-F238E27FC236}">
                <a16:creationId xmlns:a16="http://schemas.microsoft.com/office/drawing/2014/main" id="{06C988A9-7CE5-063E-32A6-725E383E01D7}"/>
              </a:ext>
            </a:extLst>
          </p:cNvPr>
          <p:cNvGraphicFramePr>
            <a:graphicFrameLocks noGrp="1"/>
          </p:cNvGraphicFramePr>
          <p:nvPr>
            <p:extLst>
              <p:ext uri="{D42A27DB-BD31-4B8C-83A1-F6EECF244321}">
                <p14:modId xmlns:p14="http://schemas.microsoft.com/office/powerpoint/2010/main" val="3648876314"/>
              </p:ext>
            </p:extLst>
          </p:nvPr>
        </p:nvGraphicFramePr>
        <p:xfrm>
          <a:off x="3700663" y="537426"/>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６月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23</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日（月）</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4" name="表 3">
            <a:extLst>
              <a:ext uri="{FF2B5EF4-FFF2-40B4-BE49-F238E27FC236}">
                <a16:creationId xmlns:a16="http://schemas.microsoft.com/office/drawing/2014/main" id="{D3FB238B-56C2-19FF-30A0-97176253C45C}"/>
              </a:ext>
            </a:extLst>
          </p:cNvPr>
          <p:cNvGraphicFramePr>
            <a:graphicFrameLocks noGrp="1"/>
          </p:cNvGraphicFramePr>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7" name="正方形/長方形 6">
            <a:extLst>
              <a:ext uri="{FF2B5EF4-FFF2-40B4-BE49-F238E27FC236}">
                <a16:creationId xmlns:a16="http://schemas.microsoft.com/office/drawing/2014/main" id="{324BE944-D980-D471-D81F-BCFD3B616557}"/>
              </a:ext>
            </a:extLst>
          </p:cNvPr>
          <p:cNvSpPr/>
          <p:nvPr/>
        </p:nvSpPr>
        <p:spPr>
          <a:xfrm>
            <a:off x="7137400" y="1257300"/>
            <a:ext cx="2070100" cy="330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ページ確認</a:t>
            </a:r>
          </a:p>
        </p:txBody>
      </p:sp>
      <p:sp>
        <p:nvSpPr>
          <p:cNvPr id="8" name="正方形/長方形 7">
            <a:extLst>
              <a:ext uri="{FF2B5EF4-FFF2-40B4-BE49-F238E27FC236}">
                <a16:creationId xmlns:a16="http://schemas.microsoft.com/office/drawing/2014/main" id="{84BB6B6A-754B-DA5A-8FC3-C0CEAD24CDC2}"/>
              </a:ext>
            </a:extLst>
          </p:cNvPr>
          <p:cNvSpPr/>
          <p:nvPr/>
        </p:nvSpPr>
        <p:spPr>
          <a:xfrm>
            <a:off x="7137400" y="8515402"/>
            <a:ext cx="2070100" cy="330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ページ確認</a:t>
            </a:r>
          </a:p>
        </p:txBody>
      </p:sp>
      <p:sp>
        <p:nvSpPr>
          <p:cNvPr id="11" name="正方形/長方形 10">
            <a:extLst>
              <a:ext uri="{FF2B5EF4-FFF2-40B4-BE49-F238E27FC236}">
                <a16:creationId xmlns:a16="http://schemas.microsoft.com/office/drawing/2014/main" id="{E7DF8606-031B-6BD5-9D2A-A79DD165DB9D}"/>
              </a:ext>
            </a:extLst>
          </p:cNvPr>
          <p:cNvSpPr/>
          <p:nvPr/>
        </p:nvSpPr>
        <p:spPr>
          <a:xfrm>
            <a:off x="225426" y="1566656"/>
            <a:ext cx="6365878" cy="694874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ea typeface="A-OTF UD新ゴ Pro M" panose="020B0500000000000000"/>
            </a:endParaRPr>
          </a:p>
        </p:txBody>
      </p:sp>
    </p:spTree>
    <p:extLst>
      <p:ext uri="{BB962C8B-B14F-4D97-AF65-F5344CB8AC3E}">
        <p14:creationId xmlns:p14="http://schemas.microsoft.com/office/powerpoint/2010/main" val="170705949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37263</TotalTime>
  <Words>3737</Words>
  <Application>Microsoft Office PowerPoint</Application>
  <PresentationFormat>A4 210 x 297 mm</PresentationFormat>
  <Paragraphs>821</Paragraphs>
  <Slides>17</Slides>
  <Notes>2</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17</vt:i4>
      </vt:variant>
    </vt:vector>
  </HeadingPairs>
  <TitlesOfParts>
    <vt:vector size="28" baseType="lpstr">
      <vt:lpstr>A P-OTF UD新ゴ Pr6N DB</vt:lpstr>
      <vt:lpstr>A P-OTF UD新ゴ Pr6N M</vt:lpstr>
      <vt:lpstr>A-OTF UD新ゴ Pro M</vt:lpstr>
      <vt:lpstr>HG丸ｺﾞｼｯｸM-PRO</vt:lpstr>
      <vt:lpstr>ＭＳ Ｐゴシック</vt:lpstr>
      <vt:lpstr>UD デジタル 教科書体 NP-B</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maeda nobutaka</dc:creator>
  <cp:lastModifiedBy>英仁 和佐</cp:lastModifiedBy>
  <cp:revision>680</cp:revision>
  <cp:lastPrinted>2025-03-12T00:58:51Z</cp:lastPrinted>
  <dcterms:created xsi:type="dcterms:W3CDTF">2019-12-31T02:31:38Z</dcterms:created>
  <dcterms:modified xsi:type="dcterms:W3CDTF">2025-03-12T01:01:31Z</dcterms:modified>
</cp:coreProperties>
</file>