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9"/>
  </p:notesMasterIdLst>
  <p:sldIdLst>
    <p:sldId id="382" r:id="rId2"/>
    <p:sldId id="412" r:id="rId3"/>
    <p:sldId id="367" r:id="rId4"/>
    <p:sldId id="418" r:id="rId5"/>
    <p:sldId id="363" r:id="rId6"/>
    <p:sldId id="477" r:id="rId7"/>
    <p:sldId id="439" r:id="rId8"/>
    <p:sldId id="473" r:id="rId9"/>
    <p:sldId id="492" r:id="rId10"/>
    <p:sldId id="440" r:id="rId11"/>
    <p:sldId id="495" r:id="rId12"/>
    <p:sldId id="392" r:id="rId13"/>
    <p:sldId id="494" r:id="rId14"/>
    <p:sldId id="384" r:id="rId15"/>
    <p:sldId id="451" r:id="rId16"/>
    <p:sldId id="453" r:id="rId17"/>
    <p:sldId id="466" r:id="rId1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3E77AB6-A92F-4BCA-95B7-B5A8A18C5130}">
          <p14:sldIdLst>
            <p14:sldId id="382"/>
            <p14:sldId id="412"/>
            <p14:sldId id="367"/>
            <p14:sldId id="418"/>
            <p14:sldId id="363"/>
            <p14:sldId id="477"/>
            <p14:sldId id="439"/>
            <p14:sldId id="473"/>
            <p14:sldId id="492"/>
            <p14:sldId id="440"/>
            <p14:sldId id="495"/>
            <p14:sldId id="392"/>
            <p14:sldId id="494"/>
            <p14:sldId id="384"/>
            <p14:sldId id="451"/>
            <p14:sldId id="453"/>
            <p14:sldId id="466"/>
          </p14:sldIdLst>
        </p14:section>
        <p14:section name="タイトルなしのセクション" id="{14204F4A-E4ED-4A6B-B679-D5BC58EFBE4B}">
          <p14:sldIdLst/>
        </p14:section>
      </p14:sectionLst>
    </p:ext>
    <p:ext uri="{EFAFB233-063F-42B5-8137-9DF3F51BA10A}">
      <p15:sldGuideLst xmlns:p15="http://schemas.microsoft.com/office/powerpoint/2012/main">
        <p15:guide id="1" orient="horz" pos="3800" userDrawn="1">
          <p15:clr>
            <a:srgbClr val="A4A3A4"/>
          </p15:clr>
        </p15:guide>
        <p15:guide id="2" pos="21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和佐 英仁" initials="和佐" lastIdx="1" clrIdx="0">
    <p:extLst>
      <p:ext uri="{19B8F6BF-5375-455C-9EA6-DF929625EA0E}">
        <p15:presenceInfo xmlns:p15="http://schemas.microsoft.com/office/powerpoint/2012/main" userId="e1b7c58169023a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CE5"/>
    <a:srgbClr val="2CBE3D"/>
    <a:srgbClr val="4D9D5D"/>
    <a:srgbClr val="A5C7AE"/>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77" autoAdjust="0"/>
    <p:restoredTop sz="94667" autoAdjust="0"/>
  </p:normalViewPr>
  <p:slideViewPr>
    <p:cSldViewPr snapToGrid="0" showGuides="1">
      <p:cViewPr varScale="1">
        <p:scale>
          <a:sx n="73" d="100"/>
          <a:sy n="73" d="100"/>
        </p:scale>
        <p:origin x="3084" y="72"/>
      </p:cViewPr>
      <p:guideLst>
        <p:guide orient="horz" pos="3800"/>
        <p:guide pos="2137"/>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0"/>
            <a:ext cx="2945659" cy="498056"/>
          </a:xfrm>
          <a:prstGeom prst="rect">
            <a:avLst/>
          </a:prstGeom>
        </p:spPr>
        <p:txBody>
          <a:bodyPr vert="horz" lIns="91315" tIns="45657" rIns="91315" bIns="4565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54" y="0"/>
            <a:ext cx="2945659" cy="498056"/>
          </a:xfrm>
          <a:prstGeom prst="rect">
            <a:avLst/>
          </a:prstGeom>
        </p:spPr>
        <p:txBody>
          <a:bodyPr vert="horz" lIns="91315" tIns="45657" rIns="91315" bIns="45657" rtlCol="0"/>
          <a:lstStyle>
            <a:lvl1pPr algn="r">
              <a:defRPr sz="1200"/>
            </a:lvl1pPr>
          </a:lstStyle>
          <a:p>
            <a:fld id="{F1B22EE3-B7DD-46E1-ADA2-6B901D8BF0F6}"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51213"/>
          </a:xfrm>
          <a:prstGeom prst="rect">
            <a:avLst/>
          </a:prstGeom>
          <a:noFill/>
          <a:ln w="12700">
            <a:solidFill>
              <a:prstClr val="black"/>
            </a:solidFill>
          </a:ln>
        </p:spPr>
        <p:txBody>
          <a:bodyPr vert="horz" lIns="91315" tIns="45657" rIns="91315" bIns="45657"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1315" tIns="45657" rIns="91315" bIns="456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9428595"/>
            <a:ext cx="2945659" cy="498055"/>
          </a:xfrm>
          <a:prstGeom prst="rect">
            <a:avLst/>
          </a:prstGeom>
        </p:spPr>
        <p:txBody>
          <a:bodyPr vert="horz" lIns="91315" tIns="45657" rIns="91315" bIns="456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54" y="9428595"/>
            <a:ext cx="2945659" cy="498055"/>
          </a:xfrm>
          <a:prstGeom prst="rect">
            <a:avLst/>
          </a:prstGeom>
        </p:spPr>
        <p:txBody>
          <a:bodyPr vert="horz" lIns="91315" tIns="45657" rIns="91315" bIns="45657" rtlCol="0" anchor="b"/>
          <a:lstStyle>
            <a:lvl1pPr algn="r">
              <a:defRPr sz="1200"/>
            </a:lvl1pPr>
          </a:lstStyle>
          <a:p>
            <a:fld id="{9360EF11-6E29-45D7-A42D-8AE7AF47E6A2}" type="slidenum">
              <a:rPr kumimoji="1" lang="ja-JP" altLang="en-US" smtClean="0"/>
              <a:t>‹#›</a:t>
            </a:fld>
            <a:endParaRPr kumimoji="1" lang="ja-JP" altLang="en-US"/>
          </a:p>
        </p:txBody>
      </p:sp>
    </p:spTree>
    <p:extLst>
      <p:ext uri="{BB962C8B-B14F-4D97-AF65-F5344CB8AC3E}">
        <p14:creationId xmlns:p14="http://schemas.microsoft.com/office/powerpoint/2010/main" val="23070088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60EF11-6E29-45D7-A42D-8AE7AF47E6A2}" type="slidenum">
              <a:rPr kumimoji="1" lang="ja-JP" altLang="en-US" smtClean="0"/>
              <a:t>7</a:t>
            </a:fld>
            <a:endParaRPr kumimoji="1" lang="ja-JP" altLang="en-US"/>
          </a:p>
        </p:txBody>
      </p:sp>
    </p:spTree>
    <p:extLst>
      <p:ext uri="{BB962C8B-B14F-4D97-AF65-F5344CB8AC3E}">
        <p14:creationId xmlns:p14="http://schemas.microsoft.com/office/powerpoint/2010/main" val="258430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60EF11-6E29-45D7-A42D-8AE7AF47E6A2}" type="slidenum">
              <a:rPr kumimoji="1" lang="ja-JP" altLang="en-US" smtClean="0"/>
              <a:t>10</a:t>
            </a:fld>
            <a:endParaRPr kumimoji="1" lang="ja-JP" altLang="en-US"/>
          </a:p>
        </p:txBody>
      </p:sp>
    </p:spTree>
    <p:extLst>
      <p:ext uri="{BB962C8B-B14F-4D97-AF65-F5344CB8AC3E}">
        <p14:creationId xmlns:p14="http://schemas.microsoft.com/office/powerpoint/2010/main" val="412559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60EF11-6E29-45D7-A42D-8AE7AF47E6A2}" type="slidenum">
              <a:rPr kumimoji="1" lang="ja-JP" altLang="en-US" smtClean="0"/>
              <a:t>16</a:t>
            </a:fld>
            <a:endParaRPr kumimoji="1" lang="ja-JP" altLang="en-US"/>
          </a:p>
        </p:txBody>
      </p:sp>
    </p:spTree>
    <p:extLst>
      <p:ext uri="{BB962C8B-B14F-4D97-AF65-F5344CB8AC3E}">
        <p14:creationId xmlns:p14="http://schemas.microsoft.com/office/powerpoint/2010/main" val="408298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FDC21833-B07A-49F6-967B-2034F0A36217}" type="datetime1">
              <a:rPr kumimoji="1" lang="ja-JP" altLang="en-US" smtClean="0"/>
              <a:t>2026/4/13</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363321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A6682E84-020D-4B2F-93C1-6DD2D030B04C}" type="datetime1">
              <a:rPr kumimoji="1" lang="ja-JP" altLang="en-US" smtClean="0"/>
              <a:t>2026/4/13</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378694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A5CE2CD5-6553-448A-AC35-4D7308767C38}" type="datetime1">
              <a:rPr kumimoji="1" lang="ja-JP" altLang="en-US" smtClean="0"/>
              <a:t>2026/4/13</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36748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7CA04E39-89F5-4F53-8A92-9A2782DA5783}" type="datetime1">
              <a:rPr kumimoji="1" lang="ja-JP" altLang="en-US" smtClean="0"/>
              <a:t>2026/4/13</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80486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5BB01DA-3B61-42E5-8859-D96466A7BB2E}" type="datetime1">
              <a:rPr kumimoji="1" lang="ja-JP" altLang="en-US" smtClean="0"/>
              <a:t>2026/4/13</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396981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7E3A2C97-F5E8-4463-95B3-A2BA2EDEFA1E}" type="datetime1">
              <a:rPr kumimoji="1" lang="ja-JP" altLang="en-US" smtClean="0"/>
              <a:t>2026/4/13</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156901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CB74C28F-4DF5-4CD8-A159-098756265510}" type="datetime1">
              <a:rPr kumimoji="1" lang="ja-JP" altLang="en-US" smtClean="0"/>
              <a:t>2026/4/13</a:t>
            </a:fld>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376984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1D52272-04CE-494C-918C-C1D36C281F01}" type="datetime1">
              <a:rPr kumimoji="1" lang="ja-JP" altLang="en-US" smtClean="0"/>
              <a:t>2026/4/13</a:t>
            </a:fld>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156200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852BA0EF-A21B-4DCE-99AB-1DE7E92642FA}" type="datetime1">
              <a:rPr kumimoji="1" lang="ja-JP" altLang="en-US" smtClean="0"/>
              <a:t>2026/4/13</a:t>
            </a:fld>
            <a:endParaRPr kumimoji="1" lang="ja-JP" alt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131346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D06901E8-E48C-4DFF-A6DD-E7DEDAE75893}" type="datetime1">
              <a:rPr kumimoji="1" lang="ja-JP" altLang="en-US" smtClean="0"/>
              <a:t>2026/4/13</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211771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1AA00347-EEFF-4998-930A-0B3AE9C78EC4}" type="datetime1">
              <a:rPr kumimoji="1" lang="ja-JP" altLang="en-US" smtClean="0"/>
              <a:t>2026/4/13</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663423E7-E2F5-4AEC-B6B5-2F805007FDB7}" type="slidenum">
              <a:rPr kumimoji="1" lang="ja-JP" altLang="en-US" smtClean="0"/>
              <a:t>‹#›</a:t>
            </a:fld>
            <a:endParaRPr kumimoji="1" lang="ja-JP" altLang="en-US"/>
          </a:p>
        </p:txBody>
      </p:sp>
    </p:spTree>
    <p:extLst>
      <p:ext uri="{BB962C8B-B14F-4D97-AF65-F5344CB8AC3E}">
        <p14:creationId xmlns:p14="http://schemas.microsoft.com/office/powerpoint/2010/main" val="104503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6451260" y="219110"/>
            <a:ext cx="330540" cy="230832"/>
          </a:xfrm>
          <a:prstGeom prst="rect">
            <a:avLst/>
          </a:prstGeom>
        </p:spPr>
        <p:txBody>
          <a:bodyPr vert="horz" wrap="none" lIns="91440" tIns="45720" rIns="91440" bIns="45720" rtlCol="0" anchor="ctr">
            <a:spAutoFit/>
          </a:bodyPr>
          <a:lstStyle>
            <a:lvl1pPr algn="ctr">
              <a:defRPr sz="900">
                <a:solidFill>
                  <a:schemeClr val="tx1">
                    <a:tint val="75000"/>
                  </a:schemeClr>
                </a:solidFill>
                <a:latin typeface="A-OTF UD新ゴ Pro M" panose="020B0500000000000000" pitchFamily="34" charset="-128"/>
                <a:ea typeface="A-OTF UD新ゴ Pro M" panose="020B0500000000000000" pitchFamily="34" charset="-128"/>
              </a:defRPr>
            </a:lvl1pPr>
          </a:lstStyle>
          <a:p>
            <a:fld id="{663423E7-E2F5-4AEC-B6B5-2F805007FDB7}" type="slidenum">
              <a:rPr kumimoji="1" lang="ja-JP" altLang="en-US" smtClean="0"/>
              <a:pPr/>
              <a:t>‹#›</a:t>
            </a:fld>
            <a:endParaRPr kumimoji="1" lang="ja-JP" altLang="en-US"/>
          </a:p>
        </p:txBody>
      </p:sp>
      <p:cxnSp>
        <p:nvCxnSpPr>
          <p:cNvPr id="7" name="直線コネクタ 6">
            <a:extLst>
              <a:ext uri="{FF2B5EF4-FFF2-40B4-BE49-F238E27FC236}">
                <a16:creationId xmlns:a16="http://schemas.microsoft.com/office/drawing/2014/main" id="{24B56D73-7D8B-43B1-B6B3-3F702F71E178}"/>
              </a:ext>
            </a:extLst>
          </p:cNvPr>
          <p:cNvCxnSpPr>
            <a:cxnSpLocks/>
          </p:cNvCxnSpPr>
          <p:nvPr userDrawn="1"/>
        </p:nvCxnSpPr>
        <p:spPr>
          <a:xfrm>
            <a:off x="188260" y="441048"/>
            <a:ext cx="6669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899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2723823" cy="369332"/>
          </a:xfrm>
          <a:prstGeom prst="rect">
            <a:avLst/>
          </a:prstGeom>
          <a:noFill/>
        </p:spPr>
        <p:txBody>
          <a:bodyPr wrap="none" rtlCol="0">
            <a:spAutoFit/>
          </a:bodyPr>
          <a:lstStyle/>
          <a:p>
            <a:r>
              <a:rPr kumimoji="1" lang="ja-JP" altLang="en-US" dirty="0">
                <a:latin typeface="A-OTF UD新ゴ Pro M" panose="020B0500000000000000" pitchFamily="34" charset="-128"/>
                <a:ea typeface="A-OTF UD新ゴ Pro M" panose="020B0500000000000000" pitchFamily="34" charset="-128"/>
              </a:rPr>
              <a:t>各種申込みの期限等一覧</a:t>
            </a:r>
          </a:p>
        </p:txBody>
      </p:sp>
      <p:graphicFrame>
        <p:nvGraphicFramePr>
          <p:cNvPr id="5" name="表 2">
            <a:extLst>
              <a:ext uri="{FF2B5EF4-FFF2-40B4-BE49-F238E27FC236}">
                <a16:creationId xmlns:a16="http://schemas.microsoft.com/office/drawing/2014/main" id="{B14C6AB8-B5F5-D8D1-1223-F7865BAEA13B}"/>
              </a:ext>
            </a:extLst>
          </p:cNvPr>
          <p:cNvGraphicFramePr>
            <a:graphicFrameLocks noGrp="1"/>
          </p:cNvGraphicFramePr>
          <p:nvPr>
            <p:extLst>
              <p:ext uri="{D42A27DB-BD31-4B8C-83A1-F6EECF244321}">
                <p14:modId xmlns:p14="http://schemas.microsoft.com/office/powerpoint/2010/main" val="1774265588"/>
              </p:ext>
            </p:extLst>
          </p:nvPr>
        </p:nvGraphicFramePr>
        <p:xfrm>
          <a:off x="359260" y="731313"/>
          <a:ext cx="6139480" cy="5943600"/>
        </p:xfrm>
        <a:graphic>
          <a:graphicData uri="http://schemas.openxmlformats.org/drawingml/2006/table">
            <a:tbl>
              <a:tblPr firstRow="1" bandRow="1">
                <a:tableStyleId>{5C22544A-7EE6-4342-B048-85BDC9FD1C3A}</a:tableStyleId>
              </a:tblPr>
              <a:tblGrid>
                <a:gridCol w="423469">
                  <a:extLst>
                    <a:ext uri="{9D8B030D-6E8A-4147-A177-3AD203B41FA5}">
                      <a16:colId xmlns:a16="http://schemas.microsoft.com/office/drawing/2014/main" val="1636430150"/>
                    </a:ext>
                  </a:extLst>
                </a:gridCol>
                <a:gridCol w="2407942">
                  <a:extLst>
                    <a:ext uri="{9D8B030D-6E8A-4147-A177-3AD203B41FA5}">
                      <a16:colId xmlns:a16="http://schemas.microsoft.com/office/drawing/2014/main" val="1770348329"/>
                    </a:ext>
                  </a:extLst>
                </a:gridCol>
                <a:gridCol w="749030">
                  <a:extLst>
                    <a:ext uri="{9D8B030D-6E8A-4147-A177-3AD203B41FA5}">
                      <a16:colId xmlns:a16="http://schemas.microsoft.com/office/drawing/2014/main" val="3840326382"/>
                    </a:ext>
                  </a:extLst>
                </a:gridCol>
                <a:gridCol w="1235413">
                  <a:extLst>
                    <a:ext uri="{9D8B030D-6E8A-4147-A177-3AD203B41FA5}">
                      <a16:colId xmlns:a16="http://schemas.microsoft.com/office/drawing/2014/main" val="2348040520"/>
                    </a:ext>
                  </a:extLst>
                </a:gridCol>
                <a:gridCol w="603115">
                  <a:extLst>
                    <a:ext uri="{9D8B030D-6E8A-4147-A177-3AD203B41FA5}">
                      <a16:colId xmlns:a16="http://schemas.microsoft.com/office/drawing/2014/main" val="589805525"/>
                    </a:ext>
                  </a:extLst>
                </a:gridCol>
                <a:gridCol w="720511">
                  <a:extLst>
                    <a:ext uri="{9D8B030D-6E8A-4147-A177-3AD203B41FA5}">
                      <a16:colId xmlns:a16="http://schemas.microsoft.com/office/drawing/2014/main" val="3491933049"/>
                    </a:ext>
                  </a:extLst>
                </a:gridCol>
              </a:tblGrid>
              <a:tr h="444656">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掲載頁</a:t>
                      </a:r>
                      <a:endParaRPr kumimoji="1" lang="en-US" altLang="ja-JP"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提出書類名</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提出期限</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提出先</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申込書</a:t>
                      </a:r>
                      <a:endParaRPr kumimoji="1" lang="en-US" altLang="ja-JP" sz="1200" b="0" dirty="0">
                        <a:solidFill>
                          <a:schemeClr val="tx1"/>
                        </a:solidFill>
                        <a:latin typeface="A-OTF UD新ゴ Pro M" panose="020B0500000000000000" pitchFamily="34" charset="-128"/>
                        <a:ea typeface="A-OTF UD新ゴ Pro M" panose="020B0500000000000000"/>
                      </a:endParaRPr>
                    </a:p>
                    <a:p>
                      <a:pPr algn="ctr"/>
                      <a:r>
                        <a:rPr kumimoji="1" lang="ja-JP" altLang="en-US" sz="1200" b="0" dirty="0">
                          <a:solidFill>
                            <a:schemeClr val="tx1"/>
                          </a:solidFill>
                          <a:latin typeface="A-OTF UD新ゴ Pro M" panose="020B0500000000000000" pitchFamily="34" charset="-128"/>
                          <a:ea typeface="A-OTF UD新ゴ Pro M" panose="020B0500000000000000"/>
                        </a:rPr>
                        <a:t>頁</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備考</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92462966"/>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15</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a:cs typeface="+mn-cs"/>
                        </a:rPr>
                        <a:t>出展申込書 ①～③</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5</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14</a:t>
                      </a:r>
                      <a:r>
                        <a:rPr kumimoji="1" lang="ja-JP" altLang="en-US" sz="1200" b="0" dirty="0">
                          <a:solidFill>
                            <a:schemeClr val="tx1"/>
                          </a:solidFill>
                          <a:latin typeface="A-OTF UD新ゴ Pro M" panose="020B0500000000000000" pitchFamily="34" charset="-128"/>
                          <a:ea typeface="A-OTF UD新ゴ Pro M" panose="020B0500000000000000"/>
                        </a:rPr>
                        <a:t>日（木）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A-OTF UD新ゴ Pro M" panose="020B0500000000000000" pitchFamily="34" charset="-128"/>
                          <a:ea typeface="A-OTF UD新ゴ Pro M" panose="020B0500000000000000" pitchFamily="34" charset="-128"/>
                        </a:rPr>
                        <a:t>林業機械化協会</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OTF UD新ゴ Pro M" panose="020B0500000000000000" pitchFamily="34" charset="-128"/>
                          <a:ea typeface="A-OTF UD新ゴ Pro M" panose="020B0500000000000000"/>
                        </a:rPr>
                        <a:t>38-40</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全社提出</a:t>
                      </a:r>
                      <a:endParaRPr kumimoji="1" lang="en-US" altLang="ja-JP"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54907599"/>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19</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OTF UD新ゴ Pro M" panose="020B0500000000000000" pitchFamily="34" charset="-128"/>
                          <a:ea typeface="A-OTF UD新ゴ Pro M" panose="020B0500000000000000"/>
                        </a:rPr>
                        <a:t>「最新の林業機械」掲載申込書</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OTF UD新ゴ Pro M" panose="020B0500000000000000" pitchFamily="34" charset="-128"/>
                          <a:ea typeface="A-OTF UD新ゴ Pro M" panose="020B0500000000000000"/>
                        </a:rPr>
                        <a:t>5</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14</a:t>
                      </a:r>
                      <a:r>
                        <a:rPr kumimoji="1" lang="ja-JP" altLang="en-US" sz="1200" b="0" dirty="0">
                          <a:solidFill>
                            <a:schemeClr val="tx1"/>
                          </a:solidFill>
                          <a:latin typeface="A-OTF UD新ゴ Pro M" panose="020B0500000000000000" pitchFamily="34" charset="-128"/>
                          <a:ea typeface="A-OTF UD新ゴ Pro M" panose="020B0500000000000000"/>
                        </a:rPr>
                        <a:t>日（木）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zh-TW" altLang="en-US" sz="1200" b="0" dirty="0">
                          <a:latin typeface="A-OTF UD新ゴ Pro M" panose="020B0500000000000000" pitchFamily="34" charset="-128"/>
                          <a:ea typeface="A-OTF UD新ゴ Pro M" panose="020B0500000000000000" pitchFamily="34" charset="-128"/>
                        </a:rPr>
                        <a:t>林業機械化協会</a:t>
                      </a:r>
                      <a:endParaRPr kumimoji="1" lang="ja-JP" altLang="en-US" sz="1200" b="0" dirty="0">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latin typeface="A-OTF UD新ゴ Pro M" panose="020B0500000000000000" pitchFamily="34" charset="-128"/>
                          <a:ea typeface="A-OTF UD新ゴ Pro M" panose="020B0500000000000000"/>
                        </a:rPr>
                        <a:t>41</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b="0" dirty="0">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289693"/>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20</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OTF UD新ゴ Pro M" panose="020B0500000000000000" pitchFamily="34" charset="-128"/>
                          <a:ea typeface="A-OTF UD新ゴ Pro M" panose="020B0500000000000000"/>
                        </a:rPr>
                        <a:t>木材調達・処分申込書</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OTF UD新ゴ Pro M" panose="020B0500000000000000" pitchFamily="34" charset="-128"/>
                          <a:ea typeface="A-OTF UD新ゴ Pro M" panose="020B0500000000000000"/>
                        </a:rPr>
                        <a:t>6</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18</a:t>
                      </a:r>
                      <a:r>
                        <a:rPr kumimoji="1" lang="ja-JP" altLang="en-US" sz="1200" b="0" dirty="0">
                          <a:solidFill>
                            <a:schemeClr val="tx1"/>
                          </a:solidFill>
                          <a:latin typeface="A-OTF UD新ゴ Pro M" panose="020B0500000000000000" pitchFamily="34" charset="-128"/>
                          <a:ea typeface="A-OTF UD新ゴ Pro M" panose="020B0500000000000000"/>
                        </a:rPr>
                        <a:t>日（木）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rPr>
                        <a:t>林業機械化協会</a:t>
                      </a:r>
                      <a:endPar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rPr>
                        <a:t>42</a:t>
                      </a:r>
                      <a:endPar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b="0" dirty="0">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0094791"/>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19</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OTF UD新ゴ Pro M" panose="020B0500000000000000" pitchFamily="34" charset="-128"/>
                          <a:ea typeface="A-OTF UD新ゴ Pro M" panose="020B0500000000000000"/>
                        </a:rPr>
                        <a:t>「最新の林業機械」原稿の提出</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OTF UD新ゴ Pro M" panose="020B0500000000000000" pitchFamily="34" charset="-128"/>
                          <a:ea typeface="A-OTF UD新ゴ Pro M" panose="020B0500000000000000"/>
                        </a:rPr>
                        <a:t>6</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18</a:t>
                      </a:r>
                      <a:r>
                        <a:rPr kumimoji="1" lang="ja-JP" altLang="en-US" sz="1200" b="0" dirty="0">
                          <a:solidFill>
                            <a:schemeClr val="tx1"/>
                          </a:solidFill>
                          <a:latin typeface="A-OTF UD新ゴ Pro M" panose="020B0500000000000000" pitchFamily="34" charset="-128"/>
                          <a:ea typeface="A-OTF UD新ゴ Pro M" panose="020B0500000000000000"/>
                        </a:rPr>
                        <a:t>日</a:t>
                      </a:r>
                      <a:endParaRPr kumimoji="1" lang="en-US" altLang="ja-JP" sz="1200" b="0" dirty="0">
                        <a:solidFill>
                          <a:schemeClr val="tx1"/>
                        </a:solidFill>
                        <a:latin typeface="A-OTF UD新ゴ Pro M" panose="020B0500000000000000" pitchFamily="34" charset="-128"/>
                        <a:ea typeface="A-OTF UD新ゴ Pro M" panose="020B050000000000000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OTF UD新ゴ Pro M" panose="020B0500000000000000" pitchFamily="34" charset="-128"/>
                          <a:ea typeface="A-OTF UD新ゴ Pro M" panose="020B0500000000000000"/>
                        </a:rPr>
                        <a:t>  (</a:t>
                      </a:r>
                      <a:r>
                        <a:rPr kumimoji="1" lang="ja-JP" altLang="en-US" sz="1200" b="0" dirty="0">
                          <a:solidFill>
                            <a:schemeClr val="tx1"/>
                          </a:solidFill>
                          <a:latin typeface="A-OTF UD新ゴ Pro M" panose="020B0500000000000000" pitchFamily="34" charset="-128"/>
                          <a:ea typeface="A-OTF UD新ゴ Pro M" panose="020B0500000000000000"/>
                        </a:rPr>
                        <a:t>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zh-TW" altLang="en-US" sz="1200" b="0" dirty="0">
                          <a:latin typeface="A-OTF UD新ゴ Pro M" panose="020B0500000000000000" pitchFamily="34" charset="-128"/>
                          <a:ea typeface="A-OTF UD新ゴ Pro M" panose="020B0500000000000000" pitchFamily="34" charset="-128"/>
                        </a:rPr>
                        <a:t>林業機械化協会</a:t>
                      </a:r>
                      <a:endParaRPr kumimoji="1" lang="ja-JP" altLang="en-US" sz="1200" b="0" dirty="0">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latin typeface="A-OTF UD新ゴ Pro M" panose="020B0500000000000000" pitchFamily="34" charset="-128"/>
                          <a:ea typeface="A-OTF UD新ゴ Pro M" panose="020B0500000000000000"/>
                        </a:rPr>
                        <a:t>---</a:t>
                      </a:r>
                      <a:endParaRPr kumimoji="1" lang="ja-JP" altLang="en-US" sz="1200" b="0" dirty="0">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b="0" dirty="0">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3102701"/>
                  </a:ext>
                </a:extLst>
              </a:tr>
              <a:tr h="344851">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22</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a:cs typeface="+mn-cs"/>
                        </a:rPr>
                        <a:t>ブース設営申込書①</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a:cs typeface="+mn-cs"/>
                        </a:rPr>
                        <a:t>(</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a:cs typeface="+mn-cs"/>
                        </a:rPr>
                        <a:t>全社</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a:cs typeface="+mn-cs"/>
                        </a:rPr>
                        <a:t> ②追加テント  ③</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a:cs typeface="+mn-cs"/>
                        </a:rPr>
                        <a:t>(</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a:cs typeface="+mn-cs"/>
                        </a:rPr>
                        <a:t>建物・工作物）</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7</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14</a:t>
                      </a:r>
                      <a:r>
                        <a:rPr kumimoji="1" lang="ja-JP" altLang="en-US" sz="1200" b="0" dirty="0">
                          <a:solidFill>
                            <a:schemeClr val="tx1"/>
                          </a:solidFill>
                          <a:latin typeface="A-OTF UD新ゴ Pro M" panose="020B0500000000000000" pitchFamily="34" charset="-128"/>
                          <a:ea typeface="A-OTF UD新ゴ Pro M" panose="020B0500000000000000"/>
                        </a:rPr>
                        <a:t>日</a:t>
                      </a:r>
                      <a:endParaRPr kumimoji="1" lang="en-US" altLang="ja-JP" sz="1200" b="0" dirty="0">
                        <a:solidFill>
                          <a:schemeClr val="tx1"/>
                        </a:solidFill>
                        <a:latin typeface="A-OTF UD新ゴ Pro M" panose="020B0500000000000000" pitchFamily="34" charset="-128"/>
                        <a:ea typeface="A-OTF UD新ゴ Pro M" panose="020B0500000000000000"/>
                      </a:endParaRPr>
                    </a:p>
                    <a:p>
                      <a:pPr algn="ctr"/>
                      <a:r>
                        <a:rPr kumimoji="1" lang="ja-JP" altLang="en-US" sz="1200" b="0" dirty="0">
                          <a:solidFill>
                            <a:schemeClr val="tx1"/>
                          </a:solidFill>
                          <a:latin typeface="A-OTF UD新ゴ Pro M" panose="020B0500000000000000" pitchFamily="34" charset="-128"/>
                          <a:ea typeface="A-OTF UD新ゴ Pro M" panose="020B0500000000000000"/>
                        </a:rPr>
                        <a:t>（火）</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OTF UD新ゴ Pro M" panose="020B0500000000000000" pitchFamily="34" charset="-128"/>
                          <a:ea typeface="A-OTF UD新ゴ Pro M" panose="020B0500000000000000"/>
                        </a:rPr>
                        <a:t>アクティオ</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OTF UD新ゴ Pro M" panose="020B0500000000000000" pitchFamily="34" charset="-128"/>
                          <a:ea typeface="A-OTF UD新ゴ Pro M" panose="020B0500000000000000"/>
                        </a:rPr>
                        <a:t>43-47</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全社提出</a:t>
                      </a:r>
                      <a:endParaRPr kumimoji="1" lang="en-US" altLang="ja-JP" sz="1200" b="0" dirty="0">
                        <a:solidFill>
                          <a:schemeClr val="tx1"/>
                        </a:solidFill>
                        <a:latin typeface="A-OTF UD新ゴ Pro M" panose="020B0500000000000000" pitchFamily="34" charset="-128"/>
                        <a:ea typeface="A-OTF UD新ゴ Pro M" panose="020B0500000000000000"/>
                      </a:endParaRPr>
                    </a:p>
                    <a:p>
                      <a:pPr algn="ctr"/>
                      <a:r>
                        <a:rPr kumimoji="1" lang="en-US" altLang="ja-JP" sz="1200" b="0" dirty="0">
                          <a:solidFill>
                            <a:schemeClr val="tx1"/>
                          </a:solidFill>
                          <a:latin typeface="A-OTF UD新ゴ Pro M" panose="020B0500000000000000" pitchFamily="34" charset="-128"/>
                          <a:ea typeface="A-OTF UD新ゴ Pro M" panose="020B0500000000000000"/>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263763174"/>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16</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a:cs typeface="+mn-cs"/>
                        </a:rPr>
                        <a:t>リーフレット及び見どころ原稿の提出</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7</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16</a:t>
                      </a:r>
                      <a:r>
                        <a:rPr kumimoji="1" lang="ja-JP" altLang="en-US" sz="1200" b="0" dirty="0">
                          <a:solidFill>
                            <a:schemeClr val="tx1"/>
                          </a:solidFill>
                          <a:latin typeface="A-OTF UD新ゴ Pro M" panose="020B0500000000000000" pitchFamily="34" charset="-128"/>
                          <a:ea typeface="A-OTF UD新ゴ Pro M" panose="020B0500000000000000"/>
                        </a:rPr>
                        <a:t>日（木）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A-OTF UD新ゴ Pro M" panose="020B0500000000000000" pitchFamily="34" charset="-128"/>
                          <a:ea typeface="A-OTF UD新ゴ Pro M" panose="020B0500000000000000" pitchFamily="34" charset="-128"/>
                        </a:rPr>
                        <a:t>林業機械化協会</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OTF UD新ゴ Pro M" panose="020B0500000000000000" pitchFamily="34" charset="-128"/>
                          <a:ea typeface="A-OTF UD新ゴ Pro M" panose="020B0500000000000000"/>
                        </a:rPr>
                        <a:t>---</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全社提出</a:t>
                      </a:r>
                      <a:endParaRPr kumimoji="1" lang="en-US" altLang="ja-JP"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968676"/>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20</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dirty="0">
                          <a:ea typeface="A-OTF UD新ゴ Pro M" panose="020B0500000000000000"/>
                        </a:rPr>
                        <a:t>木材納品場所申込書</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7</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16</a:t>
                      </a:r>
                      <a:r>
                        <a:rPr kumimoji="1" lang="ja-JP" altLang="en-US" sz="1200" b="0" dirty="0">
                          <a:solidFill>
                            <a:schemeClr val="tx1"/>
                          </a:solidFill>
                          <a:latin typeface="A-OTF UD新ゴ Pro M" panose="020B0500000000000000" pitchFamily="34" charset="-128"/>
                          <a:ea typeface="A-OTF UD新ゴ Pro M" panose="020B0500000000000000"/>
                        </a:rPr>
                        <a:t>日</a:t>
                      </a:r>
                      <a:endParaRPr kumimoji="1" lang="en-US" altLang="ja-JP" sz="1200" b="0" dirty="0">
                        <a:solidFill>
                          <a:schemeClr val="tx1"/>
                        </a:solidFill>
                        <a:latin typeface="A-OTF UD新ゴ Pro M" panose="020B0500000000000000" pitchFamily="34" charset="-128"/>
                        <a:ea typeface="A-OTF UD新ゴ Pro M" panose="020B0500000000000000"/>
                      </a:endParaRPr>
                    </a:p>
                    <a:p>
                      <a:pPr algn="ctr"/>
                      <a:r>
                        <a:rPr kumimoji="1" lang="ja-JP" altLang="en-US" sz="1200" b="0" dirty="0">
                          <a:solidFill>
                            <a:schemeClr val="tx1"/>
                          </a:solidFill>
                          <a:latin typeface="A-OTF UD新ゴ Pro M" panose="020B0500000000000000" pitchFamily="34" charset="-128"/>
                          <a:ea typeface="A-OTF UD新ゴ Pro M" panose="020B0500000000000000"/>
                        </a:rPr>
                        <a:t>（木）</a:t>
                      </a:r>
                      <a:endParaRPr lang="ja-JP" altLang="en-US" sz="1200" dirty="0">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a:ea typeface="A-OTF UD新ゴ Pro M" panose="020B0500000000000000"/>
                        </a:rPr>
                        <a:t>林業機械化協会</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rPr>
                        <a:t>48</a:t>
                      </a:r>
                      <a:endPar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ja-JP" altLang="en-US" sz="1200" dirty="0">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807909"/>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31</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OTF UD新ゴ Pro M" panose="020B0500000000000000" pitchFamily="34" charset="-128"/>
                          <a:ea typeface="A-OTF UD新ゴ Pro M" panose="020B0500000000000000"/>
                        </a:rPr>
                        <a:t>火気使用・危険物届出書</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8</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20</a:t>
                      </a:r>
                      <a:r>
                        <a:rPr kumimoji="1" lang="ja-JP" altLang="en-US" sz="1200" b="0" dirty="0">
                          <a:solidFill>
                            <a:schemeClr val="tx1"/>
                          </a:solidFill>
                          <a:latin typeface="A-OTF UD新ゴ Pro M" panose="020B0500000000000000" pitchFamily="34" charset="-128"/>
                          <a:ea typeface="A-OTF UD新ゴ Pro M" panose="020B0500000000000000"/>
                        </a:rPr>
                        <a:t>日（木）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rPr>
                        <a:t>アクティオ</a:t>
                      </a:r>
                      <a:endPar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rPr>
                        <a:t>49</a:t>
                      </a:r>
                      <a:endPar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a:rPr>
                        <a:t>発電機、火器使用</a:t>
                      </a:r>
                      <a:endParaRPr kumimoji="1" lang="en-US" altLang="ja-JP"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93331492"/>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33</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solidFill>
                            <a:schemeClr val="tx1"/>
                          </a:solidFill>
                          <a:latin typeface="A-OTF UD新ゴ Pro M" panose="020B0500000000000000" pitchFamily="34" charset="-128"/>
                          <a:ea typeface="A-OTF UD新ゴ Pro M" panose="020B0500000000000000"/>
                        </a:rPr>
                        <a:t>搬入・搬出車両証等申込書</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9</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24</a:t>
                      </a:r>
                      <a:r>
                        <a:rPr kumimoji="1" lang="ja-JP" altLang="en-US" sz="1200" b="0" dirty="0">
                          <a:solidFill>
                            <a:schemeClr val="tx1"/>
                          </a:solidFill>
                          <a:latin typeface="A-OTF UD新ゴ Pro M" panose="020B0500000000000000" pitchFamily="34" charset="-128"/>
                          <a:ea typeface="A-OTF UD新ゴ Pro M" panose="020B0500000000000000"/>
                        </a:rPr>
                        <a:t>日</a:t>
                      </a:r>
                      <a:endParaRPr kumimoji="1" lang="en-US" altLang="ja-JP" sz="1200" b="0" dirty="0">
                        <a:solidFill>
                          <a:schemeClr val="tx1"/>
                        </a:solidFill>
                        <a:latin typeface="A-OTF UD新ゴ Pro M" panose="020B0500000000000000" pitchFamily="34" charset="-128"/>
                        <a:ea typeface="A-OTF UD新ゴ Pro M" panose="020B0500000000000000"/>
                      </a:endParaRPr>
                    </a:p>
                    <a:p>
                      <a:pPr algn="ctr"/>
                      <a:r>
                        <a:rPr kumimoji="1" lang="en-US" altLang="ja-JP" sz="1200" b="0" dirty="0">
                          <a:solidFill>
                            <a:schemeClr val="tx1"/>
                          </a:solidFill>
                          <a:latin typeface="A-OTF UD新ゴ Pro M" panose="020B0500000000000000" pitchFamily="34" charset="-128"/>
                          <a:ea typeface="A-OTF UD新ゴ Pro M" panose="020B0500000000000000"/>
                        </a:rPr>
                        <a:t>  (</a:t>
                      </a:r>
                      <a:r>
                        <a:rPr kumimoji="1" lang="ja-JP" altLang="en-US" sz="1200" b="0" dirty="0">
                          <a:solidFill>
                            <a:schemeClr val="tx1"/>
                          </a:solidFill>
                          <a:latin typeface="A-OTF UD新ゴ Pro M" panose="020B0500000000000000" pitchFamily="34" charset="-128"/>
                          <a:ea typeface="A-OTF UD新ゴ Pro M" panose="020B0500000000000000"/>
                        </a:rPr>
                        <a:t>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rPr>
                        <a:t>林業機械化協会</a:t>
                      </a:r>
                      <a:endPar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rPr>
                        <a:t>50</a:t>
                      </a:r>
                      <a:endPar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en-US" altLang="ja-JP" sz="1200" b="0" dirty="0">
                        <a:solidFill>
                          <a:schemeClr val="bg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6822268"/>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36</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OTF UD新ゴ Pro M" panose="020B0500000000000000" pitchFamily="34" charset="-128"/>
                          <a:ea typeface="A-OTF UD新ゴ Pro M" panose="020B0500000000000000"/>
                        </a:rPr>
                        <a:t>追加備品申込書</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10</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8</a:t>
                      </a:r>
                      <a:r>
                        <a:rPr kumimoji="1" lang="ja-JP" altLang="en-US" sz="1200" b="0" dirty="0">
                          <a:solidFill>
                            <a:schemeClr val="tx1"/>
                          </a:solidFill>
                          <a:latin typeface="A-OTF UD新ゴ Pro M" panose="020B0500000000000000" pitchFamily="34" charset="-128"/>
                          <a:ea typeface="A-OTF UD新ゴ Pro M" panose="020B0500000000000000"/>
                        </a:rPr>
                        <a:t>日</a:t>
                      </a:r>
                      <a:endParaRPr kumimoji="1" lang="en-US" altLang="ja-JP" sz="1200" b="0" dirty="0">
                        <a:solidFill>
                          <a:schemeClr val="tx1"/>
                        </a:solidFill>
                        <a:latin typeface="A-OTF UD新ゴ Pro M" panose="020B0500000000000000" pitchFamily="34" charset="-128"/>
                        <a:ea typeface="A-OTF UD新ゴ Pro M" panose="020B0500000000000000"/>
                      </a:endParaRPr>
                    </a:p>
                    <a:p>
                      <a:pPr algn="ctr"/>
                      <a:r>
                        <a:rPr kumimoji="1" lang="ja-JP" altLang="en-US" sz="1200" b="0" dirty="0">
                          <a:solidFill>
                            <a:schemeClr val="tx1"/>
                          </a:solidFill>
                          <a:latin typeface="A-OTF UD新ゴ Pro M" panose="020B0500000000000000" pitchFamily="34" charset="-128"/>
                          <a:ea typeface="A-OTF UD新ゴ Pro M" panose="020B0500000000000000"/>
                        </a:rPr>
                        <a:t>（木）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rPr>
                        <a:t>アクティオ</a:t>
                      </a:r>
                      <a:endPar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rPr>
                        <a:t>51</a:t>
                      </a:r>
                      <a:endPar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ja-JP" altLang="en-US" sz="1200" dirty="0">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990941"/>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36</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solidFill>
                            <a:schemeClr val="tx1"/>
                          </a:solidFill>
                          <a:latin typeface="A-OTF UD新ゴ Pro M" panose="020B0500000000000000" pitchFamily="34" charset="-128"/>
                          <a:ea typeface="A-OTF UD新ゴ Pro M" panose="020B0500000000000000"/>
                        </a:rPr>
                        <a:t>軽油・灯油申込書</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10</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8</a:t>
                      </a:r>
                      <a:r>
                        <a:rPr kumimoji="1" lang="ja-JP" altLang="en-US" sz="1200" b="0" dirty="0">
                          <a:solidFill>
                            <a:schemeClr val="tx1"/>
                          </a:solidFill>
                          <a:latin typeface="A-OTF UD新ゴ Pro M" panose="020B0500000000000000" pitchFamily="34" charset="-128"/>
                          <a:ea typeface="A-OTF UD新ゴ Pro M" panose="020B0500000000000000"/>
                        </a:rPr>
                        <a:t>日（木）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latin typeface="A-OTF UD新ゴ Pro M" panose="020B0500000000000000" pitchFamily="34" charset="-128"/>
                          <a:ea typeface="A-OTF UD新ゴ Pro M" panose="020B0500000000000000"/>
                        </a:rPr>
                        <a:t>アクティオ</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A-OTF UD新ゴ Pro M" panose="020B0500000000000000" pitchFamily="34" charset="-128"/>
                          <a:ea typeface="A-OTF UD新ゴ Pro M" panose="020B0500000000000000"/>
                        </a:rPr>
                        <a:t>52</a:t>
                      </a:r>
                      <a:endParaRPr kumimoji="1" lang="ja-JP" altLang="en-US" sz="1200" b="0" dirty="0">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b="0" dirty="0">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047068"/>
                  </a:ext>
                </a:extLst>
              </a:tr>
              <a:tr h="444656">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37</a:t>
                      </a:r>
                      <a:endParaRPr kumimoji="1" lang="ja-JP" altLang="en-US" sz="1200" b="0" dirty="0">
                        <a:solidFill>
                          <a:schemeClr val="tx1"/>
                        </a:solidFill>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OTF UD新ゴ Pro M" panose="020B0500000000000000" pitchFamily="34" charset="-128"/>
                          <a:ea typeface="A-OTF UD新ゴ Pro M" panose="020B0500000000000000"/>
                        </a:rPr>
                        <a:t>弁当注文書</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A-OTF UD新ゴ Pro M" panose="020B0500000000000000" pitchFamily="34" charset="-128"/>
                          <a:ea typeface="A-OTF UD新ゴ Pro M" panose="020B0500000000000000"/>
                        </a:rPr>
                        <a:t>10</a:t>
                      </a:r>
                      <a:r>
                        <a:rPr kumimoji="1" lang="ja-JP" altLang="en-US" sz="1200" b="0" dirty="0">
                          <a:solidFill>
                            <a:schemeClr val="tx1"/>
                          </a:solidFill>
                          <a:latin typeface="A-OTF UD新ゴ Pro M" panose="020B0500000000000000" pitchFamily="34" charset="-128"/>
                          <a:ea typeface="A-OTF UD新ゴ Pro M" panose="020B0500000000000000"/>
                        </a:rPr>
                        <a:t>月</a:t>
                      </a:r>
                      <a:r>
                        <a:rPr kumimoji="1" lang="en-US" altLang="ja-JP" sz="1200" b="0" dirty="0">
                          <a:solidFill>
                            <a:schemeClr val="tx1"/>
                          </a:solidFill>
                          <a:latin typeface="A-OTF UD新ゴ Pro M" panose="020B0500000000000000" pitchFamily="34" charset="-128"/>
                          <a:ea typeface="A-OTF UD新ゴ Pro M" panose="020B0500000000000000"/>
                        </a:rPr>
                        <a:t>22</a:t>
                      </a:r>
                      <a:r>
                        <a:rPr kumimoji="1" lang="ja-JP" altLang="en-US" sz="1200" b="0" dirty="0">
                          <a:solidFill>
                            <a:schemeClr val="tx1"/>
                          </a:solidFill>
                          <a:latin typeface="A-OTF UD新ゴ Pro M" panose="020B0500000000000000" pitchFamily="34" charset="-128"/>
                          <a:ea typeface="A-OTF UD新ゴ Pro M" panose="020B0500000000000000"/>
                        </a:rPr>
                        <a:t>日（木）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latin typeface="A-OTF UD新ゴ Pro M" panose="020B0500000000000000" pitchFamily="34" charset="-128"/>
                          <a:ea typeface="A-OTF UD新ゴ Pro M" panose="020B0500000000000000"/>
                        </a:rPr>
                        <a:t>アクティオ</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A-OTF UD新ゴ Pro M" panose="020B0500000000000000" pitchFamily="34" charset="-128"/>
                          <a:ea typeface="A-OTF UD新ゴ Pro M" panose="020B0500000000000000"/>
                        </a:rPr>
                        <a:t>53</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b="0" dirty="0">
                        <a:latin typeface="A-OTF UD新ゴ Pro M" panose="020B0500000000000000" pitchFamily="34" charset="-128"/>
                        <a:ea typeface="A-OTF UD新ゴ Pro M" panose="020B050000000000000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9918834"/>
                  </a:ext>
                </a:extLst>
              </a:tr>
            </a:tbl>
          </a:graphicData>
        </a:graphic>
      </p:graphicFrame>
      <p:graphicFrame>
        <p:nvGraphicFramePr>
          <p:cNvPr id="6" name="表 5">
            <a:extLst>
              <a:ext uri="{FF2B5EF4-FFF2-40B4-BE49-F238E27FC236}">
                <a16:creationId xmlns:a16="http://schemas.microsoft.com/office/drawing/2014/main" id="{1DA190C7-1652-52A1-99B6-E1678BA458A8}"/>
              </a:ext>
            </a:extLst>
          </p:cNvPr>
          <p:cNvGraphicFramePr>
            <a:graphicFrameLocks noGrp="1"/>
          </p:cNvGraphicFramePr>
          <p:nvPr>
            <p:extLst>
              <p:ext uri="{D42A27DB-BD31-4B8C-83A1-F6EECF244321}">
                <p14:modId xmlns:p14="http://schemas.microsoft.com/office/powerpoint/2010/main" val="2621788293"/>
              </p:ext>
            </p:extLst>
          </p:nvPr>
        </p:nvGraphicFramePr>
        <p:xfrm>
          <a:off x="359260" y="6954546"/>
          <a:ext cx="6139479" cy="2756409"/>
        </p:xfrm>
        <a:graphic>
          <a:graphicData uri="http://schemas.openxmlformats.org/drawingml/2006/table">
            <a:tbl>
              <a:tblPr firstRow="1" bandRow="1">
                <a:tableStyleId>{5C22544A-7EE6-4342-B048-85BDC9FD1C3A}</a:tableStyleId>
              </a:tblPr>
              <a:tblGrid>
                <a:gridCol w="2179659">
                  <a:extLst>
                    <a:ext uri="{9D8B030D-6E8A-4147-A177-3AD203B41FA5}">
                      <a16:colId xmlns:a16="http://schemas.microsoft.com/office/drawing/2014/main" val="424088376"/>
                    </a:ext>
                  </a:extLst>
                </a:gridCol>
                <a:gridCol w="3959820">
                  <a:extLst>
                    <a:ext uri="{9D8B030D-6E8A-4147-A177-3AD203B41FA5}">
                      <a16:colId xmlns:a16="http://schemas.microsoft.com/office/drawing/2014/main" val="2364758003"/>
                    </a:ext>
                  </a:extLst>
                </a:gridCol>
              </a:tblGrid>
              <a:tr h="2571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区分</a:t>
                      </a:r>
                      <a:endParaRPr kumimoji="1" lang="en-US" altLang="ja-JP" sz="120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お問い合わせ先</a:t>
                      </a:r>
                      <a:endParaRPr kumimoji="1" lang="en-US" altLang="ja-JP" sz="12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946691105"/>
                  </a:ext>
                </a:extLst>
              </a:tr>
              <a:tr h="7046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・展示実演会全般</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・出展料及び出展申込み</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・搬入出車両及び車両の駐車</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・木材の調達及び処分</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・「最新の林業機械」</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1100" dirty="0">
                          <a:solidFill>
                            <a:schemeClr val="tx1"/>
                          </a:solidFill>
                          <a:latin typeface="A-OTF UD新ゴ Pro M" panose="020B0500000000000000" pitchFamily="34" charset="-128"/>
                          <a:ea typeface="A-OTF UD新ゴ Pro M" panose="020B0500000000000000" pitchFamily="34" charset="-128"/>
                        </a:rPr>
                        <a:t>一般社団法人林業機械化協会</a:t>
                      </a:r>
                      <a:r>
                        <a:rPr kumimoji="1" lang="ja-JP" altLang="en-US" sz="1100" dirty="0">
                          <a:solidFill>
                            <a:schemeClr val="tx1"/>
                          </a:solidFill>
                          <a:latin typeface="A-OTF UD新ゴ Pro M" panose="020B0500000000000000" pitchFamily="34" charset="-128"/>
                          <a:ea typeface="A-OTF UD新ゴ Pro M" panose="020B0500000000000000" pitchFamily="34" charset="-128"/>
                        </a:rPr>
                        <a:t>　　　担当：今泉、寺澤</a:t>
                      </a:r>
                      <a:endParaRPr kumimoji="1" lang="en-US" altLang="ja-JP" sz="1100" dirty="0">
                        <a:solidFill>
                          <a:schemeClr val="tx1"/>
                        </a:solidFill>
                        <a:latin typeface="A-OTF UD新ゴ Pro M" panose="020B0500000000000000" pitchFamily="34" charset="-128"/>
                        <a:ea typeface="A-OTF UD新ゴ Pro M" panose="020B0500000000000000" pitchFamily="34" charset="-128"/>
                      </a:endParaRPr>
                    </a:p>
                    <a:p>
                      <a:r>
                        <a:rPr kumimoji="1" lang="ja-JP" altLang="en-US" sz="1100" dirty="0">
                          <a:solidFill>
                            <a:schemeClr val="tx1"/>
                          </a:solidFill>
                          <a:latin typeface="A-OTF UD新ゴ Pro M" panose="020B0500000000000000" pitchFamily="34" charset="-128"/>
                          <a:ea typeface="A-OTF UD新ゴ Pro M" panose="020B0500000000000000" pitchFamily="34" charset="-128"/>
                        </a:rPr>
                        <a:t>〒</a:t>
                      </a:r>
                      <a:r>
                        <a:rPr kumimoji="1" lang="en-US" altLang="ja-JP" sz="1100" dirty="0">
                          <a:solidFill>
                            <a:schemeClr val="tx1"/>
                          </a:solidFill>
                          <a:latin typeface="A-OTF UD新ゴ Pro M" panose="020B0500000000000000" pitchFamily="34" charset="-128"/>
                          <a:ea typeface="A-OTF UD新ゴ Pro M" panose="020B0500000000000000" pitchFamily="34" charset="-128"/>
                        </a:rPr>
                        <a:t>112-0004</a:t>
                      </a:r>
                      <a:r>
                        <a:rPr kumimoji="1" lang="ja-JP" altLang="en-US" sz="1100" dirty="0">
                          <a:solidFill>
                            <a:schemeClr val="tx1"/>
                          </a:solidFill>
                          <a:latin typeface="A-OTF UD新ゴ Pro M" panose="020B0500000000000000" pitchFamily="34" charset="-128"/>
                          <a:ea typeface="A-OTF UD新ゴ Pro M" panose="020B0500000000000000" pitchFamily="34" charset="-128"/>
                        </a:rPr>
                        <a:t> 東京都文京区後楽</a:t>
                      </a:r>
                      <a:r>
                        <a:rPr kumimoji="1" lang="en-US" altLang="ja-JP" sz="1100" dirty="0">
                          <a:solidFill>
                            <a:schemeClr val="tx1"/>
                          </a:solidFill>
                          <a:latin typeface="A-OTF UD新ゴ Pro M" panose="020B0500000000000000" pitchFamily="34" charset="-128"/>
                          <a:ea typeface="A-OTF UD新ゴ Pro M" panose="020B0500000000000000" pitchFamily="34" charset="-128"/>
                        </a:rPr>
                        <a:t>1-7-12</a:t>
                      </a:r>
                      <a:r>
                        <a:rPr kumimoji="1" lang="ja-JP" altLang="en-US" sz="1100" dirty="0">
                          <a:solidFill>
                            <a:schemeClr val="tx1"/>
                          </a:solidFill>
                          <a:latin typeface="A-OTF UD新ゴ Pro M" panose="020B0500000000000000" pitchFamily="34" charset="-128"/>
                          <a:ea typeface="A-OTF UD新ゴ Pro M" panose="020B0500000000000000" pitchFamily="34" charset="-128"/>
                        </a:rPr>
                        <a:t> 林友ビル</a:t>
                      </a:r>
                      <a:r>
                        <a:rPr kumimoji="1" lang="en-US" altLang="ja-JP" sz="1100" dirty="0">
                          <a:solidFill>
                            <a:schemeClr val="tx1"/>
                          </a:solidFill>
                          <a:latin typeface="A-OTF UD新ゴ Pro M" panose="020B0500000000000000" pitchFamily="34" charset="-128"/>
                          <a:ea typeface="A-OTF UD新ゴ Pro M" panose="020B0500000000000000" pitchFamily="34" charset="-128"/>
                        </a:rPr>
                        <a:t>2</a:t>
                      </a:r>
                      <a:r>
                        <a:rPr kumimoji="1" lang="ja-JP" altLang="en-US" sz="1100" dirty="0">
                          <a:solidFill>
                            <a:schemeClr val="tx1"/>
                          </a:solidFill>
                          <a:latin typeface="A-OTF UD新ゴ Pro M" panose="020B0500000000000000" pitchFamily="34" charset="-128"/>
                          <a:ea typeface="A-OTF UD新ゴ Pro M" panose="020B0500000000000000" pitchFamily="34" charset="-128"/>
                        </a:rPr>
                        <a:t>階</a:t>
                      </a:r>
                      <a:endParaRPr kumimoji="1" lang="en-US" altLang="ja-JP" sz="1100" dirty="0">
                        <a:solidFill>
                          <a:schemeClr val="tx1"/>
                        </a:solidFill>
                        <a:latin typeface="A-OTF UD新ゴ Pro M" panose="020B0500000000000000" pitchFamily="34" charset="-128"/>
                        <a:ea typeface="A-OTF UD新ゴ Pro M" panose="020B0500000000000000" pitchFamily="34" charset="-128"/>
                      </a:endParaRPr>
                    </a:p>
                    <a:p>
                      <a:r>
                        <a:rPr kumimoji="1" lang="en-US" altLang="ja-JP" sz="1100" dirty="0">
                          <a:solidFill>
                            <a:schemeClr val="tx1"/>
                          </a:solidFill>
                          <a:latin typeface="A-OTF UD新ゴ Pro M" panose="020B0500000000000000" pitchFamily="34" charset="-128"/>
                          <a:ea typeface="A-OTF UD新ゴ Pro M" panose="020B0500000000000000" pitchFamily="34" charset="-128"/>
                        </a:rPr>
                        <a:t>TEL</a:t>
                      </a:r>
                      <a:r>
                        <a:rPr kumimoji="1" lang="zh-TW" altLang="en-US" sz="1100" dirty="0">
                          <a:solidFill>
                            <a:schemeClr val="tx1"/>
                          </a:solidFill>
                          <a:latin typeface="A-OTF UD新ゴ Pro M" panose="020B0500000000000000" pitchFamily="34" charset="-128"/>
                          <a:ea typeface="A-OTF UD新ゴ Pro M" panose="020B0500000000000000" pitchFamily="34" charset="-128"/>
                        </a:rPr>
                        <a:t>：</a:t>
                      </a:r>
                      <a:r>
                        <a:rPr kumimoji="1" lang="en-US" altLang="zh-TW" sz="1100" dirty="0">
                          <a:solidFill>
                            <a:schemeClr val="tx1"/>
                          </a:solidFill>
                          <a:latin typeface="A-OTF UD新ゴ Pro M" panose="020B0500000000000000" pitchFamily="34" charset="-128"/>
                          <a:ea typeface="A-OTF UD新ゴ Pro M" panose="020B0500000000000000" pitchFamily="34" charset="-128"/>
                        </a:rPr>
                        <a:t>03-5840-6217</a:t>
                      </a:r>
                      <a:r>
                        <a:rPr kumimoji="1" lang="ja-JP" altLang="en-US" sz="1100" dirty="0">
                          <a:solidFill>
                            <a:schemeClr val="tx1"/>
                          </a:solidFill>
                          <a:latin typeface="A-OTF UD新ゴ Pro M" panose="020B0500000000000000" pitchFamily="34" charset="-128"/>
                          <a:ea typeface="A-OTF UD新ゴ Pro M" panose="020B0500000000000000" pitchFamily="34" charset="-128"/>
                        </a:rPr>
                        <a:t> </a:t>
                      </a:r>
                      <a:r>
                        <a:rPr kumimoji="1" lang="en-US" altLang="ja-JP" sz="1100" dirty="0">
                          <a:solidFill>
                            <a:schemeClr val="tx1"/>
                          </a:solidFill>
                          <a:latin typeface="A-OTF UD新ゴ Pro M" panose="020B0500000000000000" pitchFamily="34" charset="-128"/>
                          <a:ea typeface="A-OTF UD新ゴ Pro M" panose="020B0500000000000000" pitchFamily="34" charset="-128"/>
                        </a:rPr>
                        <a:t>/</a:t>
                      </a:r>
                      <a:r>
                        <a:rPr kumimoji="1" lang="ja-JP" altLang="en-US" sz="1100" dirty="0">
                          <a:solidFill>
                            <a:schemeClr val="tx1"/>
                          </a:solidFill>
                          <a:latin typeface="A-OTF UD新ゴ Pro M" panose="020B0500000000000000" pitchFamily="34" charset="-128"/>
                          <a:ea typeface="A-OTF UD新ゴ Pro M" panose="020B0500000000000000" pitchFamily="34" charset="-128"/>
                        </a:rPr>
                        <a:t> </a:t>
                      </a:r>
                      <a:r>
                        <a:rPr kumimoji="1" lang="en-US" altLang="zh-TW" sz="1100" dirty="0">
                          <a:solidFill>
                            <a:schemeClr val="tx1"/>
                          </a:solidFill>
                          <a:latin typeface="A-OTF UD新ゴ Pro M" panose="020B0500000000000000" pitchFamily="34" charset="-128"/>
                          <a:ea typeface="A-OTF UD新ゴ Pro M" panose="020B0500000000000000" pitchFamily="34" charset="-128"/>
                        </a:rPr>
                        <a:t>FAX</a:t>
                      </a:r>
                      <a:r>
                        <a:rPr kumimoji="1" lang="zh-TW" altLang="en-US" sz="1100" dirty="0">
                          <a:solidFill>
                            <a:schemeClr val="tx1"/>
                          </a:solidFill>
                          <a:latin typeface="A-OTF UD新ゴ Pro M" panose="020B0500000000000000" pitchFamily="34" charset="-128"/>
                          <a:ea typeface="A-OTF UD新ゴ Pro M" panose="020B0500000000000000" pitchFamily="34" charset="-128"/>
                        </a:rPr>
                        <a:t>：</a:t>
                      </a:r>
                      <a:r>
                        <a:rPr kumimoji="1" lang="en-US" altLang="zh-TW" sz="1100" dirty="0">
                          <a:solidFill>
                            <a:schemeClr val="tx1"/>
                          </a:solidFill>
                          <a:latin typeface="A-OTF UD新ゴ Pro M" panose="020B0500000000000000" pitchFamily="34" charset="-128"/>
                          <a:ea typeface="A-OTF UD新ゴ Pro M" panose="020B0500000000000000" pitchFamily="34" charset="-128"/>
                        </a:rPr>
                        <a:t>03-5840-6218</a:t>
                      </a:r>
                    </a:p>
                    <a:p>
                      <a:r>
                        <a:rPr kumimoji="1" lang="ja-JP" altLang="en-US" sz="1100" dirty="0">
                          <a:solidFill>
                            <a:schemeClr val="tx1"/>
                          </a:solidFill>
                          <a:latin typeface="A-OTF UD新ゴ Pro M" panose="020B0500000000000000" pitchFamily="34" charset="-128"/>
                          <a:ea typeface="A-OTF UD新ゴ Pro M" panose="020B0500000000000000" pitchFamily="34" charset="-128"/>
                        </a:rPr>
                        <a:t>メールアドレス：</a:t>
                      </a:r>
                      <a:r>
                        <a:rPr kumimoji="1" lang="en-US" altLang="zh-TW" sz="1100" dirty="0">
                          <a:solidFill>
                            <a:schemeClr val="tx1"/>
                          </a:solidFill>
                          <a:latin typeface="A-OTF UD新ゴ Pro M" panose="020B0500000000000000" pitchFamily="34" charset="-128"/>
                          <a:ea typeface="A-OTF UD新ゴ Pro M" panose="020B0500000000000000" pitchFamily="34" charset="-128"/>
                        </a:rPr>
                        <a:t>tenji@rinkikyo.or.jp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8182964"/>
                  </a:ext>
                </a:extLst>
              </a:tr>
              <a:tr h="7142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u="none" baseline="0" dirty="0">
                          <a:solidFill>
                            <a:schemeClr val="tx1"/>
                          </a:solidFill>
                          <a:uFill>
                            <a:solidFill>
                              <a:schemeClr val="accent1"/>
                            </a:solidFill>
                          </a:uFill>
                          <a:latin typeface="A-OTF UD新ゴ Pro M" panose="020B0500000000000000" pitchFamily="34" charset="-128"/>
                          <a:ea typeface="A-OTF UD新ゴ Pro M" panose="020B0500000000000000" pitchFamily="34" charset="-128"/>
                        </a:rPr>
                        <a:t>・ブースの設営</a:t>
                      </a:r>
                      <a:endParaRPr kumimoji="1" lang="en-US" altLang="ja-JP" sz="1200" u="none" baseline="0" dirty="0">
                        <a:solidFill>
                          <a:schemeClr val="tx1"/>
                        </a:solidFill>
                        <a:uFill>
                          <a:solidFill>
                            <a:schemeClr val="accent1"/>
                          </a:solidFill>
                        </a:uFill>
                        <a:latin typeface="A-OTF UD新ゴ Pro M" panose="020B0500000000000000" pitchFamily="34" charset="-128"/>
                        <a:ea typeface="A-OTF UD新ゴ Pro M" panose="020B0500000000000000" pitchFamily="34"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u="none" baseline="0" dirty="0">
                          <a:solidFill>
                            <a:schemeClr val="tx1"/>
                          </a:solidFill>
                          <a:uFill>
                            <a:solidFill>
                              <a:schemeClr val="accent1"/>
                            </a:solidFill>
                          </a:uFill>
                          <a:latin typeface="A-OTF UD新ゴ Pro M" panose="020B0500000000000000" pitchFamily="34" charset="-128"/>
                          <a:ea typeface="A-OTF UD新ゴ Pro M" panose="020B0500000000000000" pitchFamily="34" charset="-128"/>
                        </a:rPr>
                        <a:t>・建物・工作物申請</a:t>
                      </a:r>
                      <a:endParaRPr kumimoji="1" lang="en-US" altLang="ja-JP" sz="1200" u="none" baseline="0" dirty="0">
                        <a:solidFill>
                          <a:schemeClr val="tx1"/>
                        </a:solidFill>
                        <a:uFill>
                          <a:solidFill>
                            <a:schemeClr val="accent1"/>
                          </a:solidFill>
                        </a:uFill>
                        <a:latin typeface="A-OTF UD新ゴ Pro M" panose="020B0500000000000000" pitchFamily="34" charset="-128"/>
                        <a:ea typeface="A-OTF UD新ゴ Pro M" panose="020B0500000000000000" pitchFamily="34"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u="none" baseline="0" dirty="0">
                          <a:solidFill>
                            <a:schemeClr val="tx1"/>
                          </a:solidFill>
                          <a:uFill>
                            <a:solidFill>
                              <a:schemeClr val="accent1"/>
                            </a:solidFill>
                          </a:uFill>
                          <a:latin typeface="A-OTF UD新ゴ Pro M" panose="020B0500000000000000" pitchFamily="34" charset="-128"/>
                          <a:ea typeface="A-OTF UD新ゴ Pro M" panose="020B0500000000000000" pitchFamily="34" charset="-128"/>
                        </a:rPr>
                        <a:t>・火気使用・危険物の持込み</a:t>
                      </a:r>
                      <a:endParaRPr kumimoji="1" lang="en-US" altLang="ja-JP" sz="1200" u="none" baseline="0" dirty="0">
                        <a:solidFill>
                          <a:schemeClr val="tx1"/>
                        </a:solidFill>
                        <a:uFill>
                          <a:solidFill>
                            <a:schemeClr val="accent1"/>
                          </a:solidFill>
                        </a:u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u="none" dirty="0">
                          <a:solidFill>
                            <a:schemeClr val="tx1"/>
                          </a:solidFill>
                          <a:latin typeface="A-OTF UD新ゴ Pro M" panose="020B0500000000000000" pitchFamily="34" charset="-128"/>
                          <a:ea typeface="A-OTF UD新ゴ Pro M" panose="020B0500000000000000" pitchFamily="34" charset="-128"/>
                        </a:rPr>
                        <a:t>株式会社アクティオ 林業展事務局　担当：大野、中本</a:t>
                      </a:r>
                      <a:endParaRPr kumimoji="1" lang="en-US" altLang="ja-JP" sz="1100" u="none" dirty="0">
                        <a:solidFill>
                          <a:schemeClr val="tx1"/>
                        </a:solidFill>
                        <a:latin typeface="A-OTF UD新ゴ Pro M" panose="020B0500000000000000" pitchFamily="34" charset="-128"/>
                        <a:ea typeface="A-OTF UD新ゴ Pro M" panose="020B0500000000000000" pitchFamily="34" charset="-128"/>
                      </a:endParaRPr>
                    </a:p>
                    <a:p>
                      <a:r>
                        <a:rPr kumimoji="1" lang="zh-TW" altLang="en-US" sz="1100" u="none" dirty="0">
                          <a:solidFill>
                            <a:schemeClr val="tx1"/>
                          </a:solidFill>
                          <a:latin typeface="A-OTF UD新ゴ Pro M" panose="020B0500000000000000" pitchFamily="34" charset="-128"/>
                          <a:ea typeface="A-OTF UD新ゴ Pro M" panose="020B0500000000000000" pitchFamily="34" charset="-128"/>
                        </a:rPr>
                        <a:t>〒</a:t>
                      </a:r>
                      <a:r>
                        <a:rPr kumimoji="1" lang="en-US" altLang="zh-TW" sz="1100" u="none" dirty="0">
                          <a:solidFill>
                            <a:schemeClr val="tx1"/>
                          </a:solidFill>
                          <a:latin typeface="A-OTF UD新ゴ Pro M" panose="020B0500000000000000" pitchFamily="34" charset="-128"/>
                          <a:ea typeface="A-OTF UD新ゴ Pro M" panose="020B0500000000000000" pitchFamily="34" charset="-128"/>
                        </a:rPr>
                        <a:t>103-0027 </a:t>
                      </a:r>
                      <a:r>
                        <a:rPr kumimoji="1" lang="zh-TW" altLang="en-US" sz="1100" u="none" dirty="0">
                          <a:solidFill>
                            <a:schemeClr val="tx1"/>
                          </a:solidFill>
                          <a:latin typeface="A-OTF UD新ゴ Pro M" panose="020B0500000000000000" pitchFamily="34" charset="-128"/>
                          <a:ea typeface="A-OTF UD新ゴ Pro M" panose="020B0500000000000000" pitchFamily="34" charset="-128"/>
                        </a:rPr>
                        <a:t>東京都中央区日本橋</a:t>
                      </a:r>
                      <a:r>
                        <a:rPr kumimoji="1" lang="en-US" altLang="zh-TW" sz="1100" u="none" dirty="0">
                          <a:solidFill>
                            <a:schemeClr val="tx1"/>
                          </a:solidFill>
                          <a:latin typeface="A-OTF UD新ゴ Pro M" panose="020B0500000000000000" pitchFamily="34" charset="-128"/>
                          <a:ea typeface="A-OTF UD新ゴ Pro M" panose="020B0500000000000000" pitchFamily="34" charset="-128"/>
                        </a:rPr>
                        <a:t>3-12-2 </a:t>
                      </a:r>
                      <a:r>
                        <a:rPr kumimoji="1" lang="zh-TW" altLang="en-US" sz="1100" u="none" dirty="0">
                          <a:solidFill>
                            <a:schemeClr val="tx1"/>
                          </a:solidFill>
                          <a:latin typeface="A-OTF UD新ゴ Pro M" panose="020B0500000000000000" pitchFamily="34" charset="-128"/>
                          <a:ea typeface="A-OTF UD新ゴ Pro M" panose="020B0500000000000000" pitchFamily="34" charset="-128"/>
                        </a:rPr>
                        <a:t>朝日ビルヂング</a:t>
                      </a:r>
                      <a:r>
                        <a:rPr kumimoji="1" lang="en-US" altLang="zh-TW" sz="1100" u="none" dirty="0">
                          <a:solidFill>
                            <a:schemeClr val="tx1"/>
                          </a:solidFill>
                          <a:latin typeface="A-OTF UD新ゴ Pro M" panose="020B0500000000000000" pitchFamily="34" charset="-128"/>
                          <a:ea typeface="A-OTF UD新ゴ Pro M" panose="020B0500000000000000" pitchFamily="34" charset="-128"/>
                        </a:rPr>
                        <a:t>8F</a:t>
                      </a:r>
                    </a:p>
                    <a:p>
                      <a:r>
                        <a:rPr kumimoji="1" lang="ja-JP" altLang="en-US" sz="1100" u="none" dirty="0">
                          <a:solidFill>
                            <a:schemeClr val="tx1"/>
                          </a:solidFill>
                          <a:latin typeface="A-OTF UD新ゴ Pro M" panose="020B0500000000000000" pitchFamily="34" charset="-128"/>
                          <a:ea typeface="A-OTF UD新ゴ Pro M" panose="020B0500000000000000" pitchFamily="34" charset="-128"/>
                        </a:rPr>
                        <a:t>電話：</a:t>
                      </a:r>
                      <a:r>
                        <a:rPr kumimoji="1" lang="en-US" altLang="ja-JP" sz="1100" u="none" dirty="0">
                          <a:solidFill>
                            <a:schemeClr val="tx1"/>
                          </a:solidFill>
                          <a:latin typeface="A-OTF UD新ゴ Pro M" panose="020B0500000000000000" pitchFamily="34" charset="-128"/>
                          <a:ea typeface="A-OTF UD新ゴ Pro M" panose="020B0500000000000000" pitchFamily="34" charset="-128"/>
                        </a:rPr>
                        <a:t>050-1793-9523</a:t>
                      </a:r>
                      <a:endParaRPr kumimoji="1" lang="en-US" altLang="zh-TW" sz="1100" u="none" dirty="0">
                        <a:solidFill>
                          <a:schemeClr val="tx1"/>
                        </a:solidFill>
                        <a:latin typeface="A-OTF UD新ゴ Pro M" panose="020B0500000000000000" pitchFamily="34" charset="-128"/>
                        <a:ea typeface="A-OTF UD新ゴ Pro M" panose="020B0500000000000000" pitchFamily="34" charset="-128"/>
                      </a:endParaRPr>
                    </a:p>
                    <a:p>
                      <a:r>
                        <a:rPr kumimoji="1" lang="ja-JP" altLang="en-US" sz="1100" u="none" dirty="0">
                          <a:solidFill>
                            <a:schemeClr val="tx1"/>
                          </a:solidFill>
                          <a:latin typeface="A-OTF UD新ゴ Pro M" panose="020B0500000000000000" pitchFamily="34" charset="-128"/>
                          <a:ea typeface="A-OTF UD新ゴ Pro M" panose="020B0500000000000000" pitchFamily="34" charset="-128"/>
                        </a:rPr>
                        <a:t>電子メール </a:t>
                      </a:r>
                      <a:r>
                        <a:rPr kumimoji="1" lang="en-US" altLang="ja-JP" sz="1100" u="none" dirty="0">
                          <a:solidFill>
                            <a:schemeClr val="tx1"/>
                          </a:solidFill>
                          <a:latin typeface="A-OTF UD新ゴ Pro M" panose="020B0500000000000000" pitchFamily="34" charset="-128"/>
                          <a:ea typeface="A-OTF UD新ゴ Pro M" panose="020B0500000000000000" pitchFamily="34" charset="-128"/>
                        </a:rPr>
                        <a:t>: ringyoten-support@jei-m.com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9331510"/>
                  </a:ext>
                </a:extLst>
              </a:tr>
              <a:tr h="7142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rPr>
                        <a:t>・追加備品</a:t>
                      </a:r>
                      <a:endParaRPr kumimoji="1" lang="en-US" altLang="ja-JP" sz="12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rPr>
                        <a:t>・軽油灯油</a:t>
                      </a:r>
                      <a:endParaRPr kumimoji="1" lang="en-US" altLang="ja-JP" sz="12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rPr>
                        <a:t>・弁当の注文</a:t>
                      </a:r>
                      <a:endParaRPr kumimoji="1" lang="en-US" altLang="ja-JP" sz="12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rPr>
                        <a:t>株式会社アクティオ </a:t>
                      </a:r>
                      <a:r>
                        <a:rPr kumimoji="1" lang="ja-JP" altLang="en-US" sz="1100" u="none" dirty="0">
                          <a:solidFill>
                            <a:schemeClr val="tx1"/>
                          </a:solidFill>
                          <a:latin typeface="A-OTF UD新ゴ Pro M" panose="020B0500000000000000" pitchFamily="34" charset="-128"/>
                          <a:ea typeface="A-OTF UD新ゴ Pro M" panose="020B0500000000000000" pitchFamily="34" charset="-128"/>
                        </a:rPr>
                        <a:t>林業展事務局　</a:t>
                      </a:r>
                      <a:r>
                        <a:rPr kumimoji="1" lang="ja-JP" altLang="en-US" sz="11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rPr>
                        <a:t>担当：大野</a:t>
                      </a:r>
                      <a:endParaRPr kumimoji="1" lang="en-US" altLang="ja-JP" sz="11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rPr>
                        <a:t>電話：</a:t>
                      </a:r>
                      <a:r>
                        <a:rPr kumimoji="1" lang="en-US" altLang="ja-JP" sz="1100" u="none" dirty="0">
                          <a:solidFill>
                            <a:schemeClr val="tx1"/>
                          </a:solidFill>
                          <a:latin typeface="A-OTF UD新ゴ Pro M" panose="020B0500000000000000" pitchFamily="34" charset="-128"/>
                          <a:ea typeface="A-OTF UD新ゴ Pro M" panose="020B0500000000000000" pitchFamily="34" charset="-128"/>
                        </a:rPr>
                        <a:t>050-1793-9523</a:t>
                      </a:r>
                      <a:endParaRPr kumimoji="1" lang="ja-JP" altLang="en-US" sz="11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endParaRPr>
                    </a:p>
                    <a:p>
                      <a:r>
                        <a:rPr kumimoji="1" lang="ja-JP" altLang="en-US" sz="11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rPr>
                        <a:t>電子メール</a:t>
                      </a:r>
                      <a:r>
                        <a:rPr kumimoji="1" lang="en-US" altLang="ja-JP" sz="11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rPr>
                        <a:t>: ringyoten-support@jei-m.com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115698"/>
                  </a:ext>
                </a:extLst>
              </a:tr>
            </a:tbl>
          </a:graphicData>
        </a:graphic>
      </p:graphicFrame>
      <p:sp>
        <p:nvSpPr>
          <p:cNvPr id="3" name="正方形/長方形 2">
            <a:extLst>
              <a:ext uri="{FF2B5EF4-FFF2-40B4-BE49-F238E27FC236}">
                <a16:creationId xmlns:a16="http://schemas.microsoft.com/office/drawing/2014/main" id="{06A73CDA-2795-32CE-574F-5A633B019387}"/>
              </a:ext>
            </a:extLst>
          </p:cNvPr>
          <p:cNvSpPr/>
          <p:nvPr/>
        </p:nvSpPr>
        <p:spPr>
          <a:xfrm>
            <a:off x="813429" y="6677547"/>
            <a:ext cx="5109091"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144000" indent="-144000"/>
            <a:r>
              <a:rPr kumimoji="1" lang="en-US" altLang="ja-JP" sz="1200" dirty="0">
                <a:solidFill>
                  <a:schemeClr val="tx1"/>
                </a:solidFill>
                <a:latin typeface="A P-OTF UD新ゴ Pr6N M" panose="020B0500000000000000" pitchFamily="34" charset="-128"/>
                <a:ea typeface="A-OTF UD新ゴ Pro M" panose="020B0500000000000000"/>
              </a:rPr>
              <a:t>※</a:t>
            </a:r>
            <a:r>
              <a:rPr kumimoji="1" lang="ja-JP" altLang="en-US" sz="1200" dirty="0">
                <a:solidFill>
                  <a:schemeClr val="tx1"/>
                </a:solidFill>
                <a:latin typeface="A P-OTF UD新ゴ Pr6N M" panose="020B0500000000000000" pitchFamily="34" charset="-128"/>
                <a:ea typeface="A-OTF UD新ゴ Pro M" panose="020B0500000000000000"/>
              </a:rPr>
              <a:t>ブース設営申込書の③は、建物・工作物申請に該当する場合のみ。</a:t>
            </a:r>
          </a:p>
        </p:txBody>
      </p:sp>
      <p:sp>
        <p:nvSpPr>
          <p:cNvPr id="8" name="スライド番号プレースホルダー 1">
            <a:extLst>
              <a:ext uri="{FF2B5EF4-FFF2-40B4-BE49-F238E27FC236}">
                <a16:creationId xmlns:a16="http://schemas.microsoft.com/office/drawing/2014/main" id="{5E806ADD-CDF5-60B7-E808-EC93D6FDE0C6}"/>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14</a:t>
            </a:r>
            <a:endParaRPr kumimoji="1" lang="ja-JP" altLang="en-US" sz="1050" dirty="0">
              <a:solidFill>
                <a:schemeClr val="tx1"/>
              </a:solidFill>
            </a:endParaRPr>
          </a:p>
        </p:txBody>
      </p:sp>
    </p:spTree>
    <p:extLst>
      <p:ext uri="{BB962C8B-B14F-4D97-AF65-F5344CB8AC3E}">
        <p14:creationId xmlns:p14="http://schemas.microsoft.com/office/powerpoint/2010/main" val="160049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2BC46831-4C3A-3E63-1AB2-AA7AAB39E6EB}"/>
              </a:ext>
            </a:extLst>
          </p:cNvPr>
          <p:cNvSpPr txBox="1"/>
          <p:nvPr/>
        </p:nvSpPr>
        <p:spPr>
          <a:xfrm>
            <a:off x="101599" y="867672"/>
            <a:ext cx="1903085" cy="215444"/>
          </a:xfrm>
          <a:prstGeom prst="rect">
            <a:avLst/>
          </a:prstGeom>
          <a:noFill/>
        </p:spPr>
        <p:txBody>
          <a:bodyPr wrap="none" tIns="0" bIns="0" rtlCol="0">
            <a:spAutoFit/>
          </a:bodyPr>
          <a:lstStyle/>
          <a:p>
            <a:r>
              <a:rPr kumimoji="1" lang="en-US" altLang="ja-JP" sz="1400" b="1" dirty="0">
                <a:latin typeface="A P-OTF UD新ゴ Pr6N M" panose="020B0500000000000000" pitchFamily="34" charset="-128"/>
                <a:ea typeface="A-OTF UD新ゴ Pro M" panose="020B0500000000000000"/>
              </a:rPr>
              <a:t>1</a:t>
            </a:r>
            <a:r>
              <a:rPr kumimoji="1" lang="ja-JP" altLang="en-US" sz="1400" b="1" dirty="0">
                <a:latin typeface="A P-OTF UD新ゴ Pr6N M" panose="020B0500000000000000" pitchFamily="34" charset="-128"/>
                <a:ea typeface="A-OTF UD新ゴ Pro M" panose="020B0500000000000000"/>
              </a:rPr>
              <a:t>　建物・工作物概要</a:t>
            </a:r>
          </a:p>
        </p:txBody>
      </p:sp>
      <p:graphicFrame>
        <p:nvGraphicFramePr>
          <p:cNvPr id="7" name="表 6">
            <a:extLst>
              <a:ext uri="{FF2B5EF4-FFF2-40B4-BE49-F238E27FC236}">
                <a16:creationId xmlns:a16="http://schemas.microsoft.com/office/drawing/2014/main" id="{5D7A5E6D-133B-F7DE-A5EB-919BD5DF3B9A}"/>
              </a:ext>
            </a:extLst>
          </p:cNvPr>
          <p:cNvGraphicFramePr>
            <a:graphicFrameLocks noGrp="1"/>
          </p:cNvGraphicFramePr>
          <p:nvPr>
            <p:extLst>
              <p:ext uri="{D42A27DB-BD31-4B8C-83A1-F6EECF244321}">
                <p14:modId xmlns:p14="http://schemas.microsoft.com/office/powerpoint/2010/main" val="3547467925"/>
              </p:ext>
            </p:extLst>
          </p:nvPr>
        </p:nvGraphicFramePr>
        <p:xfrm>
          <a:off x="236336" y="4864100"/>
          <a:ext cx="6396238" cy="4474687"/>
        </p:xfrm>
        <a:graphic>
          <a:graphicData uri="http://schemas.openxmlformats.org/drawingml/2006/table">
            <a:tbl>
              <a:tblPr firstRow="1" bandRow="1">
                <a:tableStyleId>{5C22544A-7EE6-4342-B048-85BDC9FD1C3A}</a:tableStyleId>
              </a:tblPr>
              <a:tblGrid>
                <a:gridCol w="6396238">
                  <a:extLst>
                    <a:ext uri="{9D8B030D-6E8A-4147-A177-3AD203B41FA5}">
                      <a16:colId xmlns:a16="http://schemas.microsoft.com/office/drawing/2014/main" val="1346885655"/>
                    </a:ext>
                  </a:extLst>
                </a:gridCol>
              </a:tblGrid>
              <a:tr h="4474687">
                <a:tc>
                  <a:txBody>
                    <a:bodyPr/>
                    <a:lstStyle/>
                    <a:p>
                      <a:pPr algn="l"/>
                      <a:endParaRPr kumimoji="1" lang="ja-JP" altLang="en-US" sz="12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8" name="テキスト ボックス 7">
            <a:extLst>
              <a:ext uri="{FF2B5EF4-FFF2-40B4-BE49-F238E27FC236}">
                <a16:creationId xmlns:a16="http://schemas.microsoft.com/office/drawing/2014/main" id="{2BBE742A-2638-6380-D073-6C1AF22C8415}"/>
              </a:ext>
            </a:extLst>
          </p:cNvPr>
          <p:cNvSpPr txBox="1"/>
          <p:nvPr/>
        </p:nvSpPr>
        <p:spPr>
          <a:xfrm>
            <a:off x="0" y="4442193"/>
            <a:ext cx="5032147" cy="215444"/>
          </a:xfrm>
          <a:prstGeom prst="rect">
            <a:avLst/>
          </a:prstGeom>
          <a:noFill/>
        </p:spPr>
        <p:txBody>
          <a:bodyPr wrap="none" tIns="0" bIns="0" rtlCol="0">
            <a:spAutoFit/>
          </a:bodyPr>
          <a:lstStyle/>
          <a:p>
            <a:r>
              <a:rPr kumimoji="1" lang="en-US" altLang="ja-JP" sz="1400" b="1" dirty="0">
                <a:latin typeface="A P-OTF UD新ゴ Pr6N M" panose="020B0500000000000000" pitchFamily="34" charset="-128"/>
                <a:ea typeface="A-OTF UD新ゴ Pro M" panose="020B0500000000000000"/>
              </a:rPr>
              <a:t>2</a:t>
            </a:r>
            <a:r>
              <a:rPr kumimoji="1" lang="zh-TW" altLang="en-US" sz="1400" b="1" dirty="0">
                <a:latin typeface="A P-OTF UD新ゴ Pr6N M" panose="020B0500000000000000" pitchFamily="34" charset="-128"/>
                <a:ea typeface="A P-OTF UD新ゴ Pr6N M" panose="020B0500000000000000" pitchFamily="34" charset="-128"/>
              </a:rPr>
              <a:t>　特記要望事項説明</a:t>
            </a:r>
            <a:r>
              <a:rPr kumimoji="1" lang="ja-JP" altLang="en-US" sz="1400" b="1" dirty="0">
                <a:latin typeface="A P-OTF UD新ゴ Pr6N M" panose="020B0500000000000000" pitchFamily="34" charset="-128"/>
                <a:ea typeface="A P-OTF UD新ゴ Pr6N M" panose="020B0500000000000000" pitchFamily="34" charset="-128"/>
              </a:rPr>
              <a:t>（原則禁止の事項に対する要望事項）</a:t>
            </a:r>
            <a:endParaRPr kumimoji="1" lang="zh-TW" altLang="en-US" sz="1400" b="1" dirty="0">
              <a:latin typeface="A P-OTF UD新ゴ Pr6N M" panose="020B0500000000000000" pitchFamily="34" charset="-128"/>
              <a:ea typeface="A P-OTF UD新ゴ Pr6N M" panose="020B0500000000000000" pitchFamily="34" charset="-128"/>
            </a:endParaRPr>
          </a:p>
        </p:txBody>
      </p:sp>
      <p:sp>
        <p:nvSpPr>
          <p:cNvPr id="9" name="テキスト ボックス 8">
            <a:extLst>
              <a:ext uri="{FF2B5EF4-FFF2-40B4-BE49-F238E27FC236}">
                <a16:creationId xmlns:a16="http://schemas.microsoft.com/office/drawing/2014/main" id="{1108E84E-2D39-77E9-A634-2FA80F3399AF}"/>
              </a:ext>
            </a:extLst>
          </p:cNvPr>
          <p:cNvSpPr txBox="1"/>
          <p:nvPr/>
        </p:nvSpPr>
        <p:spPr>
          <a:xfrm>
            <a:off x="188260" y="9455059"/>
            <a:ext cx="6109365" cy="307777"/>
          </a:xfrm>
          <a:prstGeom prst="rect">
            <a:avLst/>
          </a:prstGeom>
          <a:noFill/>
        </p:spPr>
        <p:txBody>
          <a:bodyPr wrap="none" rtlCol="0">
            <a:spAutoFit/>
          </a:bodyPr>
          <a:lstStyle/>
          <a:p>
            <a:r>
              <a:rPr kumimoji="1" lang="en-US" altLang="ja-JP" sz="1400" dirty="0">
                <a:latin typeface="A P-OTF UD新ゴ Pr6N M" panose="020B0500000000000000" pitchFamily="34" charset="-128"/>
                <a:ea typeface="A-OTF UD新ゴ Pro M" panose="020B0500000000000000"/>
              </a:rPr>
              <a:t>※</a:t>
            </a:r>
            <a:r>
              <a:rPr kumimoji="1" lang="ja-JP" altLang="en-US" sz="1400" dirty="0">
                <a:latin typeface="A P-OTF UD新ゴ Pr6N M" panose="020B0500000000000000" pitchFamily="34" charset="-128"/>
                <a:ea typeface="A-OTF UD新ゴ Pro M" panose="020B0500000000000000"/>
              </a:rPr>
              <a:t>内容に応じて追加金額が異なるため、申請後の見積もりといたします。</a:t>
            </a:r>
          </a:p>
        </p:txBody>
      </p:sp>
      <p:sp>
        <p:nvSpPr>
          <p:cNvPr id="3" name="テキスト ボックス 2">
            <a:extLst>
              <a:ext uri="{FF2B5EF4-FFF2-40B4-BE49-F238E27FC236}">
                <a16:creationId xmlns:a16="http://schemas.microsoft.com/office/drawing/2014/main" id="{7F66DDD9-7CAB-EE52-78EB-25FD6CB15D7E}"/>
              </a:ext>
            </a:extLst>
          </p:cNvPr>
          <p:cNvSpPr txBox="1"/>
          <p:nvPr/>
        </p:nvSpPr>
        <p:spPr>
          <a:xfrm>
            <a:off x="188260" y="109816"/>
            <a:ext cx="4338047" cy="369332"/>
          </a:xfrm>
          <a:prstGeom prst="rect">
            <a:avLst/>
          </a:prstGeom>
          <a:noFill/>
        </p:spPr>
        <p:txBody>
          <a:bodyPr wrap="none" rtlCol="0">
            <a:spAutoFit/>
          </a:bodyPr>
          <a:lstStyle/>
          <a:p>
            <a:pPr defTabSz="685800">
              <a:defRPr/>
            </a:pPr>
            <a:r>
              <a:rPr kumimoji="1" lang="ja-JP" altLang="en-US" sz="1800" b="0" dirty="0">
                <a:solidFill>
                  <a:schemeClr val="tx1"/>
                </a:solidFill>
                <a:latin typeface="A P-OTF UD新ゴ Pr6N DB" panose="020B0600000000000000" pitchFamily="34" charset="-128"/>
                <a:ea typeface="A-OTF UD新ゴ Pro M" panose="020B0500000000000000"/>
              </a:rPr>
              <a:t>ブース設営</a:t>
            </a:r>
            <a:r>
              <a:rPr kumimoji="1" lang="ja-JP" altLang="en-US" dirty="0">
                <a:latin typeface="A P-OTF UD新ゴ Pr6N DB" panose="020B0600000000000000" pitchFamily="34" charset="-128"/>
                <a:ea typeface="A-OTF UD新ゴ Pro M" panose="020B0500000000000000"/>
              </a:rPr>
              <a:t>申込</a:t>
            </a:r>
            <a:r>
              <a:rPr kumimoji="1" lang="ja-JP" altLang="en-US" sz="1800" b="0" dirty="0">
                <a:solidFill>
                  <a:schemeClr val="tx1"/>
                </a:solidFill>
                <a:latin typeface="A P-OTF UD新ゴ Pr6N DB" panose="020B0600000000000000" pitchFamily="34" charset="-128"/>
                <a:ea typeface="A-OTF UD新ゴ Pro M" panose="020B0500000000000000"/>
              </a:rPr>
              <a:t>書</a:t>
            </a:r>
            <a:r>
              <a:rPr kumimoji="1" lang="ja-JP" altLang="en-US" dirty="0">
                <a:latin typeface="A P-OTF UD新ゴ Pr6N DB" panose="020B0600000000000000" pitchFamily="34" charset="-128"/>
                <a:ea typeface="A-OTF UD新ゴ Pro M" panose="020B0500000000000000"/>
              </a:rPr>
              <a:t>③</a:t>
            </a:r>
            <a:r>
              <a:rPr kumimoji="1" lang="en-US" altLang="ja-JP" dirty="0">
                <a:latin typeface="A P-OTF UD新ゴ Pr6N DB" panose="020B0600000000000000" pitchFamily="34" charset="-128"/>
                <a:ea typeface="A-OTF UD新ゴ Pro M" panose="020B0500000000000000"/>
              </a:rPr>
              <a:t>-1</a:t>
            </a:r>
            <a:r>
              <a:rPr kumimoji="1" lang="ja-JP" altLang="en-US" sz="1800" b="0" dirty="0">
                <a:solidFill>
                  <a:schemeClr val="tx1"/>
                </a:solidFill>
                <a:latin typeface="A P-OTF UD新ゴ Pr6N DB" panose="020B0600000000000000" pitchFamily="34" charset="-128"/>
                <a:ea typeface="A-OTF UD新ゴ Pro M" panose="020B0500000000000000"/>
              </a:rPr>
              <a:t>（</a:t>
            </a:r>
            <a:r>
              <a:rPr kumimoji="1" lang="ja-JP" altLang="en-US" dirty="0">
                <a:latin typeface="A P-OTF UD新ゴ Pr6N DB" panose="020B0600000000000000" pitchFamily="34" charset="-128"/>
                <a:ea typeface="A-OTF UD新ゴ Pro M" panose="020B0500000000000000"/>
              </a:rPr>
              <a:t>建物</a:t>
            </a:r>
            <a:r>
              <a:rPr kumimoji="1" lang="ja-JP" altLang="en-US" sz="1800" b="0" dirty="0">
                <a:solidFill>
                  <a:schemeClr val="tx1"/>
                </a:solidFill>
                <a:latin typeface="A P-OTF UD新ゴ Pr6N DB" panose="020B0600000000000000" pitchFamily="34" charset="-128"/>
                <a:ea typeface="A-OTF UD新ゴ Pro M" panose="020B0500000000000000"/>
              </a:rPr>
              <a:t>・工作物）</a:t>
            </a:r>
            <a:endParaRPr kumimoji="1" lang="ja-JP" altLang="en-US" dirty="0">
              <a:latin typeface="A P-OTF UD新ゴ Pr6N DB" panose="020B0600000000000000" pitchFamily="34" charset="-128"/>
              <a:ea typeface="A-OTF UD新ゴ Pro M" panose="020B0500000000000000"/>
            </a:endParaRPr>
          </a:p>
        </p:txBody>
      </p:sp>
      <p:graphicFrame>
        <p:nvGraphicFramePr>
          <p:cNvPr id="11" name="表 7">
            <a:extLst>
              <a:ext uri="{FF2B5EF4-FFF2-40B4-BE49-F238E27FC236}">
                <a16:creationId xmlns:a16="http://schemas.microsoft.com/office/drawing/2014/main" id="{D34ECC59-34AE-2EB1-BD76-FC1467C67CC3}"/>
              </a:ext>
            </a:extLst>
          </p:cNvPr>
          <p:cNvGraphicFramePr>
            <a:graphicFrameLocks noGrp="1"/>
          </p:cNvGraphicFramePr>
          <p:nvPr>
            <p:extLst>
              <p:ext uri="{D42A27DB-BD31-4B8C-83A1-F6EECF244321}">
                <p14:modId xmlns:p14="http://schemas.microsoft.com/office/powerpoint/2010/main" val="1594183283"/>
              </p:ext>
            </p:extLst>
          </p:nvPr>
        </p:nvGraphicFramePr>
        <p:xfrm>
          <a:off x="3711574" y="616342"/>
          <a:ext cx="2921000" cy="315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07021">
                <a:tc>
                  <a:txBody>
                    <a:bodyPr/>
                    <a:lstStyle/>
                    <a:p>
                      <a:pPr algn="ct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提出期限</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7</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14</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日（火）</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13" name="表 4">
            <a:extLst>
              <a:ext uri="{FF2B5EF4-FFF2-40B4-BE49-F238E27FC236}">
                <a16:creationId xmlns:a16="http://schemas.microsoft.com/office/drawing/2014/main" id="{854CE8ED-E685-3EC8-6A6B-5838844AB2FC}"/>
              </a:ext>
            </a:extLst>
          </p:cNvPr>
          <p:cNvGraphicFramePr>
            <a:graphicFrameLocks noGrp="1"/>
          </p:cNvGraphicFramePr>
          <p:nvPr>
            <p:extLst>
              <p:ext uri="{D42A27DB-BD31-4B8C-83A1-F6EECF244321}">
                <p14:modId xmlns:p14="http://schemas.microsoft.com/office/powerpoint/2010/main" val="3947243219"/>
              </p:ext>
            </p:extLst>
          </p:nvPr>
        </p:nvGraphicFramePr>
        <p:xfrm>
          <a:off x="225424" y="1097087"/>
          <a:ext cx="6407150" cy="2415132"/>
        </p:xfrm>
        <a:graphic>
          <a:graphicData uri="http://schemas.openxmlformats.org/drawingml/2006/table">
            <a:tbl>
              <a:tblPr firstRow="1" bandRow="1">
                <a:tableStyleId>{5C22544A-7EE6-4342-B048-85BDC9FD1C3A}</a:tableStyleId>
              </a:tblPr>
              <a:tblGrid>
                <a:gridCol w="1374776">
                  <a:extLst>
                    <a:ext uri="{9D8B030D-6E8A-4147-A177-3AD203B41FA5}">
                      <a16:colId xmlns:a16="http://schemas.microsoft.com/office/drawing/2014/main" val="637613181"/>
                    </a:ext>
                  </a:extLst>
                </a:gridCol>
                <a:gridCol w="3035300">
                  <a:extLst>
                    <a:ext uri="{9D8B030D-6E8A-4147-A177-3AD203B41FA5}">
                      <a16:colId xmlns:a16="http://schemas.microsoft.com/office/drawing/2014/main" val="1619322082"/>
                    </a:ext>
                  </a:extLst>
                </a:gridCol>
                <a:gridCol w="1054100">
                  <a:extLst>
                    <a:ext uri="{9D8B030D-6E8A-4147-A177-3AD203B41FA5}">
                      <a16:colId xmlns:a16="http://schemas.microsoft.com/office/drawing/2014/main" val="543093407"/>
                    </a:ext>
                  </a:extLst>
                </a:gridCol>
                <a:gridCol w="942974">
                  <a:extLst>
                    <a:ext uri="{9D8B030D-6E8A-4147-A177-3AD203B41FA5}">
                      <a16:colId xmlns:a16="http://schemas.microsoft.com/office/drawing/2014/main" val="4191715811"/>
                    </a:ext>
                  </a:extLst>
                </a:gridCol>
              </a:tblGrid>
              <a:tr h="341094">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区分</a:t>
                      </a: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仕様：</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EX:</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アルミ製、防火対応テント等</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サイズ（</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W×D×H)</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単位（</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m</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棟数</a:t>
                      </a: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面積（㎡）</a:t>
                      </a: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60596611"/>
                  </a:ext>
                </a:extLst>
              </a:tr>
              <a:tr h="572043">
                <a:tc>
                  <a:txBody>
                    <a:bodyPr/>
                    <a:lstStyle/>
                    <a:p>
                      <a:r>
                        <a:rPr kumimoji="1" lang="ja-JP" altLang="en-US" sz="1200" dirty="0">
                          <a:latin typeface="A P-OTF UD新ゴ Pr6N DB" panose="020B0600000000000000" pitchFamily="34" charset="-128"/>
                          <a:ea typeface="A P-OTF UD新ゴ Pr6N DB" panose="020B0600000000000000" pitchFamily="34" charset="-128"/>
                        </a:rPr>
                        <a:t>テント</a:t>
                      </a: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kumimoji="1" lang="ja-JP" altLang="en-US" sz="1200" dirty="0">
                          <a:latin typeface="A P-OTF UD新ゴ Pr6N DB" panose="020B0600000000000000" pitchFamily="34" charset="-128"/>
                          <a:ea typeface="A P-OTF UD新ゴ Pr6N DB" panose="020B0600000000000000" pitchFamily="34" charset="-128"/>
                        </a:rPr>
                        <a:t>仕様：</a:t>
                      </a:r>
                      <a:endParaRPr kumimoji="1" lang="en-US" altLang="ja-JP" sz="1200" dirty="0">
                        <a:latin typeface="A P-OTF UD新ゴ Pr6N DB" panose="020B0600000000000000" pitchFamily="34" charset="-128"/>
                        <a:ea typeface="A P-OTF UD新ゴ Pr6N DB" panose="020B0600000000000000" pitchFamily="34" charset="-128"/>
                      </a:endParaRPr>
                    </a:p>
                    <a:p>
                      <a:pPr algn="l">
                        <a:lnSpc>
                          <a:spcPct val="100000"/>
                        </a:lnSpc>
                        <a:spcBef>
                          <a:spcPts val="600"/>
                        </a:spcBef>
                        <a:spcAft>
                          <a:spcPts val="0"/>
                        </a:spcAft>
                      </a:pPr>
                      <a:r>
                        <a:rPr kumimoji="1" lang="en-US" altLang="ja-JP" sz="1200" dirty="0">
                          <a:latin typeface="A P-OTF UD新ゴ Pr6N DB" panose="020B0600000000000000" pitchFamily="34" charset="-128"/>
                          <a:ea typeface="A P-OTF UD新ゴ Pr6N DB" panose="020B0600000000000000" pitchFamily="34" charset="-128"/>
                        </a:rPr>
                        <a:t>W</a:t>
                      </a:r>
                      <a:r>
                        <a:rPr kumimoji="1" lang="ja-JP" altLang="en-US" sz="1200" dirty="0">
                          <a:latin typeface="A P-OTF UD新ゴ Pr6N DB" panose="020B0600000000000000" pitchFamily="34" charset="-128"/>
                          <a:ea typeface="A P-OTF UD新ゴ Pr6N DB" panose="020B0600000000000000" pitchFamily="34" charset="-128"/>
                        </a:rPr>
                        <a:t>　　　</a:t>
                      </a:r>
                      <a:r>
                        <a:rPr kumimoji="1" lang="en-US" altLang="ja-JP" sz="1200" dirty="0">
                          <a:latin typeface="A P-OTF UD新ゴ Pr6N DB" panose="020B0600000000000000" pitchFamily="34" charset="-128"/>
                          <a:ea typeface="A P-OTF UD新ゴ Pr6N DB" panose="020B0600000000000000" pitchFamily="34" charset="-128"/>
                        </a:rPr>
                        <a:t>×D</a:t>
                      </a:r>
                      <a:r>
                        <a:rPr kumimoji="1" lang="ja-JP" altLang="en-US" sz="1200" dirty="0">
                          <a:latin typeface="A P-OTF UD新ゴ Pr6N DB" panose="020B0600000000000000" pitchFamily="34" charset="-128"/>
                          <a:ea typeface="A P-OTF UD新ゴ Pr6N DB" panose="020B0600000000000000" pitchFamily="34" charset="-128"/>
                        </a:rPr>
                        <a:t>　　　（柱芯）</a:t>
                      </a:r>
                      <a:r>
                        <a:rPr kumimoji="1" lang="en-US" altLang="ja-JP" sz="1200" dirty="0">
                          <a:latin typeface="A P-OTF UD新ゴ Pr6N DB" panose="020B0600000000000000" pitchFamily="34" charset="-128"/>
                          <a:ea typeface="A P-OTF UD新ゴ Pr6N DB" panose="020B0600000000000000" pitchFamily="34" charset="-128"/>
                        </a:rPr>
                        <a:t>×H</a:t>
                      </a:r>
                      <a:endParaRPr kumimoji="1" lang="ja-JP" altLang="en-US" sz="1200" dirty="0">
                        <a:latin typeface="A P-OTF UD新ゴ Pr6N DB" panose="020B0600000000000000" pitchFamily="34" charset="-128"/>
                        <a:ea typeface="A P-OTF UD新ゴ Pr6N DB" panose="020B0600000000000000" pitchFamily="34"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単棟・連棟</a:t>
                      </a: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200" dirty="0">
                        <a:latin typeface="A P-OTF UD新ゴ Pr6N DB" panose="020B0600000000000000" pitchFamily="34" charset="-128"/>
                        <a:ea typeface="A P-OTF UD新ゴ Pr6N DB" panose="020B0600000000000000" pitchFamily="34" charset="-128"/>
                      </a:endParaRP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4731457"/>
                  </a:ext>
                </a:extLst>
              </a:tr>
              <a:tr h="833286">
                <a:tc>
                  <a:txBody>
                    <a:bodyPr/>
                    <a:lstStyle/>
                    <a:p>
                      <a:r>
                        <a:rPr kumimoji="1" lang="ja-JP" altLang="en-US" sz="1200" dirty="0">
                          <a:latin typeface="A P-OTF UD新ゴ Pr6N DB" panose="020B0600000000000000" pitchFamily="34" charset="-128"/>
                          <a:ea typeface="A P-OTF UD新ゴ Pr6N DB" panose="020B0600000000000000" pitchFamily="34" charset="-128"/>
                        </a:rPr>
                        <a:t>ユニットハウス</a:t>
                      </a:r>
                      <a:endParaRPr kumimoji="1" lang="en-US" altLang="ja-JP" sz="1200" dirty="0">
                        <a:latin typeface="A P-OTF UD新ゴ Pr6N DB" panose="020B0600000000000000" pitchFamily="34" charset="-128"/>
                        <a:ea typeface="A P-OTF UD新ゴ Pr6N DB" panose="020B0600000000000000" pitchFamily="34" charset="-128"/>
                      </a:endParaRPr>
                    </a:p>
                    <a:p>
                      <a:r>
                        <a:rPr kumimoji="1" lang="ja-JP" altLang="en-US" sz="1200" dirty="0">
                          <a:latin typeface="A P-OTF UD新ゴ Pr6N DB" panose="020B0600000000000000" pitchFamily="34" charset="-128"/>
                          <a:ea typeface="A P-OTF UD新ゴ Pr6N DB" panose="020B0600000000000000" pitchFamily="34" charset="-128"/>
                        </a:rPr>
                        <a:t>　　　・コンテナ</a:t>
                      </a: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kumimoji="1" lang="ja-JP" altLang="en-US" sz="1200" dirty="0">
                          <a:latin typeface="A P-OTF UD新ゴ Pr6N DB" panose="020B0600000000000000" pitchFamily="34" charset="-128"/>
                          <a:ea typeface="A P-OTF UD新ゴ Pr6N DB" panose="020B0600000000000000" pitchFamily="34" charset="-128"/>
                        </a:rPr>
                        <a:t>仕様：</a:t>
                      </a:r>
                      <a:endParaRPr kumimoji="1" lang="en-US" altLang="ja-JP" sz="1200" dirty="0">
                        <a:latin typeface="A P-OTF UD新ゴ Pr6N DB" panose="020B0600000000000000" pitchFamily="34" charset="-128"/>
                        <a:ea typeface="A P-OTF UD新ゴ Pr6N DB" panose="020B0600000000000000" pitchFamily="34" charset="-128"/>
                      </a:endParaRPr>
                    </a:p>
                    <a:p>
                      <a:pPr algn="l">
                        <a:lnSpc>
                          <a:spcPct val="100000"/>
                        </a:lnSpc>
                        <a:spcBef>
                          <a:spcPts val="600"/>
                        </a:spcBef>
                        <a:spcAft>
                          <a:spcPts val="0"/>
                        </a:spcAft>
                      </a:pPr>
                      <a:r>
                        <a:rPr kumimoji="1" lang="en-US" altLang="ja-JP" sz="1200" dirty="0">
                          <a:latin typeface="A P-OTF UD新ゴ Pr6N DB" panose="020B0600000000000000" pitchFamily="34" charset="-128"/>
                          <a:ea typeface="A P-OTF UD新ゴ Pr6N DB" panose="020B0600000000000000" pitchFamily="34" charset="-128"/>
                        </a:rPr>
                        <a:t>W</a:t>
                      </a:r>
                      <a:r>
                        <a:rPr kumimoji="1" lang="ja-JP" altLang="en-US" sz="1200" dirty="0">
                          <a:latin typeface="A P-OTF UD新ゴ Pr6N DB" panose="020B0600000000000000" pitchFamily="34" charset="-128"/>
                          <a:ea typeface="A P-OTF UD新ゴ Pr6N DB" panose="020B0600000000000000" pitchFamily="34" charset="-128"/>
                        </a:rPr>
                        <a:t>　　　　</a:t>
                      </a:r>
                      <a:r>
                        <a:rPr kumimoji="1" lang="en-US" altLang="ja-JP" sz="1200" dirty="0">
                          <a:latin typeface="A P-OTF UD新ゴ Pr6N DB" panose="020B0600000000000000" pitchFamily="34" charset="-128"/>
                          <a:ea typeface="A P-OTF UD新ゴ Pr6N DB" panose="020B0600000000000000" pitchFamily="34" charset="-128"/>
                        </a:rPr>
                        <a:t>×D</a:t>
                      </a:r>
                      <a:r>
                        <a:rPr kumimoji="1" lang="ja-JP" altLang="en-US" sz="1200" dirty="0">
                          <a:latin typeface="A P-OTF UD新ゴ Pr6N DB" panose="020B0600000000000000" pitchFamily="34" charset="-128"/>
                          <a:ea typeface="A P-OTF UD新ゴ Pr6N DB" panose="020B0600000000000000" pitchFamily="34" charset="-128"/>
                        </a:rPr>
                        <a:t>　　　　（柱芯）</a:t>
                      </a:r>
                      <a:r>
                        <a:rPr kumimoji="1" lang="en-US" altLang="ja-JP" sz="1200" dirty="0">
                          <a:latin typeface="A P-OTF UD新ゴ Pr6N DB" panose="020B0600000000000000" pitchFamily="34" charset="-128"/>
                          <a:ea typeface="A P-OTF UD新ゴ Pr6N DB" panose="020B0600000000000000" pitchFamily="34" charset="-128"/>
                        </a:rPr>
                        <a:t>×H</a:t>
                      </a:r>
                      <a:endParaRPr kumimoji="1" lang="ja-JP" altLang="en-US" sz="1200" dirty="0">
                        <a:latin typeface="A P-OTF UD新ゴ Pr6N DB" panose="020B0600000000000000" pitchFamily="34" charset="-128"/>
                        <a:ea typeface="A P-OTF UD新ゴ Pr6N DB" panose="020B0600000000000000" pitchFamily="34" charset="-128"/>
                      </a:endParaRPr>
                    </a:p>
                    <a:p>
                      <a:pPr marL="0" marR="0" lvl="0" indent="0" algn="l" defTabSz="685800" rtl="0" eaLnBrk="1" fontAlgn="auto" latinLnBrk="0" hangingPunct="1">
                        <a:lnSpc>
                          <a:spcPct val="100000"/>
                        </a:lnSpc>
                        <a:spcBef>
                          <a:spcPts val="600"/>
                        </a:spcBef>
                        <a:spcAft>
                          <a:spcPts val="0"/>
                        </a:spcAft>
                        <a:buClrTx/>
                        <a:buSzTx/>
                        <a:buFontTx/>
                        <a:buNone/>
                        <a:tabLst/>
                        <a:defRPr/>
                      </a:pPr>
                      <a:r>
                        <a:rPr kumimoji="1" lang="en-US" altLang="ja-JP" sz="1200" dirty="0">
                          <a:latin typeface="A P-OTF UD新ゴ Pr6N DB" panose="020B0600000000000000" pitchFamily="34" charset="-128"/>
                          <a:ea typeface="A P-OTF UD新ゴ Pr6N DB" panose="020B0600000000000000" pitchFamily="34" charset="-128"/>
                        </a:rPr>
                        <a:t>W</a:t>
                      </a:r>
                      <a:r>
                        <a:rPr kumimoji="1" lang="ja-JP" altLang="en-US" sz="1200" dirty="0">
                          <a:latin typeface="A P-OTF UD新ゴ Pr6N DB" panose="020B0600000000000000" pitchFamily="34" charset="-128"/>
                          <a:ea typeface="A P-OTF UD新ゴ Pr6N DB" panose="020B0600000000000000" pitchFamily="34" charset="-128"/>
                        </a:rPr>
                        <a:t>　　　　</a:t>
                      </a:r>
                      <a:r>
                        <a:rPr kumimoji="1" lang="en-US" altLang="ja-JP" sz="1200" dirty="0">
                          <a:latin typeface="A P-OTF UD新ゴ Pr6N DB" panose="020B0600000000000000" pitchFamily="34" charset="-128"/>
                          <a:ea typeface="A P-OTF UD新ゴ Pr6N DB" panose="020B0600000000000000" pitchFamily="34" charset="-128"/>
                        </a:rPr>
                        <a:t>×D</a:t>
                      </a:r>
                      <a:r>
                        <a:rPr kumimoji="1" lang="ja-JP" altLang="en-US" sz="1200" dirty="0">
                          <a:latin typeface="A P-OTF UD新ゴ Pr6N DB" panose="020B0600000000000000" pitchFamily="34" charset="-128"/>
                          <a:ea typeface="A P-OTF UD新ゴ Pr6N DB" panose="020B0600000000000000" pitchFamily="34" charset="-128"/>
                        </a:rPr>
                        <a:t>　　　　（外壁中心）基礎</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A P-OTF UD新ゴ Pr6N DB" panose="020B0600000000000000" pitchFamily="34" charset="-128"/>
                          <a:ea typeface="A P-OTF UD新ゴ Pr6N DB" panose="020B0600000000000000" pitchFamily="34" charset="-128"/>
                        </a:rPr>
                        <a:t>単棟・連棟</a:t>
                      </a: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200" dirty="0">
                        <a:latin typeface="A P-OTF UD新ゴ Pr6N DB" panose="020B0600000000000000" pitchFamily="34" charset="-128"/>
                        <a:ea typeface="A P-OTF UD新ゴ Pr6N DB" panose="020B0600000000000000" pitchFamily="34" charset="-128"/>
                      </a:endParaRP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624255"/>
                  </a:ext>
                </a:extLst>
              </a:tr>
              <a:tr h="572043">
                <a:tc>
                  <a:txBody>
                    <a:bodyPr/>
                    <a:lstStyle/>
                    <a:p>
                      <a:pPr>
                        <a:spcBef>
                          <a:spcPts val="600"/>
                        </a:spcBef>
                      </a:pPr>
                      <a:r>
                        <a:rPr kumimoji="1" lang="ja-JP" altLang="en-US" sz="1200" dirty="0">
                          <a:latin typeface="A P-OTF UD新ゴ Pr6N DB" panose="020B0600000000000000" pitchFamily="34" charset="-128"/>
                          <a:ea typeface="A P-OTF UD新ゴ Pr6N DB" panose="020B0600000000000000" pitchFamily="34" charset="-128"/>
                        </a:rPr>
                        <a:t>工作物</a:t>
                      </a:r>
                      <a:br>
                        <a:rPr kumimoji="1" lang="en-US" altLang="ja-JP" sz="1200" dirty="0">
                          <a:latin typeface="A P-OTF UD新ゴ Pr6N DB" panose="020B0600000000000000" pitchFamily="34" charset="-128"/>
                          <a:ea typeface="A P-OTF UD新ゴ Pr6N DB" panose="020B0600000000000000" pitchFamily="34" charset="-128"/>
                        </a:rPr>
                      </a:br>
                      <a:r>
                        <a:rPr kumimoji="1" lang="ja-JP" altLang="en-US" sz="1200" dirty="0">
                          <a:latin typeface="A P-OTF UD新ゴ Pr6N DB" panose="020B0600000000000000" pitchFamily="34" charset="-128"/>
                          <a:ea typeface="A P-OTF UD新ゴ Pr6N DB" panose="020B0600000000000000" pitchFamily="34" charset="-128"/>
                        </a:rPr>
                        <a:t>（ゲート・看板）</a:t>
                      </a:r>
                      <a:endParaRPr kumimoji="1" lang="en-US" altLang="ja-JP" sz="1200" dirty="0">
                        <a:latin typeface="A P-OTF UD新ゴ Pr6N DB" panose="020B0600000000000000" pitchFamily="34" charset="-128"/>
                        <a:ea typeface="A P-OTF UD新ゴ Pr6N DB" panose="020B0600000000000000" pitchFamily="34" charset="-128"/>
                      </a:endParaRP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kumimoji="1" lang="ja-JP" altLang="en-US" sz="1200" dirty="0">
                          <a:latin typeface="A P-OTF UD新ゴ Pr6N DB" panose="020B0600000000000000" pitchFamily="34" charset="-128"/>
                          <a:ea typeface="A P-OTF UD新ゴ Pr6N DB" panose="020B0600000000000000" pitchFamily="34" charset="-128"/>
                        </a:rPr>
                        <a:t>仕様：</a:t>
                      </a:r>
                      <a:endParaRPr kumimoji="1" lang="en-US" altLang="ja-JP" sz="1200" dirty="0">
                        <a:latin typeface="A P-OTF UD新ゴ Pr6N DB" panose="020B0600000000000000" pitchFamily="34" charset="-128"/>
                        <a:ea typeface="A P-OTF UD新ゴ Pr6N DB" panose="020B0600000000000000" pitchFamily="34" charset="-128"/>
                      </a:endParaRPr>
                    </a:p>
                    <a:p>
                      <a:pPr algn="l">
                        <a:lnSpc>
                          <a:spcPct val="100000"/>
                        </a:lnSpc>
                        <a:spcBef>
                          <a:spcPts val="600"/>
                        </a:spcBef>
                        <a:spcAft>
                          <a:spcPts val="0"/>
                        </a:spcAft>
                      </a:pPr>
                      <a:r>
                        <a:rPr kumimoji="1" lang="en-US" altLang="ja-JP" sz="1200" dirty="0">
                          <a:latin typeface="A P-OTF UD新ゴ Pr6N DB" panose="020B0600000000000000" pitchFamily="34" charset="-128"/>
                          <a:ea typeface="A P-OTF UD新ゴ Pr6N DB" panose="020B0600000000000000" pitchFamily="34" charset="-128"/>
                        </a:rPr>
                        <a:t>H</a:t>
                      </a:r>
                      <a:r>
                        <a:rPr kumimoji="1" lang="ja-JP" altLang="en-US" sz="1200" dirty="0">
                          <a:latin typeface="A P-OTF UD新ゴ Pr6N DB" panose="020B0600000000000000" pitchFamily="34" charset="-128"/>
                          <a:ea typeface="A P-OTF UD新ゴ Pr6N DB" panose="020B0600000000000000" pitchFamily="34" charset="-128"/>
                        </a:rPr>
                        <a:t>　　　　ｍ</a:t>
                      </a:r>
                      <a:endParaRPr kumimoji="1" lang="en-US" altLang="ja-JP" sz="1200" dirty="0">
                        <a:latin typeface="A P-OTF UD新ゴ Pr6N DB" panose="020B0600000000000000" pitchFamily="34" charset="-128"/>
                        <a:ea typeface="A P-OTF UD新ゴ Pr6N DB" panose="020B0600000000000000" pitchFamily="34"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A P-OTF UD新ゴ Pr6N DB" panose="020B0600000000000000" pitchFamily="34" charset="-128"/>
                          <a:ea typeface="A P-OTF UD新ゴ Pr6N DB" panose="020B0600000000000000" pitchFamily="34" charset="-128"/>
                        </a:rPr>
                        <a:t>単棟・連棟</a:t>
                      </a: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en-US" altLang="ja-JP" sz="1200" dirty="0">
                        <a:latin typeface="A P-OTF UD新ゴ Pr6N DB" panose="020B0600000000000000" pitchFamily="34" charset="-128"/>
                        <a:ea typeface="A P-OTF UD新ゴ Pr6N DB" panose="020B0600000000000000" pitchFamily="34" charset="-128"/>
                      </a:endParaRP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128490"/>
                  </a:ext>
                </a:extLst>
              </a:tr>
            </a:tbl>
          </a:graphicData>
        </a:graphic>
      </p:graphicFrame>
      <p:sp>
        <p:nvSpPr>
          <p:cNvPr id="12" name="テキスト ボックス 11">
            <a:extLst>
              <a:ext uri="{FF2B5EF4-FFF2-40B4-BE49-F238E27FC236}">
                <a16:creationId xmlns:a16="http://schemas.microsoft.com/office/drawing/2014/main" id="{731BF6BA-E92D-C2CC-F2B2-F330D71B7A29}"/>
              </a:ext>
            </a:extLst>
          </p:cNvPr>
          <p:cNvSpPr txBox="1"/>
          <p:nvPr/>
        </p:nvSpPr>
        <p:spPr>
          <a:xfrm>
            <a:off x="161248" y="3677124"/>
            <a:ext cx="6632574" cy="307777"/>
          </a:xfrm>
          <a:prstGeom prst="rect">
            <a:avLst/>
          </a:prstGeom>
          <a:noFill/>
        </p:spPr>
        <p:txBody>
          <a:bodyPr wrap="square">
            <a:spAutoFit/>
          </a:bodyPr>
          <a:lstStyle/>
          <a:p>
            <a:pPr>
              <a:spcBef>
                <a:spcPts val="600"/>
              </a:spcBef>
            </a:pPr>
            <a:r>
              <a:rPr kumimoji="1" lang="en-US" altLang="ja-JP" sz="1400" dirty="0">
                <a:latin typeface="A P-OTF UD新ゴ Pr6N DB" panose="020B0600000000000000" pitchFamily="34" charset="-128"/>
                <a:ea typeface="A-OTF UD新ゴ Pro M" panose="020B0500000000000000"/>
              </a:rPr>
              <a:t>※</a:t>
            </a:r>
            <a:r>
              <a:rPr kumimoji="1" lang="ja-JP" altLang="en-US" sz="1400" dirty="0">
                <a:latin typeface="A P-OTF UD新ゴ Pr6N DB" panose="020B0600000000000000" pitchFamily="34" charset="-128"/>
                <a:ea typeface="A-OTF UD新ゴ Pro M" panose="020B0500000000000000"/>
              </a:rPr>
              <a:t>該当社及び注意事項の詳細は</a:t>
            </a:r>
            <a:r>
              <a:rPr kumimoji="1" lang="en-US" altLang="ja-JP" sz="1400" dirty="0">
                <a:solidFill>
                  <a:schemeClr val="tx1"/>
                </a:solidFill>
                <a:latin typeface="A P-OTF UD新ゴ Pr6N DB" panose="020B0600000000000000" pitchFamily="34" charset="-128"/>
                <a:ea typeface="A-OTF UD新ゴ Pro M" panose="020B0500000000000000"/>
              </a:rPr>
              <a:t>P24</a:t>
            </a:r>
            <a:r>
              <a:rPr kumimoji="1" lang="ja-JP" altLang="en-US" sz="1400" dirty="0">
                <a:solidFill>
                  <a:schemeClr val="tx1"/>
                </a:solidFill>
                <a:latin typeface="A P-OTF UD新ゴ Pr6N DB" panose="020B0600000000000000" pitchFamily="34" charset="-128"/>
                <a:ea typeface="A-OTF UD新ゴ Pro M" panose="020B0500000000000000"/>
              </a:rPr>
              <a:t>に記載</a:t>
            </a:r>
            <a:endParaRPr kumimoji="1" lang="en-US" altLang="ja-JP" sz="1400" dirty="0">
              <a:solidFill>
                <a:schemeClr val="tx1"/>
              </a:solidFill>
              <a:latin typeface="A P-OTF UD新ゴ Pr6N DB" panose="020B0600000000000000" pitchFamily="34" charset="-128"/>
              <a:ea typeface="A-OTF UD新ゴ Pro M" panose="020B0500000000000000"/>
            </a:endParaRPr>
          </a:p>
        </p:txBody>
      </p:sp>
      <p:sp>
        <p:nvSpPr>
          <p:cNvPr id="2" name="スライド番号プレースホルダー 1">
            <a:extLst>
              <a:ext uri="{FF2B5EF4-FFF2-40B4-BE49-F238E27FC236}">
                <a16:creationId xmlns:a16="http://schemas.microsoft.com/office/drawing/2014/main" id="{ADBB790F-5DA5-B66D-C121-2016CA9B7661}"/>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46</a:t>
            </a:r>
            <a:endParaRPr kumimoji="1" lang="ja-JP" altLang="en-US" sz="1050" dirty="0">
              <a:solidFill>
                <a:schemeClr val="tx1"/>
              </a:solidFill>
            </a:endParaRPr>
          </a:p>
        </p:txBody>
      </p:sp>
      <p:sp>
        <p:nvSpPr>
          <p:cNvPr id="5" name="テキスト ボックス 4">
            <a:extLst>
              <a:ext uri="{FF2B5EF4-FFF2-40B4-BE49-F238E27FC236}">
                <a16:creationId xmlns:a16="http://schemas.microsoft.com/office/drawing/2014/main" id="{260D300A-778D-8F0E-B6A9-7C233FAE182B}"/>
              </a:ext>
            </a:extLst>
          </p:cNvPr>
          <p:cNvSpPr txBox="1"/>
          <p:nvPr/>
        </p:nvSpPr>
        <p:spPr>
          <a:xfrm>
            <a:off x="4158666" y="156779"/>
            <a:ext cx="1539228" cy="307777"/>
          </a:xfrm>
          <a:prstGeom prst="rect">
            <a:avLst/>
          </a:prstGeom>
          <a:noFill/>
        </p:spPr>
        <p:txBody>
          <a:bodyPr wrap="square">
            <a:spAutoFit/>
          </a:bodyPr>
          <a:lstStyle/>
          <a:p>
            <a:r>
              <a:rPr kumimoji="1" lang="ja-JP" altLang="en-US" sz="1400" dirty="0">
                <a:latin typeface="A P-OTF UD新ゴ Pr6N DB" panose="020B0600000000000000" pitchFamily="34" charset="-128"/>
                <a:ea typeface="A-OTF UD新ゴ Pro M" panose="020B0500000000000000"/>
              </a:rPr>
              <a:t>（該当社のみ）</a:t>
            </a:r>
            <a:endParaRPr lang="ja-JP" altLang="en-US" sz="1400" dirty="0"/>
          </a:p>
        </p:txBody>
      </p:sp>
    </p:spTree>
    <p:extLst>
      <p:ext uri="{BB962C8B-B14F-4D97-AF65-F5344CB8AC3E}">
        <p14:creationId xmlns:p14="http://schemas.microsoft.com/office/powerpoint/2010/main" val="223154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0F0965D-33EA-2752-62D4-B1DD05795BC1}"/>
              </a:ext>
            </a:extLst>
          </p:cNvPr>
          <p:cNvSpPr txBox="1"/>
          <p:nvPr/>
        </p:nvSpPr>
        <p:spPr>
          <a:xfrm>
            <a:off x="188259" y="109816"/>
            <a:ext cx="6078819" cy="369332"/>
          </a:xfrm>
          <a:prstGeom prst="rect">
            <a:avLst/>
          </a:prstGeom>
          <a:noFill/>
        </p:spPr>
        <p:txBody>
          <a:bodyPr wrap="square" rtlCol="0">
            <a:spAutoFit/>
          </a:bodyPr>
          <a:lstStyle/>
          <a:p>
            <a:pPr defTabSz="685800">
              <a:defRPr/>
            </a:pPr>
            <a:r>
              <a:rPr kumimoji="1" lang="ja-JP" altLang="en-US" sz="1800" b="0" dirty="0">
                <a:latin typeface="A P-OTF UD新ゴ Pr6N DB" panose="020B0600000000000000" pitchFamily="34" charset="-128"/>
                <a:ea typeface="A-OTF UD新ゴ Pro M" panose="020B0500000000000000"/>
              </a:rPr>
              <a:t>ブース設営</a:t>
            </a:r>
            <a:r>
              <a:rPr kumimoji="1" lang="ja-JP" altLang="en-US" dirty="0">
                <a:latin typeface="A P-OTF UD新ゴ Pr6N DB" panose="020B0600000000000000" pitchFamily="34" charset="-128"/>
                <a:ea typeface="A-OTF UD新ゴ Pro M" panose="020B0500000000000000"/>
              </a:rPr>
              <a:t>申込書③</a:t>
            </a:r>
            <a:r>
              <a:rPr kumimoji="1" lang="en-US" altLang="ja-JP" dirty="0">
                <a:latin typeface="A P-OTF UD新ゴ Pr6N DB" panose="020B0600000000000000" pitchFamily="34" charset="-128"/>
                <a:ea typeface="A-OTF UD新ゴ Pro M" panose="020B0500000000000000"/>
              </a:rPr>
              <a:t>-2</a:t>
            </a:r>
            <a:r>
              <a:rPr kumimoji="1" lang="ja-JP" altLang="en-US" sz="1800" b="0" dirty="0">
                <a:latin typeface="A P-OTF UD新ゴ Pr6N DB" panose="020B0600000000000000" pitchFamily="34" charset="-128"/>
                <a:ea typeface="A-OTF UD新ゴ Pro M" panose="020B0500000000000000"/>
              </a:rPr>
              <a:t>（建物・</a:t>
            </a:r>
            <a:r>
              <a:rPr kumimoji="1" lang="ja-JP" altLang="en-US" dirty="0">
                <a:latin typeface="A P-OTF UD新ゴ Pr6N DB" panose="020B0600000000000000" pitchFamily="34" charset="-128"/>
                <a:ea typeface="A-OTF UD新ゴ Pro M" panose="020B0500000000000000"/>
              </a:rPr>
              <a:t>工作物</a:t>
            </a:r>
            <a:r>
              <a:rPr kumimoji="1" lang="ja-JP" altLang="en-US" sz="1800" b="0" dirty="0">
                <a:latin typeface="A P-OTF UD新ゴ Pr6N DB" panose="020B0600000000000000" pitchFamily="34" charset="-128"/>
                <a:ea typeface="A-OTF UD新ゴ Pro M" panose="020B0500000000000000"/>
              </a:rPr>
              <a:t>）</a:t>
            </a:r>
            <a:endParaRPr kumimoji="1" lang="ja-JP" altLang="en-US" dirty="0">
              <a:latin typeface="A P-OTF UD新ゴ Pr6N DB" panose="020B0600000000000000" pitchFamily="34" charset="-128"/>
              <a:ea typeface="A-OTF UD新ゴ Pro M" panose="020B0500000000000000"/>
            </a:endParaRPr>
          </a:p>
        </p:txBody>
      </p:sp>
      <p:graphicFrame>
        <p:nvGraphicFramePr>
          <p:cNvPr id="7" name="表 7">
            <a:extLst>
              <a:ext uri="{FF2B5EF4-FFF2-40B4-BE49-F238E27FC236}">
                <a16:creationId xmlns:a16="http://schemas.microsoft.com/office/drawing/2014/main" id="{176F3452-55C3-703F-6E7E-0755A6A68937}"/>
              </a:ext>
            </a:extLst>
          </p:cNvPr>
          <p:cNvGraphicFramePr>
            <a:graphicFrameLocks noGrp="1"/>
          </p:cNvGraphicFramePr>
          <p:nvPr/>
        </p:nvGraphicFramePr>
        <p:xfrm>
          <a:off x="3700663" y="611857"/>
          <a:ext cx="2921000" cy="315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07021">
                <a:tc>
                  <a:txBody>
                    <a:bodyPr/>
                    <a:lstStyle/>
                    <a:p>
                      <a:pPr algn="ct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提出期限</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7</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14</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日（火）</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4" name="表 3">
            <a:extLst>
              <a:ext uri="{FF2B5EF4-FFF2-40B4-BE49-F238E27FC236}">
                <a16:creationId xmlns:a16="http://schemas.microsoft.com/office/drawing/2014/main" id="{D5E5BF38-E99F-4846-5150-A442C43DB646}"/>
              </a:ext>
            </a:extLst>
          </p:cNvPr>
          <p:cNvGraphicFramePr>
            <a:graphicFrameLocks noGrp="1"/>
          </p:cNvGraphicFramePr>
          <p:nvPr/>
        </p:nvGraphicFramePr>
        <p:xfrm>
          <a:off x="225425" y="8985514"/>
          <a:ext cx="6407150" cy="803520"/>
        </p:xfrm>
        <a:graphic>
          <a:graphicData uri="http://schemas.openxmlformats.org/drawingml/2006/table">
            <a:tbl>
              <a:tblPr firstRow="1" bandRow="1">
                <a:tableStyleId>{5C22544A-7EE6-4342-B048-85BDC9FD1C3A}</a:tableStyleId>
              </a:tblPr>
              <a:tblGrid>
                <a:gridCol w="1136495">
                  <a:extLst>
                    <a:ext uri="{9D8B030D-6E8A-4147-A177-3AD203B41FA5}">
                      <a16:colId xmlns:a16="http://schemas.microsoft.com/office/drawing/2014/main" val="1346885655"/>
                    </a:ext>
                  </a:extLst>
                </a:gridCol>
                <a:gridCol w="5270655">
                  <a:extLst>
                    <a:ext uri="{9D8B030D-6E8A-4147-A177-3AD203B41FA5}">
                      <a16:colId xmlns:a16="http://schemas.microsoft.com/office/drawing/2014/main" val="1506013278"/>
                    </a:ext>
                  </a:extLst>
                </a:gridCol>
              </a:tblGrid>
              <a:tr h="0">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提出方法</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期日までに電子メールにてお送りください。</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株式会社アクティオ　</a:t>
                      </a:r>
                      <a:r>
                        <a:rPr kumimoji="1" lang="zh-TW" altLang="en-US" sz="1200" b="0" dirty="0">
                          <a:solidFill>
                            <a:schemeClr val="tx1"/>
                          </a:solidFill>
                          <a:latin typeface="A P-OTF UD新ゴ Pr6N DB" panose="020B0600000000000000" pitchFamily="34" charset="-128"/>
                          <a:ea typeface="A P-OTF UD新ゴ Pr6N DB" panose="020B0600000000000000" pitchFamily="34" charset="-128"/>
                        </a:rPr>
                        <a:t>林業展事務局　</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担当：大野</a:t>
                      </a: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電子メール  </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:ringyoten-support@jei-m.com</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10" name="正方形/長方形 9">
            <a:extLst>
              <a:ext uri="{FF2B5EF4-FFF2-40B4-BE49-F238E27FC236}">
                <a16:creationId xmlns:a16="http://schemas.microsoft.com/office/drawing/2014/main" id="{6899A765-FDFD-108C-0F0A-2C87D91779B9}"/>
              </a:ext>
            </a:extLst>
          </p:cNvPr>
          <p:cNvSpPr/>
          <p:nvPr/>
        </p:nvSpPr>
        <p:spPr>
          <a:xfrm>
            <a:off x="225425" y="2484452"/>
            <a:ext cx="6365878" cy="6360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ea typeface="A-OTF UD新ゴ Pro M" panose="020B0500000000000000"/>
            </a:endParaRPr>
          </a:p>
        </p:txBody>
      </p:sp>
      <p:sp>
        <p:nvSpPr>
          <p:cNvPr id="9" name="正方形/長方形 8">
            <a:extLst>
              <a:ext uri="{FF2B5EF4-FFF2-40B4-BE49-F238E27FC236}">
                <a16:creationId xmlns:a16="http://schemas.microsoft.com/office/drawing/2014/main" id="{5466499D-434C-B327-4F6E-2F060B489E15}"/>
              </a:ext>
            </a:extLst>
          </p:cNvPr>
          <p:cNvSpPr/>
          <p:nvPr/>
        </p:nvSpPr>
        <p:spPr>
          <a:xfrm>
            <a:off x="237955" y="917665"/>
            <a:ext cx="6394620" cy="152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t" anchorCtr="0" forceAA="0" compatLnSpc="1">
            <a:prstTxWarp prst="textNoShape">
              <a:avLst/>
            </a:prstTxWarp>
            <a:noAutofit/>
          </a:bodyPr>
          <a:lstStyle/>
          <a:p>
            <a:pPr marL="144000" indent="-144000"/>
            <a:r>
              <a:rPr kumimoji="1" lang="en-US" altLang="ja-JP" sz="1400" b="1" dirty="0">
                <a:solidFill>
                  <a:schemeClr val="tx1"/>
                </a:solidFill>
                <a:latin typeface="A P-OTF UD新ゴ Pr6N M" panose="020B0500000000000000" pitchFamily="34" charset="-128"/>
                <a:ea typeface="A-OTF UD新ゴ Pro M" panose="020B0500000000000000"/>
              </a:rPr>
              <a:t>3</a:t>
            </a:r>
            <a:r>
              <a:rPr kumimoji="1" lang="ja-JP" altLang="en-US" sz="1400" b="1" dirty="0">
                <a:solidFill>
                  <a:schemeClr val="tx1"/>
                </a:solidFill>
                <a:latin typeface="A P-OTF UD新ゴ Pr6N M" panose="020B0500000000000000" pitchFamily="34" charset="-128"/>
                <a:ea typeface="A-OTF UD新ゴ Pro M" panose="020B0500000000000000"/>
              </a:rPr>
              <a:t>　個別図（平立断面図・展開図等）</a:t>
            </a:r>
            <a:endParaRPr kumimoji="1" lang="en-US" altLang="ja-JP" sz="1400" b="1" dirty="0">
              <a:solidFill>
                <a:schemeClr val="tx1"/>
              </a:solidFill>
              <a:latin typeface="A P-OTF UD新ゴ Pr6N M" panose="020B0500000000000000" pitchFamily="34" charset="-128"/>
              <a:ea typeface="A-OTF UD新ゴ Pro M" panose="020B0500000000000000"/>
            </a:endParaRPr>
          </a:p>
          <a:p>
            <a:pPr marL="144000" indent="-144000"/>
            <a:r>
              <a:rPr kumimoji="1" lang="ja-JP" altLang="en-US" sz="1400" b="1" dirty="0">
                <a:solidFill>
                  <a:schemeClr val="tx1"/>
                </a:solidFill>
                <a:latin typeface="A P-OTF UD新ゴ Pr6N M" panose="020B0500000000000000" pitchFamily="34" charset="-128"/>
                <a:ea typeface="A-OTF UD新ゴ Pro M" panose="020B0500000000000000"/>
              </a:rPr>
              <a:t>　</a:t>
            </a:r>
            <a:endParaRPr kumimoji="1" lang="en-US" altLang="ja-JP" sz="1400" b="1" dirty="0">
              <a:solidFill>
                <a:schemeClr val="tx1"/>
              </a:solidFill>
              <a:latin typeface="A P-OTF UD新ゴ Pr6N M" panose="020B0500000000000000" pitchFamily="34" charset="-128"/>
              <a:ea typeface="A-OTF UD新ゴ Pro M" panose="020B0500000000000000"/>
            </a:endParaRPr>
          </a:p>
          <a:p>
            <a:pPr marL="171450" indent="-171450">
              <a:buFont typeface="Arial" panose="020B0604020202020204" pitchFamily="34" charset="0"/>
              <a:buChar char="•"/>
            </a:pPr>
            <a:r>
              <a:rPr kumimoji="1" lang="ja-JP" altLang="en-US" sz="1200" dirty="0">
                <a:solidFill>
                  <a:schemeClr val="tx1"/>
                </a:solidFill>
                <a:latin typeface="A P-OTF UD新ゴ Pr6N M" panose="020B0500000000000000" pitchFamily="34" charset="-128"/>
                <a:ea typeface="A-OTF UD新ゴ Pro M" panose="020B0500000000000000"/>
              </a:rPr>
              <a:t>建物の場合： </a:t>
            </a:r>
            <a:r>
              <a:rPr kumimoji="1" lang="en-US" altLang="ja-JP" sz="1200" dirty="0">
                <a:solidFill>
                  <a:schemeClr val="tx1"/>
                </a:solidFill>
                <a:latin typeface="A P-OTF UD新ゴ Pr6N M" panose="020B0500000000000000" pitchFamily="34" charset="-128"/>
                <a:ea typeface="A-OTF UD新ゴ Pro M" panose="020B0500000000000000"/>
              </a:rPr>
              <a:t>P26</a:t>
            </a:r>
            <a:r>
              <a:rPr kumimoji="1" lang="ja-JP" altLang="en-US" sz="1200" dirty="0">
                <a:solidFill>
                  <a:schemeClr val="tx1"/>
                </a:solidFill>
                <a:latin typeface="A P-OTF UD新ゴ Pr6N M" panose="020B0500000000000000" pitchFamily="34" charset="-128"/>
                <a:ea typeface="A-OTF UD新ゴ Pro M" panose="020B0500000000000000"/>
              </a:rPr>
              <a:t> 「ユニットハウス・コンテナ」の“明記が必要な情報“に従ってください。</a:t>
            </a:r>
            <a:endParaRPr kumimoji="1" lang="en-US" altLang="ja-JP" sz="1200" dirty="0">
              <a:solidFill>
                <a:schemeClr val="tx1"/>
              </a:solidFill>
              <a:latin typeface="A P-OTF UD新ゴ Pr6N M" panose="020B0500000000000000" pitchFamily="34" charset="-128"/>
              <a:ea typeface="A-OTF UD新ゴ Pro M" panose="020B0500000000000000"/>
            </a:endParaRPr>
          </a:p>
          <a:p>
            <a:pPr marL="171450" indent="-171450">
              <a:buFont typeface="Arial" panose="020B0604020202020204" pitchFamily="34" charset="0"/>
              <a:buChar char="•"/>
            </a:pPr>
            <a:r>
              <a:rPr kumimoji="1" lang="ja-JP" altLang="en-US" sz="1200" dirty="0">
                <a:solidFill>
                  <a:schemeClr val="tx1"/>
                </a:solidFill>
                <a:latin typeface="A P-OTF UD新ゴ Pr6N M" panose="020B0500000000000000" pitchFamily="34" charset="-128"/>
                <a:ea typeface="A-OTF UD新ゴ Pro M" panose="020B0500000000000000"/>
              </a:rPr>
              <a:t>テント</a:t>
            </a:r>
            <a:r>
              <a:rPr kumimoji="1" lang="en-US" altLang="ja-JP" sz="1200" dirty="0">
                <a:solidFill>
                  <a:schemeClr val="tx1"/>
                </a:solidFill>
                <a:latin typeface="A P-OTF UD新ゴ Pr6N M" panose="020B0500000000000000" pitchFamily="34" charset="-128"/>
                <a:ea typeface="A-OTF UD新ゴ Pro M" panose="020B0500000000000000"/>
              </a:rPr>
              <a:t>100</a:t>
            </a:r>
            <a:r>
              <a:rPr kumimoji="1" lang="ja-JP" altLang="en-US" sz="1200" dirty="0">
                <a:solidFill>
                  <a:schemeClr val="tx1"/>
                </a:solidFill>
                <a:latin typeface="A P-OTF UD新ゴ Pr6N M" panose="020B0500000000000000" pitchFamily="34" charset="-128"/>
                <a:ea typeface="A-OTF UD新ゴ Pro M" panose="020B0500000000000000"/>
              </a:rPr>
              <a:t>㎡超の場合：</a:t>
            </a:r>
            <a:r>
              <a:rPr kumimoji="1" lang="en-US" altLang="ja-JP" sz="1200" dirty="0">
                <a:solidFill>
                  <a:schemeClr val="tx1"/>
                </a:solidFill>
                <a:latin typeface="A P-OTF UD新ゴ Pr6N M" panose="020B0500000000000000" pitchFamily="34" charset="-128"/>
                <a:ea typeface="A-OTF UD新ゴ Pro M" panose="020B0500000000000000"/>
              </a:rPr>
              <a:t>P27,28</a:t>
            </a:r>
            <a:r>
              <a:rPr kumimoji="1" lang="ja-JP" altLang="en-US" sz="1200" dirty="0">
                <a:solidFill>
                  <a:schemeClr val="tx1"/>
                </a:solidFill>
                <a:latin typeface="A P-OTF UD新ゴ Pr6N M" panose="020B0500000000000000" pitchFamily="34" charset="-128"/>
                <a:ea typeface="A-OTF UD新ゴ Pro M" panose="020B0500000000000000"/>
              </a:rPr>
              <a:t>個別図「テント」の“明記が必要な情報“に従ってください。</a:t>
            </a:r>
            <a:endParaRPr kumimoji="1" lang="en-US" altLang="ja-JP" sz="1200" dirty="0">
              <a:solidFill>
                <a:schemeClr val="tx1"/>
              </a:solidFill>
              <a:latin typeface="A P-OTF UD新ゴ Pr6N M" panose="020B0500000000000000" pitchFamily="34" charset="-128"/>
              <a:ea typeface="A-OTF UD新ゴ Pro M" panose="020B0500000000000000"/>
            </a:endParaRPr>
          </a:p>
          <a:p>
            <a:pPr marL="171450" indent="-171450">
              <a:buFont typeface="Arial" panose="020B0604020202020204" pitchFamily="34" charset="0"/>
              <a:buChar char="•"/>
            </a:pPr>
            <a:r>
              <a:rPr kumimoji="1" lang="ja-JP" altLang="en-US" sz="1200" dirty="0">
                <a:solidFill>
                  <a:schemeClr val="tx1"/>
                </a:solidFill>
                <a:latin typeface="A P-OTF UD新ゴ Pr6N M" panose="020B0500000000000000" pitchFamily="34" charset="-128"/>
                <a:ea typeface="A-OTF UD新ゴ Pro M" panose="020B0500000000000000"/>
              </a:rPr>
              <a:t>工作物の場合： </a:t>
            </a:r>
            <a:r>
              <a:rPr kumimoji="1" lang="en-US" altLang="ja-JP" sz="1200" dirty="0">
                <a:solidFill>
                  <a:schemeClr val="tx1"/>
                </a:solidFill>
                <a:latin typeface="A P-OTF UD新ゴ Pr6N M" panose="020B0500000000000000" pitchFamily="34" charset="-128"/>
                <a:ea typeface="A-OTF UD新ゴ Pro M" panose="020B0500000000000000"/>
              </a:rPr>
              <a:t>P29</a:t>
            </a:r>
            <a:r>
              <a:rPr kumimoji="1" lang="ja-JP" altLang="en-US" sz="1200" dirty="0">
                <a:solidFill>
                  <a:schemeClr val="tx1"/>
                </a:solidFill>
                <a:latin typeface="A P-OTF UD新ゴ Pr6N M" panose="020B0500000000000000" pitchFamily="34" charset="-128"/>
                <a:ea typeface="A-OTF UD新ゴ Pro M" panose="020B0500000000000000"/>
              </a:rPr>
              <a:t> 個別図「工作物」の“明記が必要な情報に従ってください。</a:t>
            </a:r>
            <a:endParaRPr kumimoji="1" lang="en-US" altLang="ja-JP" sz="1200" dirty="0">
              <a:solidFill>
                <a:schemeClr val="tx1"/>
              </a:solidFill>
              <a:latin typeface="A P-OTF UD新ゴ Pr6N M" panose="020B0500000000000000" pitchFamily="34" charset="-128"/>
              <a:ea typeface="A-OTF UD新ゴ Pro M" panose="020B0500000000000000"/>
            </a:endParaRPr>
          </a:p>
          <a:p>
            <a:pPr marL="171450" indent="-171450">
              <a:buFont typeface="Arial" panose="020B0604020202020204" pitchFamily="34" charset="0"/>
              <a:buChar char="•"/>
            </a:pPr>
            <a:r>
              <a:rPr kumimoji="1" lang="ja-JP" altLang="en-US" sz="1200" dirty="0">
                <a:solidFill>
                  <a:schemeClr val="tx1"/>
                </a:solidFill>
                <a:latin typeface="A-OTF UD新ゴ Pro M" panose="020B0500000000000000" pitchFamily="34" charset="-128"/>
                <a:ea typeface="A-OTF UD新ゴ Pro M" panose="020B0500000000000000"/>
              </a:rPr>
              <a:t>用紙は適宜追加可（</a:t>
            </a:r>
            <a:r>
              <a:rPr kumimoji="1" lang="en-US" altLang="ja-JP" sz="1200" dirty="0">
                <a:solidFill>
                  <a:schemeClr val="tx1"/>
                </a:solidFill>
                <a:latin typeface="A-OTF UD新ゴ Pro M" panose="020B0500000000000000" pitchFamily="34" charset="-128"/>
                <a:ea typeface="A-OTF UD新ゴ Pro M" panose="020B0500000000000000"/>
              </a:rPr>
              <a:t>A4</a:t>
            </a:r>
            <a:r>
              <a:rPr kumimoji="1" lang="ja-JP" altLang="en-US" sz="1200" dirty="0">
                <a:solidFill>
                  <a:schemeClr val="tx1"/>
                </a:solidFill>
                <a:latin typeface="A-OTF UD新ゴ Pro M" panose="020B0500000000000000" pitchFamily="34" charset="-128"/>
                <a:ea typeface="A-OTF UD新ゴ Pro M" panose="020B0500000000000000"/>
              </a:rPr>
              <a:t>または</a:t>
            </a:r>
            <a:r>
              <a:rPr kumimoji="1" lang="en-US" altLang="ja-JP" sz="1200" dirty="0">
                <a:solidFill>
                  <a:schemeClr val="tx1"/>
                </a:solidFill>
                <a:latin typeface="A-OTF UD新ゴ Pro M" panose="020B0500000000000000" pitchFamily="34" charset="-128"/>
                <a:ea typeface="A-OTF UD新ゴ Pro M" panose="020B0500000000000000"/>
              </a:rPr>
              <a:t>A3</a:t>
            </a:r>
            <a:r>
              <a:rPr kumimoji="1" lang="ja-JP" altLang="en-US" sz="1200" dirty="0">
                <a:solidFill>
                  <a:schemeClr val="tx1"/>
                </a:solidFill>
                <a:latin typeface="A-OTF UD新ゴ Pro M" panose="020B0500000000000000" pitchFamily="34" charset="-128"/>
                <a:ea typeface="A-OTF UD新ゴ Pro M" panose="020B0500000000000000"/>
              </a:rPr>
              <a:t>）</a:t>
            </a:r>
            <a:endParaRPr kumimoji="1" lang="en-US" altLang="ja-JP" sz="1200" dirty="0">
              <a:solidFill>
                <a:schemeClr val="tx1"/>
              </a:solidFill>
              <a:latin typeface="A-OTF UD新ゴ Pro M" panose="020B0500000000000000" pitchFamily="34" charset="-128"/>
              <a:ea typeface="A-OTF UD新ゴ Pro M" panose="020B0500000000000000"/>
            </a:endParaRPr>
          </a:p>
        </p:txBody>
      </p:sp>
      <p:sp>
        <p:nvSpPr>
          <p:cNvPr id="3" name="スライド番号プレースホルダー 1">
            <a:extLst>
              <a:ext uri="{FF2B5EF4-FFF2-40B4-BE49-F238E27FC236}">
                <a16:creationId xmlns:a16="http://schemas.microsoft.com/office/drawing/2014/main" id="{5CB070FD-38BF-3827-C2C9-C4DCD5301C94}"/>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47</a:t>
            </a:r>
            <a:endParaRPr kumimoji="1" lang="ja-JP" altLang="en-US" sz="1050" dirty="0">
              <a:solidFill>
                <a:schemeClr val="tx1"/>
              </a:solidFill>
            </a:endParaRPr>
          </a:p>
        </p:txBody>
      </p:sp>
      <p:sp>
        <p:nvSpPr>
          <p:cNvPr id="5" name="テキスト ボックス 4">
            <a:extLst>
              <a:ext uri="{FF2B5EF4-FFF2-40B4-BE49-F238E27FC236}">
                <a16:creationId xmlns:a16="http://schemas.microsoft.com/office/drawing/2014/main" id="{C5F9B72C-8777-E73D-0DBC-7D07B7D515E9}"/>
              </a:ext>
            </a:extLst>
          </p:cNvPr>
          <p:cNvSpPr txBox="1"/>
          <p:nvPr/>
        </p:nvSpPr>
        <p:spPr>
          <a:xfrm>
            <a:off x="4121344" y="140593"/>
            <a:ext cx="1628052" cy="307777"/>
          </a:xfrm>
          <a:prstGeom prst="rect">
            <a:avLst/>
          </a:prstGeom>
          <a:noFill/>
        </p:spPr>
        <p:txBody>
          <a:bodyPr wrap="square">
            <a:spAutoFit/>
          </a:bodyPr>
          <a:lstStyle/>
          <a:p>
            <a:r>
              <a:rPr kumimoji="1" lang="ja-JP" altLang="en-US" sz="1400" dirty="0">
                <a:latin typeface="A P-OTF UD新ゴ Pr6N DB" panose="020B0600000000000000" pitchFamily="34" charset="-128"/>
                <a:ea typeface="A-OTF UD新ゴ Pro M" panose="020B0500000000000000"/>
              </a:rPr>
              <a:t>（該当社のみ）</a:t>
            </a:r>
            <a:endParaRPr lang="ja-JP" altLang="en-US" sz="1400" dirty="0"/>
          </a:p>
        </p:txBody>
      </p:sp>
    </p:spTree>
    <p:extLst>
      <p:ext uri="{BB962C8B-B14F-4D97-AF65-F5344CB8AC3E}">
        <p14:creationId xmlns:p14="http://schemas.microsoft.com/office/powerpoint/2010/main" val="140295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A3CC4CE-C503-4DDD-95EC-3B20CDA31BA0}"/>
              </a:ext>
            </a:extLst>
          </p:cNvPr>
          <p:cNvSpPr txBox="1"/>
          <p:nvPr/>
        </p:nvSpPr>
        <p:spPr>
          <a:xfrm>
            <a:off x="101599" y="2545431"/>
            <a:ext cx="2159566" cy="307777"/>
          </a:xfrm>
          <a:prstGeom prst="rect">
            <a:avLst/>
          </a:prstGeom>
          <a:noFill/>
        </p:spPr>
        <p:txBody>
          <a:bodyPr wrap="none" rtlCol="0">
            <a:spAutoFit/>
          </a:bodyPr>
          <a:lstStyle/>
          <a:p>
            <a:r>
              <a:rPr kumimoji="1" lang="ja-JP" altLang="en-US" sz="1400" b="1" dirty="0">
                <a:latin typeface="A-OTF UD新ゴ Pro M" panose="020B0500000000000000" pitchFamily="34" charset="-128"/>
                <a:ea typeface="A-OTF UD新ゴ Pro M" panose="020B0500000000000000"/>
              </a:rPr>
              <a:t>２　木材納品場所位置図</a:t>
            </a:r>
          </a:p>
        </p:txBody>
      </p:sp>
      <p:sp>
        <p:nvSpPr>
          <p:cNvPr id="6" name="テキスト ボックス 5">
            <a:extLst>
              <a:ext uri="{FF2B5EF4-FFF2-40B4-BE49-F238E27FC236}">
                <a16:creationId xmlns:a16="http://schemas.microsoft.com/office/drawing/2014/main" id="{68189FD6-D794-4B87-BD37-1983DE940536}"/>
              </a:ext>
            </a:extLst>
          </p:cNvPr>
          <p:cNvSpPr txBox="1"/>
          <p:nvPr/>
        </p:nvSpPr>
        <p:spPr>
          <a:xfrm>
            <a:off x="188260" y="109816"/>
            <a:ext cx="2262158" cy="369332"/>
          </a:xfrm>
          <a:prstGeom prst="rect">
            <a:avLst/>
          </a:prstGeom>
          <a:noFill/>
        </p:spPr>
        <p:txBody>
          <a:bodyPr wrap="none" rtlCol="0">
            <a:spAutoFit/>
          </a:bodyPr>
          <a:lstStyle/>
          <a:p>
            <a:pPr lvl="0" defTabSz="685800">
              <a:defRPr/>
            </a:pPr>
            <a:r>
              <a:rPr kumimoji="1" lang="ja-JP" altLang="en-US" dirty="0">
                <a:latin typeface="A-OTF UD新ゴ Pro M" panose="020B0500000000000000" pitchFamily="34" charset="-128"/>
                <a:ea typeface="A-OTF UD新ゴ Pro M" panose="020B0500000000000000"/>
              </a:rPr>
              <a:t>木材納品場所申込書</a:t>
            </a:r>
          </a:p>
        </p:txBody>
      </p:sp>
      <p:graphicFrame>
        <p:nvGraphicFramePr>
          <p:cNvPr id="8" name="表 7">
            <a:extLst>
              <a:ext uri="{FF2B5EF4-FFF2-40B4-BE49-F238E27FC236}">
                <a16:creationId xmlns:a16="http://schemas.microsoft.com/office/drawing/2014/main" id="{06F2CBB8-7E87-416A-AA56-4828E2603392}"/>
              </a:ext>
            </a:extLst>
          </p:cNvPr>
          <p:cNvGraphicFramePr>
            <a:graphicFrameLocks noGrp="1"/>
          </p:cNvGraphicFramePr>
          <p:nvPr>
            <p:extLst>
              <p:ext uri="{D42A27DB-BD31-4B8C-83A1-F6EECF244321}">
                <p14:modId xmlns:p14="http://schemas.microsoft.com/office/powerpoint/2010/main" val="837558454"/>
              </p:ext>
            </p:extLst>
          </p:nvPr>
        </p:nvGraphicFramePr>
        <p:xfrm>
          <a:off x="3711575" y="565068"/>
          <a:ext cx="2921000" cy="370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7084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提出期限</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OTF UD新ゴ Pro M" panose="020B0500000000000000" pitchFamily="34" charset="-128"/>
                          <a:ea typeface="A-OTF UD新ゴ Pro M" panose="020B0500000000000000" pitchFamily="34" charset="-128"/>
                        </a:rPr>
                        <a:t>7</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月</a:t>
                      </a:r>
                      <a:r>
                        <a:rPr kumimoji="1" lang="en-US" altLang="ja-JP" sz="1600" b="0" dirty="0">
                          <a:solidFill>
                            <a:schemeClr val="tx1"/>
                          </a:solidFill>
                          <a:latin typeface="A-OTF UD新ゴ Pro M" panose="020B0500000000000000" pitchFamily="34" charset="-128"/>
                          <a:ea typeface="A-OTF UD新ゴ Pro M" panose="020B0500000000000000" pitchFamily="34" charset="-128"/>
                        </a:rPr>
                        <a:t>16</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日（木）</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7" name="テキスト ボックス 6">
            <a:extLst>
              <a:ext uri="{FF2B5EF4-FFF2-40B4-BE49-F238E27FC236}">
                <a16:creationId xmlns:a16="http://schemas.microsoft.com/office/drawing/2014/main" id="{7DF50538-698A-4236-8484-030B88A4267D}"/>
              </a:ext>
            </a:extLst>
          </p:cNvPr>
          <p:cNvSpPr txBox="1"/>
          <p:nvPr/>
        </p:nvSpPr>
        <p:spPr>
          <a:xfrm>
            <a:off x="361949" y="7911090"/>
            <a:ext cx="6146461" cy="1015663"/>
          </a:xfrm>
          <a:prstGeom prst="rect">
            <a:avLst/>
          </a:prstGeom>
          <a:noFill/>
        </p:spPr>
        <p:txBody>
          <a:bodyPr wrap="square" rtlCol="0">
            <a:spAutoFit/>
          </a:bodyPr>
          <a:lstStyle/>
          <a:p>
            <a:r>
              <a:rPr kumimoji="1" lang="ja-JP" altLang="en-US" sz="1200" dirty="0">
                <a:latin typeface="A-OTF UD新ゴ Pro M" panose="020B0500000000000000" pitchFamily="34" charset="-128"/>
                <a:ea typeface="A-OTF UD新ゴ Pro M" panose="020B0500000000000000"/>
              </a:rPr>
              <a:t>（注）</a:t>
            </a:r>
            <a:endParaRPr kumimoji="1" lang="en-US" altLang="ja-JP" sz="1200" dirty="0">
              <a:latin typeface="A-OTF UD新ゴ Pro M" panose="020B0500000000000000" pitchFamily="34" charset="-128"/>
              <a:ea typeface="A-OTF UD新ゴ Pro M" panose="020B0500000000000000"/>
            </a:endParaRPr>
          </a:p>
          <a:p>
            <a:pPr marL="228600" indent="-228600">
              <a:buFont typeface="+mj-lt"/>
              <a:buAutoNum type="arabicPeriod"/>
            </a:pPr>
            <a:r>
              <a:rPr kumimoji="1" lang="ja-JP" altLang="en-US" sz="1200" dirty="0">
                <a:latin typeface="A-OTF UD新ゴ Pro M" panose="020B0500000000000000" pitchFamily="34" charset="-128"/>
                <a:ea typeface="A-OTF UD新ゴ Pro M" panose="020B0500000000000000"/>
              </a:rPr>
              <a:t>木材納付場所は、ブース内とし、位置を表示。</a:t>
            </a:r>
            <a:endParaRPr kumimoji="1" lang="en-US" altLang="ja-JP" sz="1200" dirty="0">
              <a:latin typeface="A-OTF UD新ゴ Pro M" panose="020B0500000000000000" pitchFamily="34" charset="-128"/>
              <a:ea typeface="A-OTF UD新ゴ Pro M" panose="020B0500000000000000"/>
            </a:endParaRPr>
          </a:p>
          <a:p>
            <a:pPr marL="228600" indent="-228600">
              <a:buFont typeface="+mj-lt"/>
              <a:buAutoNum type="arabicPeriod"/>
            </a:pPr>
            <a:r>
              <a:rPr kumimoji="1" lang="ja-JP" altLang="en-US" sz="1200" dirty="0">
                <a:latin typeface="A-OTF UD新ゴ Pro M" panose="020B0500000000000000" pitchFamily="34" charset="-128"/>
                <a:ea typeface="A-OTF UD新ゴ Pro M" panose="020B0500000000000000"/>
              </a:rPr>
              <a:t>木材の規格ごとに配置する場所が異なる場合は、木材の規格を表示。</a:t>
            </a:r>
            <a:endParaRPr kumimoji="1" lang="en-US" altLang="ja-JP" sz="1200" dirty="0">
              <a:latin typeface="A-OTF UD新ゴ Pro M" panose="020B0500000000000000" pitchFamily="34" charset="-128"/>
              <a:ea typeface="A-OTF UD新ゴ Pro M" panose="020B0500000000000000"/>
            </a:endParaRPr>
          </a:p>
          <a:p>
            <a:pPr marL="228600" indent="-228600">
              <a:buFont typeface="+mj-lt"/>
              <a:buAutoNum type="arabicPeriod"/>
            </a:pPr>
            <a:r>
              <a:rPr kumimoji="1" lang="ja-JP" altLang="en-US" sz="1200" dirty="0">
                <a:latin typeface="A-OTF UD新ゴ Pro M" panose="020B0500000000000000" pitchFamily="34" charset="-128"/>
                <a:ea typeface="A-OTF UD新ゴ Pro M" panose="020B0500000000000000"/>
              </a:rPr>
              <a:t>枝付き材は、枝のついている方向を表示。</a:t>
            </a:r>
            <a:endParaRPr kumimoji="1" lang="en-US" altLang="ja-JP" sz="1200" dirty="0">
              <a:latin typeface="A-OTF UD新ゴ Pro M" panose="020B0500000000000000" pitchFamily="34" charset="-128"/>
              <a:ea typeface="A-OTF UD新ゴ Pro M" panose="020B0500000000000000"/>
            </a:endParaRPr>
          </a:p>
          <a:p>
            <a:pPr marL="228600" indent="-228600">
              <a:buFont typeface="+mj-lt"/>
              <a:buAutoNum type="arabicPeriod"/>
            </a:pPr>
            <a:r>
              <a:rPr kumimoji="1" lang="ja-JP" altLang="en-US" sz="1200" dirty="0">
                <a:latin typeface="A-OTF UD新ゴ Pro M" panose="020B0500000000000000" pitchFamily="34" charset="-128"/>
                <a:ea typeface="A-OTF UD新ゴ Pro M" panose="020B0500000000000000"/>
              </a:rPr>
              <a:t>自社テント、通路や隣接する区画の出展社名を表示。</a:t>
            </a:r>
            <a:endParaRPr kumimoji="1" lang="en-US" altLang="ja-JP" sz="1200" dirty="0">
              <a:latin typeface="A-OTF UD新ゴ Pro M" panose="020B0500000000000000" pitchFamily="34" charset="-128"/>
              <a:ea typeface="A-OTF UD新ゴ Pro M" panose="020B0500000000000000"/>
            </a:endParaRPr>
          </a:p>
        </p:txBody>
      </p:sp>
      <p:sp>
        <p:nvSpPr>
          <p:cNvPr id="3" name="正方形/長方形 2">
            <a:extLst>
              <a:ext uri="{FF2B5EF4-FFF2-40B4-BE49-F238E27FC236}">
                <a16:creationId xmlns:a16="http://schemas.microsoft.com/office/drawing/2014/main" id="{ABAADE92-7EB9-48D0-A651-D2002A01B81E}"/>
              </a:ext>
            </a:extLst>
          </p:cNvPr>
          <p:cNvSpPr/>
          <p:nvPr/>
        </p:nvSpPr>
        <p:spPr>
          <a:xfrm>
            <a:off x="225426" y="2853208"/>
            <a:ext cx="6365878" cy="5020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ea typeface="A-OTF UD新ゴ Pro M" panose="020B0500000000000000"/>
            </a:endParaRPr>
          </a:p>
        </p:txBody>
      </p:sp>
      <p:graphicFrame>
        <p:nvGraphicFramePr>
          <p:cNvPr id="12" name="表 11">
            <a:extLst>
              <a:ext uri="{FF2B5EF4-FFF2-40B4-BE49-F238E27FC236}">
                <a16:creationId xmlns:a16="http://schemas.microsoft.com/office/drawing/2014/main" id="{492E5EE2-DA24-4F77-8FEA-B2172F55BE4C}"/>
              </a:ext>
            </a:extLst>
          </p:cNvPr>
          <p:cNvGraphicFramePr>
            <a:graphicFrameLocks noGrp="1"/>
          </p:cNvGraphicFramePr>
          <p:nvPr>
            <p:extLst>
              <p:ext uri="{D42A27DB-BD31-4B8C-83A1-F6EECF244321}">
                <p14:modId xmlns:p14="http://schemas.microsoft.com/office/powerpoint/2010/main" val="2502555794"/>
              </p:ext>
            </p:extLst>
          </p:nvPr>
        </p:nvGraphicFramePr>
        <p:xfrm>
          <a:off x="253664" y="8926753"/>
          <a:ext cx="6378911" cy="822960"/>
        </p:xfrm>
        <a:graphic>
          <a:graphicData uri="http://schemas.openxmlformats.org/drawingml/2006/table">
            <a:tbl>
              <a:tblPr firstRow="1" bandRow="1">
                <a:tableStyleId>{5C22544A-7EE6-4342-B048-85BDC9FD1C3A}</a:tableStyleId>
              </a:tblPr>
              <a:tblGrid>
                <a:gridCol w="1131486">
                  <a:extLst>
                    <a:ext uri="{9D8B030D-6E8A-4147-A177-3AD203B41FA5}">
                      <a16:colId xmlns:a16="http://schemas.microsoft.com/office/drawing/2014/main" val="1346885655"/>
                    </a:ext>
                  </a:extLst>
                </a:gridCol>
                <a:gridCol w="5247425">
                  <a:extLst>
                    <a:ext uri="{9D8B030D-6E8A-4147-A177-3AD203B41FA5}">
                      <a16:colId xmlns:a16="http://schemas.microsoft.com/office/drawing/2014/main" val="1506013278"/>
                    </a:ext>
                  </a:extLst>
                </a:gridCol>
              </a:tblGrid>
              <a:tr h="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期日までに電子メールまたは</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にてお送りください。</a:t>
                      </a:r>
                      <a:endParaRPr kumimoji="1" lang="en-US" altLang="ja-JP" sz="1200" b="0" dirty="0">
                        <a:solidFill>
                          <a:schemeClr val="tx1"/>
                        </a:solidFill>
                        <a:latin typeface="A-OTF UD新ゴ Pro M" panose="020B0500000000000000" pitchFamily="34" charset="-128"/>
                        <a:ea typeface="A-OTF UD新ゴ Pro M" panose="020B0500000000000000" pitchFamily="34" charset="-128"/>
                      </a:endParaRPr>
                    </a:p>
                    <a:p>
                      <a:pPr>
                        <a:spcBef>
                          <a:spcPts val="0"/>
                        </a:spcBef>
                      </a:pPr>
                      <a:r>
                        <a:rPr kumimoji="1" lang="zh-TW" altLang="en-US" sz="1200" b="0" dirty="0">
                          <a:solidFill>
                            <a:schemeClr val="tx1"/>
                          </a:solidFill>
                          <a:latin typeface="A-OTF UD新ゴ Pro M" panose="020B0500000000000000" pitchFamily="34" charset="-128"/>
                          <a:ea typeface="A-OTF UD新ゴ Pro M" panose="020B0500000000000000" pitchFamily="34" charset="-128"/>
                        </a:rPr>
                        <a:t>一般社団法人林業機械化協会</a:t>
                      </a:r>
                    </a:p>
                    <a:p>
                      <a:pPr>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担当：今泉、寺澤</a:t>
                      </a:r>
                    </a:p>
                    <a:p>
                      <a:pPr algn="l">
                        <a:spcBef>
                          <a:spcPts val="0"/>
                        </a:spcBef>
                      </a:pP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03-5840-6218</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　電子メール：</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tenji@rinkikyo.or.jp</a:t>
                      </a:r>
                      <a:endParaRPr kumimoji="1" lang="en-US" altLang="ja-JP" sz="20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10" name="表 9">
            <a:extLst>
              <a:ext uri="{FF2B5EF4-FFF2-40B4-BE49-F238E27FC236}">
                <a16:creationId xmlns:a16="http://schemas.microsoft.com/office/drawing/2014/main" id="{0D4421F9-C41D-92BE-3202-16561CEF5748}"/>
              </a:ext>
            </a:extLst>
          </p:cNvPr>
          <p:cNvGraphicFramePr>
            <a:graphicFrameLocks noGrp="1"/>
          </p:cNvGraphicFramePr>
          <p:nvPr>
            <p:extLst>
              <p:ext uri="{D42A27DB-BD31-4B8C-83A1-F6EECF244321}">
                <p14:modId xmlns:p14="http://schemas.microsoft.com/office/powerpoint/2010/main" val="1002158937"/>
              </p:ext>
            </p:extLst>
          </p:nvPr>
        </p:nvGraphicFramePr>
        <p:xfrm>
          <a:off x="225426" y="1097088"/>
          <a:ext cx="6407149" cy="1385280"/>
        </p:xfrm>
        <a:graphic>
          <a:graphicData uri="http://schemas.openxmlformats.org/drawingml/2006/table">
            <a:tbl>
              <a:tblPr firstRow="1" bandRow="1">
                <a:tableStyleId>{5C22544A-7EE6-4342-B048-85BDC9FD1C3A}</a:tableStyleId>
              </a:tblPr>
              <a:tblGrid>
                <a:gridCol w="1135072">
                  <a:extLst>
                    <a:ext uri="{9D8B030D-6E8A-4147-A177-3AD203B41FA5}">
                      <a16:colId xmlns:a16="http://schemas.microsoft.com/office/drawing/2014/main" val="2543251354"/>
                    </a:ext>
                  </a:extLst>
                </a:gridCol>
                <a:gridCol w="91602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受付番号</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9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10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11" name="テキスト ボックス 10">
            <a:extLst>
              <a:ext uri="{FF2B5EF4-FFF2-40B4-BE49-F238E27FC236}">
                <a16:creationId xmlns:a16="http://schemas.microsoft.com/office/drawing/2014/main" id="{54C73599-4A08-CA21-10F2-9B653DFD0533}"/>
              </a:ext>
            </a:extLst>
          </p:cNvPr>
          <p:cNvSpPr txBox="1"/>
          <p:nvPr/>
        </p:nvSpPr>
        <p:spPr>
          <a:xfrm>
            <a:off x="101599" y="867672"/>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１　出展社情報</a:t>
            </a:r>
          </a:p>
        </p:txBody>
      </p:sp>
      <p:sp>
        <p:nvSpPr>
          <p:cNvPr id="4" name="スライド番号プレースホルダー 1">
            <a:extLst>
              <a:ext uri="{FF2B5EF4-FFF2-40B4-BE49-F238E27FC236}">
                <a16:creationId xmlns:a16="http://schemas.microsoft.com/office/drawing/2014/main" id="{35A7B15A-9587-D225-3B1A-A87C03D9B49D}"/>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48</a:t>
            </a:r>
            <a:endParaRPr kumimoji="1" lang="ja-JP" altLang="en-US" sz="1050" dirty="0">
              <a:solidFill>
                <a:schemeClr val="tx1"/>
              </a:solidFill>
            </a:endParaRPr>
          </a:p>
        </p:txBody>
      </p:sp>
    </p:spTree>
    <p:extLst>
      <p:ext uri="{BB962C8B-B14F-4D97-AF65-F5344CB8AC3E}">
        <p14:creationId xmlns:p14="http://schemas.microsoft.com/office/powerpoint/2010/main" val="116990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7">
            <a:extLst>
              <a:ext uri="{FF2B5EF4-FFF2-40B4-BE49-F238E27FC236}">
                <a16:creationId xmlns:a16="http://schemas.microsoft.com/office/drawing/2014/main" id="{4C477431-4770-D3C1-5E9E-C3EAD3967000}"/>
              </a:ext>
            </a:extLst>
          </p:cNvPr>
          <p:cNvGraphicFramePr>
            <a:graphicFrameLocks noGrp="1"/>
          </p:cNvGraphicFramePr>
          <p:nvPr/>
        </p:nvGraphicFramePr>
        <p:xfrm>
          <a:off x="3700663" y="611568"/>
          <a:ext cx="2921000" cy="315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07021">
                <a:tc>
                  <a:txBody>
                    <a:bodyPr/>
                    <a:lstStyle/>
                    <a:p>
                      <a:pPr algn="ct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提出期限</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8</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20</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日（木）</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2" name="テキスト ボックス 1">
            <a:extLst>
              <a:ext uri="{FF2B5EF4-FFF2-40B4-BE49-F238E27FC236}">
                <a16:creationId xmlns:a16="http://schemas.microsoft.com/office/drawing/2014/main" id="{A0F0965D-33EA-2752-62D4-B1DD05795BC1}"/>
              </a:ext>
            </a:extLst>
          </p:cNvPr>
          <p:cNvSpPr txBox="1"/>
          <p:nvPr/>
        </p:nvSpPr>
        <p:spPr>
          <a:xfrm>
            <a:off x="188260" y="109816"/>
            <a:ext cx="2830243" cy="369332"/>
          </a:xfrm>
          <a:prstGeom prst="rect">
            <a:avLst/>
          </a:prstGeom>
          <a:noFill/>
        </p:spPr>
        <p:txBody>
          <a:bodyPr wrap="square" rtlCol="0">
            <a:spAutoFit/>
          </a:bodyPr>
          <a:lstStyle/>
          <a:p>
            <a:r>
              <a:rPr lang="ja-JP" altLang="en-US" b="1" dirty="0">
                <a:latin typeface="A P-OTF UD新ゴ Pr6N M" panose="020B0500000000000000"/>
                <a:ea typeface="A P-OTF UD新ゴ Pr6N M" panose="020B0500000000000000"/>
              </a:rPr>
              <a:t>火気使用・危険物</a:t>
            </a:r>
            <a:r>
              <a:rPr lang="ja-JP" altLang="en-US" sz="1800" b="1" dirty="0">
                <a:latin typeface="A P-OTF UD新ゴ Pr6N M"/>
                <a:ea typeface="A P-OTF UD新ゴ Pr6N M" panose="020B0500000000000000"/>
              </a:rPr>
              <a:t>届出書</a:t>
            </a:r>
          </a:p>
        </p:txBody>
      </p:sp>
      <p:graphicFrame>
        <p:nvGraphicFramePr>
          <p:cNvPr id="3" name="表 2">
            <a:extLst>
              <a:ext uri="{FF2B5EF4-FFF2-40B4-BE49-F238E27FC236}">
                <a16:creationId xmlns:a16="http://schemas.microsoft.com/office/drawing/2014/main" id="{E5E6369B-4DC9-6DCA-A1C9-3AD56C6885CF}"/>
              </a:ext>
            </a:extLst>
          </p:cNvPr>
          <p:cNvGraphicFramePr>
            <a:graphicFrameLocks noGrp="1"/>
          </p:cNvGraphicFramePr>
          <p:nvPr/>
        </p:nvGraphicFramePr>
        <p:xfrm>
          <a:off x="225425" y="8985514"/>
          <a:ext cx="6407150" cy="803520"/>
        </p:xfrm>
        <a:graphic>
          <a:graphicData uri="http://schemas.openxmlformats.org/drawingml/2006/table">
            <a:tbl>
              <a:tblPr firstRow="1" bandRow="1">
                <a:tableStyleId>{5C22544A-7EE6-4342-B048-85BDC9FD1C3A}</a:tableStyleId>
              </a:tblPr>
              <a:tblGrid>
                <a:gridCol w="1136495">
                  <a:extLst>
                    <a:ext uri="{9D8B030D-6E8A-4147-A177-3AD203B41FA5}">
                      <a16:colId xmlns:a16="http://schemas.microsoft.com/office/drawing/2014/main" val="1346885655"/>
                    </a:ext>
                  </a:extLst>
                </a:gridCol>
                <a:gridCol w="5270655">
                  <a:extLst>
                    <a:ext uri="{9D8B030D-6E8A-4147-A177-3AD203B41FA5}">
                      <a16:colId xmlns:a16="http://schemas.microsoft.com/office/drawing/2014/main" val="1506013278"/>
                    </a:ext>
                  </a:extLst>
                </a:gridCol>
              </a:tblGrid>
              <a:tr h="0">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提出方法</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期日までに電子メールにてお送りください。</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株式会社アクティオ　</a:t>
                      </a:r>
                      <a:r>
                        <a:rPr kumimoji="1" lang="zh-TW" altLang="en-US" sz="1200" b="0" dirty="0">
                          <a:solidFill>
                            <a:schemeClr val="tx1"/>
                          </a:solidFill>
                          <a:latin typeface="A P-OTF UD新ゴ Pr6N DB" panose="020B0600000000000000" pitchFamily="34" charset="-128"/>
                          <a:ea typeface="A P-OTF UD新ゴ Pr6N DB" panose="020B0600000000000000" pitchFamily="34" charset="-128"/>
                        </a:rPr>
                        <a:t>林業展事務局　</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担当：大野</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電子メール  </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a:t>
                      </a:r>
                      <a:r>
                        <a:rPr kumimoji="1" lang="en-US" altLang="ja-JP" sz="1200" b="0" i="0" u="none" strike="noStrike" kern="1200" cap="none" spc="0" normalizeH="0" baseline="0" noProof="0" dirty="0">
                          <a:ln>
                            <a:noFill/>
                          </a:ln>
                          <a:solidFill>
                            <a:schemeClr val="tx1"/>
                          </a:solidFill>
                          <a:effectLst/>
                          <a:uLnTx/>
                          <a:uFill>
                            <a:solidFill>
                              <a:schemeClr val="accent1"/>
                            </a:solidFill>
                          </a:uFill>
                          <a:latin typeface="A-OTF UD新ゴ Pro M" panose="020B0500000000000000" pitchFamily="34" charset="-128"/>
                          <a:ea typeface="A-OTF UD新ゴ Pro M" panose="020B0500000000000000" pitchFamily="34" charset="-128"/>
                          <a:cs typeface="+mn-cs"/>
                        </a:rPr>
                        <a:t>ringyoten-support@jei-m.com</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10" name="テキスト ボックス 9">
            <a:extLst>
              <a:ext uri="{FF2B5EF4-FFF2-40B4-BE49-F238E27FC236}">
                <a16:creationId xmlns:a16="http://schemas.microsoft.com/office/drawing/2014/main" id="{EDFF7D25-E50E-1BCF-D158-994222772255}"/>
              </a:ext>
            </a:extLst>
          </p:cNvPr>
          <p:cNvSpPr txBox="1"/>
          <p:nvPr/>
        </p:nvSpPr>
        <p:spPr>
          <a:xfrm>
            <a:off x="78851" y="4364643"/>
            <a:ext cx="2689479" cy="1384995"/>
          </a:xfrm>
          <a:prstGeom prst="rect">
            <a:avLst/>
          </a:prstGeom>
          <a:noFill/>
        </p:spPr>
        <p:txBody>
          <a:bodyPr wrap="square">
            <a:spAutoFit/>
          </a:bodyPr>
          <a:lstStyle/>
          <a:p>
            <a:pPr marL="171450" indent="-171450" defTabSz="685800">
              <a:buFont typeface="Arial" panose="020B0604020202020204" pitchFamily="34" charset="0"/>
              <a:buChar char="•"/>
              <a:defRPr/>
            </a:pPr>
            <a:r>
              <a:rPr kumimoji="1" lang="ja-JP" altLang="en-US" sz="1200" dirty="0">
                <a:latin typeface="A P-OTF UD新ゴ Pr6N DB" panose="020B0600000000000000" pitchFamily="34" charset="-128"/>
                <a:ea typeface="A P-OTF UD新ゴ Pr6N DB" panose="020B0600000000000000" pitchFamily="34" charset="-128"/>
              </a:rPr>
              <a:t>以下に、配置を記載してください。 又は、</a:t>
            </a:r>
            <a:r>
              <a:rPr kumimoji="1" lang="ja-JP" altLang="en-US" sz="1200" dirty="0">
                <a:solidFill>
                  <a:schemeClr val="tx1"/>
                </a:solidFill>
                <a:latin typeface="A P-OTF UD新ゴ Pr6N DB" panose="020B0600000000000000" pitchFamily="34" charset="-128"/>
                <a:ea typeface="A P-OTF UD新ゴ Pr6N DB" panose="020B0600000000000000" pitchFamily="34" charset="-128"/>
              </a:rPr>
              <a:t>「ブース設営</a:t>
            </a:r>
            <a:r>
              <a:rPr kumimoji="1" lang="ja-JP" altLang="en-US" sz="1200" dirty="0">
                <a:latin typeface="A P-OTF UD新ゴ Pr6N DB" panose="020B0600000000000000" pitchFamily="34" charset="-128"/>
                <a:ea typeface="A P-OTF UD新ゴ Pr6N DB" panose="020B0600000000000000" pitchFamily="34" charset="-128"/>
              </a:rPr>
              <a:t>申込</a:t>
            </a:r>
            <a:r>
              <a:rPr kumimoji="1" lang="ja-JP" altLang="en-US" sz="1200" dirty="0">
                <a:solidFill>
                  <a:schemeClr val="tx1"/>
                </a:solidFill>
                <a:latin typeface="A P-OTF UD新ゴ Pr6N DB" panose="020B0600000000000000" pitchFamily="34" charset="-128"/>
                <a:ea typeface="A P-OTF UD新ゴ Pr6N DB" panose="020B0600000000000000" pitchFamily="34" charset="-128"/>
              </a:rPr>
              <a:t>書①</a:t>
            </a:r>
            <a:r>
              <a:rPr kumimoji="1" lang="en-US" altLang="ja-JP" sz="1200" dirty="0">
                <a:solidFill>
                  <a:schemeClr val="tx1"/>
                </a:solidFill>
                <a:latin typeface="A P-OTF UD新ゴ Pr6N DB" panose="020B0600000000000000" pitchFamily="34" charset="-128"/>
                <a:ea typeface="A P-OTF UD新ゴ Pr6N DB" panose="020B0600000000000000" pitchFamily="34" charset="-128"/>
              </a:rPr>
              <a:t>-2</a:t>
            </a:r>
            <a:r>
              <a:rPr kumimoji="1" lang="ja-JP" altLang="en-US" sz="1200" dirty="0">
                <a:solidFill>
                  <a:schemeClr val="tx1"/>
                </a:solidFill>
                <a:latin typeface="A P-OTF UD新ゴ Pr6N DB" panose="020B0600000000000000" pitchFamily="34" charset="-128"/>
                <a:ea typeface="A P-OTF UD新ゴ Pr6N DB" panose="020B0600000000000000" pitchFamily="34" charset="-128"/>
              </a:rPr>
              <a:t>」レイアウト図</a:t>
            </a:r>
            <a:r>
              <a:rPr kumimoji="1" lang="ja-JP" altLang="en-US" sz="1200" dirty="0">
                <a:latin typeface="A P-OTF UD新ゴ Pr6N DB" panose="020B0600000000000000" pitchFamily="34" charset="-128"/>
                <a:ea typeface="A P-OTF UD新ゴ Pr6N DB" panose="020B0600000000000000" pitchFamily="34" charset="-128"/>
              </a:rPr>
              <a:t>・平面図</a:t>
            </a:r>
            <a:r>
              <a:rPr kumimoji="1" lang="ja-JP" altLang="en-US" sz="1200" dirty="0">
                <a:solidFill>
                  <a:schemeClr val="tx1"/>
                </a:solidFill>
                <a:latin typeface="A P-OTF UD新ゴ Pr6N DB" panose="020B0600000000000000" pitchFamily="34" charset="-128"/>
                <a:ea typeface="A P-OTF UD新ゴ Pr6N DB" panose="020B0600000000000000" pitchFamily="34" charset="-128"/>
              </a:rPr>
              <a:t>」（</a:t>
            </a:r>
            <a:r>
              <a:rPr kumimoji="1" lang="en-US" altLang="ja-JP" sz="1200" dirty="0">
                <a:solidFill>
                  <a:schemeClr val="tx1"/>
                </a:solidFill>
                <a:latin typeface="A P-OTF UD新ゴ Pr6N DB" panose="020B0600000000000000" pitchFamily="34" charset="-128"/>
                <a:ea typeface="A P-OTF UD新ゴ Pr6N DB" panose="020B0600000000000000" pitchFamily="34" charset="-128"/>
              </a:rPr>
              <a:t>P44)</a:t>
            </a:r>
            <a:r>
              <a:rPr kumimoji="1" lang="ja-JP" altLang="en-US" sz="1200" dirty="0">
                <a:solidFill>
                  <a:schemeClr val="tx1"/>
                </a:solidFill>
                <a:latin typeface="A P-OTF UD新ゴ Pr6N DB" panose="020B0600000000000000" pitchFamily="34" charset="-128"/>
                <a:ea typeface="A P-OTF UD新ゴ Pr6N DB" panose="020B0600000000000000" pitchFamily="34" charset="-128"/>
              </a:rPr>
              <a:t>に</a:t>
            </a:r>
            <a:r>
              <a:rPr kumimoji="1" lang="ja-JP" altLang="en-US" sz="1200" dirty="0">
                <a:latin typeface="A P-OTF UD新ゴ Pr6N DB" panose="020B0600000000000000" pitchFamily="34" charset="-128"/>
                <a:ea typeface="A P-OTF UD新ゴ Pr6N DB" panose="020B0600000000000000" pitchFamily="34" charset="-128"/>
              </a:rPr>
              <a:t>該当項目を記載し、本届出書と共に提出してください。但し、既にブース設営申請書を提出している場合は、配置図は不要です。</a:t>
            </a:r>
            <a:endParaRPr kumimoji="1" lang="en-US" altLang="ja-JP" sz="1200" dirty="0">
              <a:latin typeface="A P-OTF UD新ゴ Pr6N DB" panose="020B0600000000000000" pitchFamily="34" charset="-128"/>
              <a:ea typeface="A P-OTF UD新ゴ Pr6N DB" panose="020B0600000000000000" pitchFamily="34" charset="-128"/>
            </a:endParaRPr>
          </a:p>
        </p:txBody>
      </p:sp>
      <p:sp>
        <p:nvSpPr>
          <p:cNvPr id="7" name="テキスト ボックス 6">
            <a:extLst>
              <a:ext uri="{FF2B5EF4-FFF2-40B4-BE49-F238E27FC236}">
                <a16:creationId xmlns:a16="http://schemas.microsoft.com/office/drawing/2014/main" id="{D6710C9C-67ED-2CD4-AB17-9B8669804AD0}"/>
              </a:ext>
            </a:extLst>
          </p:cNvPr>
          <p:cNvSpPr txBox="1"/>
          <p:nvPr/>
        </p:nvSpPr>
        <p:spPr>
          <a:xfrm>
            <a:off x="3373588" y="2563445"/>
            <a:ext cx="3367804" cy="307777"/>
          </a:xfrm>
          <a:prstGeom prst="rect">
            <a:avLst/>
          </a:prstGeom>
          <a:noFill/>
        </p:spPr>
        <p:txBody>
          <a:bodyPr wrap="square" rtlCol="0">
            <a:spAutoFit/>
          </a:bodyPr>
          <a:lstStyle/>
          <a:p>
            <a:r>
              <a:rPr kumimoji="1" lang="ja-JP" altLang="en-US" sz="1400" b="1" dirty="0">
                <a:latin typeface="ＭＳ Ｐゴシック" panose="020B0600070205080204" pitchFamily="50" charset="-128"/>
                <a:ea typeface="A-OTF UD新ゴ Pro M" panose="020B0500000000000000"/>
              </a:rPr>
              <a:t>３　火気使用・危険物施設等の内容</a:t>
            </a:r>
          </a:p>
        </p:txBody>
      </p:sp>
      <p:graphicFrame>
        <p:nvGraphicFramePr>
          <p:cNvPr id="18" name="表 17">
            <a:extLst>
              <a:ext uri="{FF2B5EF4-FFF2-40B4-BE49-F238E27FC236}">
                <a16:creationId xmlns:a16="http://schemas.microsoft.com/office/drawing/2014/main" id="{BDB3B8FE-3A01-9C8A-3E77-B28333CD73FA}"/>
              </a:ext>
            </a:extLst>
          </p:cNvPr>
          <p:cNvGraphicFramePr>
            <a:graphicFrameLocks noGrp="1"/>
          </p:cNvGraphicFramePr>
          <p:nvPr/>
        </p:nvGraphicFramePr>
        <p:xfrm>
          <a:off x="225426" y="1097088"/>
          <a:ext cx="6407149" cy="1385280"/>
        </p:xfrm>
        <a:graphic>
          <a:graphicData uri="http://schemas.openxmlformats.org/drawingml/2006/table">
            <a:tbl>
              <a:tblPr firstRow="1" bandRow="1">
                <a:tableStyleId>{5C22544A-7EE6-4342-B048-85BDC9FD1C3A}</a:tableStyleId>
              </a:tblPr>
              <a:tblGrid>
                <a:gridCol w="1135072">
                  <a:extLst>
                    <a:ext uri="{9D8B030D-6E8A-4147-A177-3AD203B41FA5}">
                      <a16:colId xmlns:a16="http://schemas.microsoft.com/office/drawing/2014/main" val="2543251354"/>
                    </a:ext>
                  </a:extLst>
                </a:gridCol>
                <a:gridCol w="91602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受付番号</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9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10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20" name="テキスト ボックス 19">
            <a:extLst>
              <a:ext uri="{FF2B5EF4-FFF2-40B4-BE49-F238E27FC236}">
                <a16:creationId xmlns:a16="http://schemas.microsoft.com/office/drawing/2014/main" id="{60692C22-1A7F-0F1C-89F5-24B6379FEC4D}"/>
              </a:ext>
            </a:extLst>
          </p:cNvPr>
          <p:cNvSpPr txBox="1"/>
          <p:nvPr/>
        </p:nvSpPr>
        <p:spPr>
          <a:xfrm>
            <a:off x="101599" y="867672"/>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 P-OTF UD新ゴ Pr6N M" panose="020B0500000000000000" pitchFamily="34" charset="-128"/>
              </a:rPr>
              <a:t>１　出展社情報</a:t>
            </a:r>
          </a:p>
        </p:txBody>
      </p:sp>
      <p:sp>
        <p:nvSpPr>
          <p:cNvPr id="21" name="テキスト ボックス 20">
            <a:extLst>
              <a:ext uri="{FF2B5EF4-FFF2-40B4-BE49-F238E27FC236}">
                <a16:creationId xmlns:a16="http://schemas.microsoft.com/office/drawing/2014/main" id="{3FBD9977-D25E-43F9-021A-EBEF1D3FDB80}"/>
              </a:ext>
            </a:extLst>
          </p:cNvPr>
          <p:cNvSpPr txBox="1"/>
          <p:nvPr/>
        </p:nvSpPr>
        <p:spPr>
          <a:xfrm>
            <a:off x="101598" y="3795772"/>
            <a:ext cx="2610194" cy="523220"/>
          </a:xfrm>
          <a:prstGeom prst="rect">
            <a:avLst/>
          </a:prstGeom>
          <a:noFill/>
        </p:spPr>
        <p:txBody>
          <a:bodyPr wrap="square" rtlCol="0">
            <a:spAutoFit/>
          </a:bodyPr>
          <a:lstStyle/>
          <a:p>
            <a:r>
              <a:rPr kumimoji="1" lang="ja-JP" altLang="en-US" sz="1400" b="1" dirty="0">
                <a:latin typeface="ＭＳ Ｐゴシック" panose="020B0600070205080204" pitchFamily="50" charset="-128"/>
                <a:ea typeface="A-OTF UD新ゴ Pro M" panose="020B0500000000000000"/>
              </a:rPr>
              <a:t>４　火気使用・危険物施設等</a:t>
            </a:r>
            <a:endParaRPr kumimoji="1" lang="en-US" altLang="ja-JP" sz="1400" b="1" dirty="0">
              <a:latin typeface="ＭＳ Ｐゴシック" panose="020B0600070205080204" pitchFamily="50" charset="-128"/>
              <a:ea typeface="A-OTF UD新ゴ Pro M" panose="020B0500000000000000"/>
            </a:endParaRPr>
          </a:p>
          <a:p>
            <a:r>
              <a:rPr kumimoji="1" lang="ja-JP" altLang="en-US" sz="1400" b="1" dirty="0">
                <a:latin typeface="ＭＳ Ｐゴシック" panose="020B0600070205080204" pitchFamily="50" charset="-128"/>
                <a:ea typeface="A-OTF UD新ゴ Pro M" panose="020B0500000000000000"/>
              </a:rPr>
              <a:t>　　の配置図</a:t>
            </a:r>
          </a:p>
        </p:txBody>
      </p:sp>
      <p:sp>
        <p:nvSpPr>
          <p:cNvPr id="22" name="正方形/長方形 21">
            <a:extLst>
              <a:ext uri="{FF2B5EF4-FFF2-40B4-BE49-F238E27FC236}">
                <a16:creationId xmlns:a16="http://schemas.microsoft.com/office/drawing/2014/main" id="{3A8F9158-11A9-DDD3-4261-FE610DF4DA62}"/>
              </a:ext>
            </a:extLst>
          </p:cNvPr>
          <p:cNvSpPr/>
          <p:nvPr/>
        </p:nvSpPr>
        <p:spPr>
          <a:xfrm>
            <a:off x="232978" y="6343509"/>
            <a:ext cx="6399597" cy="2569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8" name="表 5">
            <a:extLst>
              <a:ext uri="{FF2B5EF4-FFF2-40B4-BE49-F238E27FC236}">
                <a16:creationId xmlns:a16="http://schemas.microsoft.com/office/drawing/2014/main" id="{C2DC2CFD-7243-A811-ADD0-7FBEDA103FC3}"/>
              </a:ext>
            </a:extLst>
          </p:cNvPr>
          <p:cNvGraphicFramePr>
            <a:graphicFrameLocks noGrp="1"/>
          </p:cNvGraphicFramePr>
          <p:nvPr>
            <p:extLst>
              <p:ext uri="{D42A27DB-BD31-4B8C-83A1-F6EECF244321}">
                <p14:modId xmlns:p14="http://schemas.microsoft.com/office/powerpoint/2010/main" val="1970852825"/>
              </p:ext>
            </p:extLst>
          </p:nvPr>
        </p:nvGraphicFramePr>
        <p:xfrm>
          <a:off x="203825" y="2909535"/>
          <a:ext cx="2507967" cy="797760"/>
        </p:xfrm>
        <a:graphic>
          <a:graphicData uri="http://schemas.openxmlformats.org/drawingml/2006/table">
            <a:tbl>
              <a:tblPr firstRow="1" bandRow="1">
                <a:tableStyleId>{2D5ABB26-0587-4C30-8999-92F81FD0307C}</a:tableStyleId>
              </a:tblPr>
              <a:tblGrid>
                <a:gridCol w="2507967">
                  <a:extLst>
                    <a:ext uri="{9D8B030D-6E8A-4147-A177-3AD203B41FA5}">
                      <a16:colId xmlns:a16="http://schemas.microsoft.com/office/drawing/2014/main" val="2760437045"/>
                    </a:ext>
                  </a:extLst>
                </a:gridCol>
              </a:tblGrid>
              <a:tr h="350807">
                <a:tc>
                  <a:txBody>
                    <a:bodyPr/>
                    <a:lstStyle/>
                    <a:p>
                      <a:pPr algn="ctr"/>
                      <a:r>
                        <a:rPr kumimoji="1" lang="ja-JP" altLang="en-US" sz="1200" dirty="0">
                          <a:ea typeface="A P-OTF UD新ゴ Pr6N DB" panose="020B0600000000000000" pitchFamily="34" charset="-128"/>
                        </a:rPr>
                        <a:t>火元責任者名</a:t>
                      </a:r>
                      <a:endParaRPr kumimoji="1" lang="en-US" altLang="ja-JP" sz="1200" dirty="0">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44883740"/>
                  </a:ext>
                </a:extLst>
              </a:tr>
              <a:tr h="350807">
                <a:tc>
                  <a:txBody>
                    <a:bodyPr/>
                    <a:lstStyle/>
                    <a:p>
                      <a:endParaRPr kumimoji="1" lang="ja-JP" altLang="en-US" sz="1200" dirty="0">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7635971"/>
                  </a:ext>
                </a:extLst>
              </a:tr>
            </a:tbl>
          </a:graphicData>
        </a:graphic>
      </p:graphicFrame>
      <p:sp>
        <p:nvSpPr>
          <p:cNvPr id="9" name="テキスト ボックス 8">
            <a:extLst>
              <a:ext uri="{FF2B5EF4-FFF2-40B4-BE49-F238E27FC236}">
                <a16:creationId xmlns:a16="http://schemas.microsoft.com/office/drawing/2014/main" id="{001C7AB8-920E-372F-907E-75CDDA6FDB39}"/>
              </a:ext>
            </a:extLst>
          </p:cNvPr>
          <p:cNvSpPr txBox="1"/>
          <p:nvPr/>
        </p:nvSpPr>
        <p:spPr>
          <a:xfrm>
            <a:off x="101598" y="2559920"/>
            <a:ext cx="1619482" cy="307777"/>
          </a:xfrm>
          <a:prstGeom prst="rect">
            <a:avLst/>
          </a:prstGeom>
          <a:noFill/>
        </p:spPr>
        <p:txBody>
          <a:bodyPr wrap="square" rtlCol="0">
            <a:spAutoFit/>
          </a:bodyPr>
          <a:lstStyle/>
          <a:p>
            <a:r>
              <a:rPr kumimoji="1" lang="ja-JP" altLang="en-US" sz="1400" b="1" dirty="0">
                <a:latin typeface="ＭＳ Ｐゴシック" panose="020B0600070205080204" pitchFamily="50" charset="-128"/>
                <a:ea typeface="A-OTF UD新ゴ Pro M" panose="020B0500000000000000"/>
              </a:rPr>
              <a:t>２　火元責任者</a:t>
            </a:r>
          </a:p>
        </p:txBody>
      </p:sp>
      <p:graphicFrame>
        <p:nvGraphicFramePr>
          <p:cNvPr id="14" name="表 13">
            <a:extLst>
              <a:ext uri="{FF2B5EF4-FFF2-40B4-BE49-F238E27FC236}">
                <a16:creationId xmlns:a16="http://schemas.microsoft.com/office/drawing/2014/main" id="{A0656462-8B86-9AA3-811B-5D843942AAB2}"/>
              </a:ext>
            </a:extLst>
          </p:cNvPr>
          <p:cNvGraphicFramePr>
            <a:graphicFrameLocks noGrp="1"/>
          </p:cNvGraphicFramePr>
          <p:nvPr>
            <p:extLst>
              <p:ext uri="{D42A27DB-BD31-4B8C-83A1-F6EECF244321}">
                <p14:modId xmlns:p14="http://schemas.microsoft.com/office/powerpoint/2010/main" val="456200163"/>
              </p:ext>
            </p:extLst>
          </p:nvPr>
        </p:nvGraphicFramePr>
        <p:xfrm>
          <a:off x="2824868" y="2909536"/>
          <a:ext cx="3829309" cy="3103540"/>
        </p:xfrm>
        <a:graphic>
          <a:graphicData uri="http://schemas.openxmlformats.org/drawingml/2006/table">
            <a:tbl>
              <a:tblPr firstRow="1" bandRow="1">
                <a:tableStyleId>{5C22544A-7EE6-4342-B048-85BDC9FD1C3A}</a:tableStyleId>
              </a:tblPr>
              <a:tblGrid>
                <a:gridCol w="846179">
                  <a:extLst>
                    <a:ext uri="{9D8B030D-6E8A-4147-A177-3AD203B41FA5}">
                      <a16:colId xmlns:a16="http://schemas.microsoft.com/office/drawing/2014/main" val="2847592047"/>
                    </a:ext>
                  </a:extLst>
                </a:gridCol>
                <a:gridCol w="914400">
                  <a:extLst>
                    <a:ext uri="{9D8B030D-6E8A-4147-A177-3AD203B41FA5}">
                      <a16:colId xmlns:a16="http://schemas.microsoft.com/office/drawing/2014/main" val="2517449872"/>
                    </a:ext>
                  </a:extLst>
                </a:gridCol>
                <a:gridCol w="685800">
                  <a:extLst>
                    <a:ext uri="{9D8B030D-6E8A-4147-A177-3AD203B41FA5}">
                      <a16:colId xmlns:a16="http://schemas.microsoft.com/office/drawing/2014/main" val="1375766433"/>
                    </a:ext>
                  </a:extLst>
                </a:gridCol>
                <a:gridCol w="685800">
                  <a:extLst>
                    <a:ext uri="{9D8B030D-6E8A-4147-A177-3AD203B41FA5}">
                      <a16:colId xmlns:a16="http://schemas.microsoft.com/office/drawing/2014/main" val="3502581953"/>
                    </a:ext>
                  </a:extLst>
                </a:gridCol>
                <a:gridCol w="697130">
                  <a:extLst>
                    <a:ext uri="{9D8B030D-6E8A-4147-A177-3AD203B41FA5}">
                      <a16:colId xmlns:a16="http://schemas.microsoft.com/office/drawing/2014/main" val="2379490783"/>
                    </a:ext>
                  </a:extLst>
                </a:gridCol>
              </a:tblGrid>
              <a:tr h="889304">
                <a:tc>
                  <a:txBody>
                    <a:bodyPr/>
                    <a:lstStyle/>
                    <a:p>
                      <a:pPr marL="0" lvl="0" indent="0" algn="ctr">
                        <a:buFontTx/>
                        <a:buNone/>
                      </a:pPr>
                      <a:r>
                        <a:rPr kumimoji="1" lang="ja-JP" altLang="en-US" sz="1200" b="0" dirty="0">
                          <a:solidFill>
                            <a:schemeClr val="tx1"/>
                          </a:solidFill>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lvl="0" indent="0" algn="ctr">
                        <a:buFontTx/>
                        <a:buNone/>
                      </a:pPr>
                      <a:r>
                        <a:rPr kumimoji="1" lang="ja-JP" altLang="en-US" sz="1200" b="0" dirty="0">
                          <a:solidFill>
                            <a:schemeClr val="tx1"/>
                          </a:solidFill>
                        </a:rPr>
                        <a:t>持ち込み</a:t>
                      </a:r>
                      <a:endParaRPr kumimoji="1" lang="en-US" altLang="ja-JP" sz="1200" b="0" dirty="0">
                        <a:solidFill>
                          <a:schemeClr val="tx1"/>
                        </a:solidFill>
                      </a:endParaRPr>
                    </a:p>
                    <a:p>
                      <a:pPr marL="0" lvl="0" indent="0" algn="ctr">
                        <a:buFontTx/>
                        <a:buNone/>
                      </a:pPr>
                      <a:r>
                        <a:rPr kumimoji="1" lang="en-US" altLang="ja-JP" sz="1200" b="0" dirty="0">
                          <a:solidFill>
                            <a:schemeClr val="tx1"/>
                          </a:solidFill>
                        </a:rPr>
                        <a:t>/</a:t>
                      </a:r>
                      <a:r>
                        <a:rPr kumimoji="1" lang="ja-JP" altLang="en-US" sz="1200" b="0" dirty="0">
                          <a:solidFill>
                            <a:schemeClr val="tx1"/>
                          </a:solidFill>
                        </a:rPr>
                        <a:t>手配依頼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lvl="0" indent="0" algn="ctr">
                        <a:buFontTx/>
                        <a:buNone/>
                      </a:pPr>
                      <a:r>
                        <a:rPr kumimoji="1" lang="ja-JP" altLang="en-US" sz="1200" b="0" dirty="0">
                          <a:solidFill>
                            <a:schemeClr val="tx1"/>
                          </a:solidFill>
                        </a:rPr>
                        <a:t>燃種</a:t>
                      </a:r>
                      <a:endParaRPr kumimoji="1" lang="en-US" altLang="ja-JP" sz="1200" b="0" dirty="0">
                        <a:solidFill>
                          <a:schemeClr val="tx1"/>
                        </a:solidFill>
                      </a:endParaRPr>
                    </a:p>
                    <a:p>
                      <a:pPr marL="0" lvl="0" indent="0" algn="ctr">
                        <a:buFontTx/>
                        <a:buNone/>
                      </a:pPr>
                      <a:r>
                        <a:rPr kumimoji="1" lang="ja-JP" altLang="en-US" sz="1200" b="0" dirty="0">
                          <a:solidFill>
                            <a:schemeClr val="tx1"/>
                          </a:solidFill>
                        </a:rPr>
                        <a:t>タンク容量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lvl="0" indent="0" algn="ctr">
                        <a:buFontTx/>
                        <a:buNone/>
                      </a:pPr>
                      <a:r>
                        <a:rPr kumimoji="1" lang="ja-JP" altLang="en-US" sz="1200" b="0" dirty="0">
                          <a:solidFill>
                            <a:schemeClr val="tx1"/>
                          </a:solidFill>
                        </a:rPr>
                        <a:t>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lvl="0" indent="0" algn="ctr">
                        <a:buFontTx/>
                        <a:buNone/>
                      </a:pPr>
                      <a:r>
                        <a:rPr kumimoji="1" lang="ja-JP" altLang="en-US" sz="1200" b="0" dirty="0">
                          <a:solidFill>
                            <a:schemeClr val="tx1"/>
                          </a:solidFill>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223643976"/>
                  </a:ext>
                </a:extLst>
              </a:tr>
              <a:tr h="388304">
                <a:tc>
                  <a:txBody>
                    <a:bodyPr/>
                    <a:lstStyle/>
                    <a:p>
                      <a:r>
                        <a:rPr kumimoji="1" lang="ja-JP" altLang="en-US" sz="1200" dirty="0">
                          <a:solidFill>
                            <a:schemeClr val="tx1"/>
                          </a:solidFill>
                        </a:rPr>
                        <a:t>発電機①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dirty="0">
                          <a:solidFill>
                            <a:schemeClr val="tx1"/>
                          </a:solidFill>
                        </a:rPr>
                        <a:t>　　　</a:t>
                      </a:r>
                      <a:r>
                        <a:rPr kumimoji="1" lang="en-US" altLang="ja-JP" sz="1200" dirty="0">
                          <a:solidFill>
                            <a:schemeClr val="tx1"/>
                          </a:solidFill>
                        </a:rPr>
                        <a:t>KVA</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200" dirty="0">
                          <a:solidFill>
                            <a:schemeClr val="tx1"/>
                          </a:solidFill>
                        </a:rPr>
                        <a:t>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755821"/>
                  </a:ext>
                </a:extLst>
              </a:tr>
              <a:tr h="423441">
                <a:tc>
                  <a:txBody>
                    <a:bodyPr/>
                    <a:lstStyle/>
                    <a:p>
                      <a:r>
                        <a:rPr kumimoji="1" lang="ja-JP" altLang="en-US" sz="1200" dirty="0">
                          <a:solidFill>
                            <a:schemeClr val="tx1"/>
                          </a:solidFill>
                        </a:rPr>
                        <a:t>発電機②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dirty="0">
                          <a:solidFill>
                            <a:schemeClr val="tx1"/>
                          </a:solidFill>
                        </a:rPr>
                        <a:t>　　　</a:t>
                      </a:r>
                      <a:r>
                        <a:rPr kumimoji="1" lang="en-US" altLang="ja-JP" sz="1200" dirty="0">
                          <a:solidFill>
                            <a:schemeClr val="tx1"/>
                          </a:solidFill>
                        </a:rPr>
                        <a:t>KVA</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200" dirty="0">
                          <a:solidFill>
                            <a:schemeClr val="tx1"/>
                          </a:solidFill>
                        </a:rPr>
                        <a:t>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65935"/>
                  </a:ext>
                </a:extLst>
              </a:tr>
              <a:tr h="365783">
                <a:tc>
                  <a:txBody>
                    <a:bodyPr/>
                    <a:lstStyle/>
                    <a:p>
                      <a:r>
                        <a:rPr kumimoji="1" lang="ja-JP" altLang="en-US" sz="1200" dirty="0">
                          <a:solidFill>
                            <a:schemeClr val="tx1"/>
                          </a:solidFill>
                        </a:rPr>
                        <a:t>発電機③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dirty="0">
                          <a:solidFill>
                            <a:schemeClr val="tx1"/>
                          </a:solidFill>
                        </a:rPr>
                        <a:t>　　　</a:t>
                      </a:r>
                      <a:r>
                        <a:rPr kumimoji="1" lang="en-US" altLang="ja-JP" sz="1200" dirty="0">
                          <a:solidFill>
                            <a:schemeClr val="tx1"/>
                          </a:solidFill>
                        </a:rPr>
                        <a:t>KVA</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200" dirty="0">
                          <a:solidFill>
                            <a:schemeClr val="tx1"/>
                          </a:solidFill>
                        </a:rPr>
                        <a:t>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5807360"/>
                  </a:ext>
                </a:extLst>
              </a:tr>
              <a:tr h="340093">
                <a:tc>
                  <a:txBody>
                    <a:bodyPr/>
                    <a:lstStyle/>
                    <a:p>
                      <a:r>
                        <a:rPr kumimoji="1" lang="ja-JP" altLang="en-US" sz="1200" dirty="0">
                          <a:solidFill>
                            <a:schemeClr val="tx1"/>
                          </a:solidFill>
                        </a:rPr>
                        <a:t>消火器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200" dirty="0">
                          <a:solidFill>
                            <a:schemeClr val="tx1"/>
                          </a:solidFill>
                        </a:rPr>
                        <a:t>ABC10</a:t>
                      </a:r>
                      <a:r>
                        <a:rPr kumimoji="1" lang="ja-JP" altLang="en-US" sz="1200" dirty="0">
                          <a:solidFill>
                            <a:schemeClr val="tx1"/>
                          </a:solidFill>
                        </a:rPr>
                        <a:t>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200" dirty="0">
                          <a:solidFill>
                            <a:schemeClr val="tx1"/>
                          </a:solidFill>
                        </a:rPr>
                        <a:t>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9727687"/>
                  </a:ext>
                </a:extLst>
              </a:tr>
              <a:tr h="345383">
                <a:tc>
                  <a:txBody>
                    <a:bodyPr/>
                    <a:lstStyle/>
                    <a:p>
                      <a:r>
                        <a:rPr kumimoji="1" lang="ja-JP" altLang="en-US" sz="1200" dirty="0">
                          <a:solidFill>
                            <a:schemeClr val="tx1"/>
                          </a:solidFill>
                        </a:rPr>
                        <a:t>ストーブ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200" dirty="0">
                          <a:solidFill>
                            <a:schemeClr val="tx1"/>
                          </a:solidFill>
                        </a:rPr>
                        <a:t>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3628346"/>
                  </a:ext>
                </a:extLst>
              </a:tr>
              <a:tr h="351232">
                <a:tc>
                  <a:txBody>
                    <a:bodyPr/>
                    <a:lstStyle/>
                    <a:p>
                      <a:r>
                        <a:rPr kumimoji="1" lang="ja-JP" altLang="en-US" sz="1200" dirty="0">
                          <a:solidFill>
                            <a:schemeClr val="tx1"/>
                          </a:solidFill>
                        </a:rPr>
                        <a:t>コンロ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200" dirty="0">
                          <a:solidFill>
                            <a:schemeClr val="tx1"/>
                          </a:solidFill>
                        </a:rPr>
                        <a:t>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731513"/>
                  </a:ext>
                </a:extLst>
              </a:tr>
            </a:tbl>
          </a:graphicData>
        </a:graphic>
      </p:graphicFrame>
      <p:sp>
        <p:nvSpPr>
          <p:cNvPr id="6" name="スライド番号プレースホルダー 1">
            <a:extLst>
              <a:ext uri="{FF2B5EF4-FFF2-40B4-BE49-F238E27FC236}">
                <a16:creationId xmlns:a16="http://schemas.microsoft.com/office/drawing/2014/main" id="{28CD2EF8-98F8-CA91-01E6-C23E17DD82A7}"/>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49</a:t>
            </a:r>
            <a:endParaRPr kumimoji="1" lang="ja-JP" altLang="en-US" sz="1050" dirty="0">
              <a:solidFill>
                <a:schemeClr val="tx1"/>
              </a:solidFill>
            </a:endParaRPr>
          </a:p>
        </p:txBody>
      </p:sp>
      <p:sp>
        <p:nvSpPr>
          <p:cNvPr id="5" name="テキスト ボックス 4">
            <a:extLst>
              <a:ext uri="{FF2B5EF4-FFF2-40B4-BE49-F238E27FC236}">
                <a16:creationId xmlns:a16="http://schemas.microsoft.com/office/drawing/2014/main" id="{6048A4E0-ABF2-3B74-A5F9-0F3C7D8D553A}"/>
              </a:ext>
            </a:extLst>
          </p:cNvPr>
          <p:cNvSpPr txBox="1"/>
          <p:nvPr/>
        </p:nvSpPr>
        <p:spPr>
          <a:xfrm>
            <a:off x="2824868" y="6071734"/>
            <a:ext cx="3056709" cy="276999"/>
          </a:xfrm>
          <a:prstGeom prst="rect">
            <a:avLst/>
          </a:prstGeom>
          <a:noFill/>
        </p:spPr>
        <p:txBody>
          <a:bodyPr wrap="square" rtlCol="0">
            <a:spAutoFit/>
          </a:bodyPr>
          <a:lstStyle/>
          <a:p>
            <a:r>
              <a:rPr kumimoji="1" lang="en-US" altLang="ja-JP" sz="1200" dirty="0">
                <a:ea typeface="A P-OTF UD新ゴ Pr6N DB" panose="020B0600000000000000"/>
              </a:rPr>
              <a:t>※</a:t>
            </a:r>
            <a:r>
              <a:rPr kumimoji="1" lang="ja-JP" altLang="en-US" sz="1200" dirty="0">
                <a:ea typeface="A P-OTF UD新ゴ Pr6N DB" panose="020B0600000000000000"/>
              </a:rPr>
              <a:t>備考に</a:t>
            </a:r>
            <a:r>
              <a:rPr kumimoji="1" lang="ja-JP" altLang="en-US" sz="1200" u="sng" dirty="0">
                <a:ea typeface="A P-OTF UD新ゴ Pr6N DB" panose="020B0600000000000000"/>
              </a:rPr>
              <a:t>持ち込み</a:t>
            </a:r>
            <a:r>
              <a:rPr kumimoji="1" lang="en-US" altLang="ja-JP" sz="1200" dirty="0">
                <a:ea typeface="A P-OTF UD新ゴ Pr6N DB" panose="020B0600000000000000"/>
              </a:rPr>
              <a:t>or</a:t>
            </a:r>
            <a:r>
              <a:rPr kumimoji="1" lang="ja-JP" altLang="en-US" sz="1200" u="sng" dirty="0">
                <a:ea typeface="A P-OTF UD新ゴ Pr6N DB" panose="020B0600000000000000"/>
              </a:rPr>
              <a:t>手配依頼</a:t>
            </a:r>
            <a:r>
              <a:rPr kumimoji="1" lang="ja-JP" altLang="en-US" sz="1200" dirty="0">
                <a:ea typeface="A P-OTF UD新ゴ Pr6N DB" panose="020B0600000000000000"/>
              </a:rPr>
              <a:t>か記入</a:t>
            </a:r>
            <a:r>
              <a:rPr kumimoji="1" lang="ja-JP" altLang="en-US" sz="1200" dirty="0"/>
              <a:t>。</a:t>
            </a:r>
          </a:p>
        </p:txBody>
      </p:sp>
    </p:spTree>
    <p:extLst>
      <p:ext uri="{BB962C8B-B14F-4D97-AF65-F5344CB8AC3E}">
        <p14:creationId xmlns:p14="http://schemas.microsoft.com/office/powerpoint/2010/main" val="62433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6FC899B-8EDB-43EF-B16E-BCC57D34B342}"/>
              </a:ext>
            </a:extLst>
          </p:cNvPr>
          <p:cNvSpPr txBox="1"/>
          <p:nvPr/>
        </p:nvSpPr>
        <p:spPr>
          <a:xfrm>
            <a:off x="188260" y="109816"/>
            <a:ext cx="2262158" cy="369332"/>
          </a:xfrm>
          <a:prstGeom prst="rect">
            <a:avLst/>
          </a:prstGeom>
          <a:noFill/>
        </p:spPr>
        <p:txBody>
          <a:bodyPr wrap="none" rtlCol="0">
            <a:spAutoFit/>
          </a:bodyPr>
          <a:lstStyle/>
          <a:p>
            <a:pPr lvl="0" defTabSz="685800">
              <a:defRPr/>
            </a:pPr>
            <a:r>
              <a:rPr kumimoji="1" lang="ja-JP" altLang="en-US" dirty="0">
                <a:latin typeface="A-OTF UD新ゴ Pro M" panose="020B0500000000000000" pitchFamily="34" charset="-128"/>
                <a:ea typeface="A-OTF UD新ゴ Pro M" panose="020B0500000000000000"/>
              </a:rPr>
              <a:t>搬入出車両等申込書</a:t>
            </a:r>
          </a:p>
        </p:txBody>
      </p:sp>
      <p:graphicFrame>
        <p:nvGraphicFramePr>
          <p:cNvPr id="13" name="表 4">
            <a:extLst>
              <a:ext uri="{FF2B5EF4-FFF2-40B4-BE49-F238E27FC236}">
                <a16:creationId xmlns:a16="http://schemas.microsoft.com/office/drawing/2014/main" id="{A9241ECD-90D1-420C-A12A-6F8B5DE2DE53}"/>
              </a:ext>
            </a:extLst>
          </p:cNvPr>
          <p:cNvGraphicFramePr>
            <a:graphicFrameLocks noGrp="1"/>
          </p:cNvGraphicFramePr>
          <p:nvPr>
            <p:extLst>
              <p:ext uri="{D42A27DB-BD31-4B8C-83A1-F6EECF244321}">
                <p14:modId xmlns:p14="http://schemas.microsoft.com/office/powerpoint/2010/main" val="1010234259"/>
              </p:ext>
            </p:extLst>
          </p:nvPr>
        </p:nvGraphicFramePr>
        <p:xfrm>
          <a:off x="349254" y="2831219"/>
          <a:ext cx="6270814" cy="2286000"/>
        </p:xfrm>
        <a:graphic>
          <a:graphicData uri="http://schemas.openxmlformats.org/drawingml/2006/table">
            <a:tbl>
              <a:tblPr>
                <a:tableStyleId>{8799B23B-EC83-4686-B30A-512413B5E67A}</a:tableStyleId>
              </a:tblPr>
              <a:tblGrid>
                <a:gridCol w="756030">
                  <a:extLst>
                    <a:ext uri="{9D8B030D-6E8A-4147-A177-3AD203B41FA5}">
                      <a16:colId xmlns:a16="http://schemas.microsoft.com/office/drawing/2014/main" val="2039859653"/>
                    </a:ext>
                  </a:extLst>
                </a:gridCol>
                <a:gridCol w="715657">
                  <a:extLst>
                    <a:ext uri="{9D8B030D-6E8A-4147-A177-3AD203B41FA5}">
                      <a16:colId xmlns:a16="http://schemas.microsoft.com/office/drawing/2014/main" val="2104842840"/>
                    </a:ext>
                  </a:extLst>
                </a:gridCol>
                <a:gridCol w="885350">
                  <a:extLst>
                    <a:ext uri="{9D8B030D-6E8A-4147-A177-3AD203B41FA5}">
                      <a16:colId xmlns:a16="http://schemas.microsoft.com/office/drawing/2014/main" val="3580303747"/>
                    </a:ext>
                  </a:extLst>
                </a:gridCol>
                <a:gridCol w="3058056">
                  <a:extLst>
                    <a:ext uri="{9D8B030D-6E8A-4147-A177-3AD203B41FA5}">
                      <a16:colId xmlns:a16="http://schemas.microsoft.com/office/drawing/2014/main" val="331577461"/>
                    </a:ext>
                  </a:extLst>
                </a:gridCol>
                <a:gridCol w="855721">
                  <a:extLst>
                    <a:ext uri="{9D8B030D-6E8A-4147-A177-3AD203B41FA5}">
                      <a16:colId xmlns:a16="http://schemas.microsoft.com/office/drawing/2014/main" val="3779846306"/>
                    </a:ext>
                  </a:extLst>
                </a:gridCol>
              </a:tblGrid>
              <a:tr h="403927">
                <a:tc>
                  <a:txBody>
                    <a:bodyPr/>
                    <a:lstStyle/>
                    <a:p>
                      <a:r>
                        <a:rPr kumimoji="1" lang="ja-JP" altLang="en-US" sz="1200" dirty="0">
                          <a:ea typeface="A-OTF UD新ゴ Pro M" panose="020B0500000000000000"/>
                        </a:rPr>
                        <a:t>希望日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ea typeface="A-OTF UD新ゴ Pro M" panose="020B0500000000000000"/>
                        </a:rPr>
                        <a:t>入場希望時間</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ea typeface="A-OTF UD新ゴ Pro M" panose="020B0500000000000000"/>
                        </a:rPr>
                        <a:t>車両区分</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ea typeface="A-OTF UD新ゴ Pro M" panose="020B0500000000000000"/>
                        </a:rPr>
                        <a:t>積荷</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ea typeface="A-OTF UD新ゴ Pro M" panose="020B0500000000000000"/>
                        </a:rPr>
                        <a:t>作業時間</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8619428"/>
                  </a:ext>
                </a:extLst>
              </a:tr>
              <a:tr h="323141">
                <a:tc>
                  <a:txBody>
                    <a:bodyPr/>
                    <a:lstStyle/>
                    <a:p>
                      <a:endParaRPr kumimoji="1" lang="ja-JP" altLang="en-US" sz="18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314184"/>
                  </a:ext>
                </a:extLst>
              </a:tr>
              <a:tr h="323141">
                <a:tc>
                  <a:txBody>
                    <a:bodyPr/>
                    <a:lstStyle/>
                    <a:p>
                      <a:endParaRPr kumimoji="1" lang="ja-JP" altLang="en-US" sz="18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7255466"/>
                  </a:ext>
                </a:extLst>
              </a:tr>
              <a:tr h="323141">
                <a:tc>
                  <a:txBody>
                    <a:bodyPr/>
                    <a:lstStyle/>
                    <a:p>
                      <a:endParaRPr kumimoji="1" lang="ja-JP" altLang="en-US" sz="18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509174"/>
                  </a:ext>
                </a:extLst>
              </a:tr>
              <a:tr h="323141">
                <a:tc>
                  <a:txBody>
                    <a:bodyPr/>
                    <a:lstStyle/>
                    <a:p>
                      <a:endParaRPr kumimoji="1" lang="ja-JP" altLang="en-US" sz="18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2999720"/>
                  </a:ext>
                </a:extLst>
              </a:tr>
              <a:tr h="323141">
                <a:tc>
                  <a:txBody>
                    <a:bodyPr/>
                    <a:lstStyle/>
                    <a:p>
                      <a:endParaRPr kumimoji="1" lang="ja-JP" altLang="en-US" sz="18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ea typeface="A-OTF UD新ゴ Pro M" panose="020B05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292730"/>
                  </a:ext>
                </a:extLst>
              </a:tr>
            </a:tbl>
          </a:graphicData>
        </a:graphic>
      </p:graphicFrame>
      <p:sp>
        <p:nvSpPr>
          <p:cNvPr id="14" name="テキスト ボックス 13">
            <a:extLst>
              <a:ext uri="{FF2B5EF4-FFF2-40B4-BE49-F238E27FC236}">
                <a16:creationId xmlns:a16="http://schemas.microsoft.com/office/drawing/2014/main" id="{8BAA5F09-B73F-486A-8F6D-03EC114B66B8}"/>
              </a:ext>
            </a:extLst>
          </p:cNvPr>
          <p:cNvSpPr txBox="1"/>
          <p:nvPr/>
        </p:nvSpPr>
        <p:spPr>
          <a:xfrm>
            <a:off x="253664" y="5627534"/>
            <a:ext cx="6382084" cy="1569660"/>
          </a:xfrm>
          <a:prstGeom prst="rect">
            <a:avLst/>
          </a:prstGeom>
          <a:noFill/>
        </p:spPr>
        <p:txBody>
          <a:bodyPr wrap="square" rtlCol="0">
            <a:spAutoFit/>
          </a:bodyPr>
          <a:lstStyle/>
          <a:p>
            <a:pPr>
              <a:spcBef>
                <a:spcPts val="600"/>
              </a:spcBef>
            </a:pPr>
            <a:r>
              <a:rPr kumimoji="1" lang="en-US" altLang="ja-JP" sz="1200" b="0" i="0" u="none" strike="noStrike" kern="1200" cap="none" spc="0" normalizeH="0" baseline="0" noProof="0" dirty="0">
                <a:ln>
                  <a:noFill/>
                </a:ln>
                <a:solidFill>
                  <a:prstClr val="black"/>
                </a:solidFill>
                <a:effectLst/>
                <a:uLnTx/>
                <a:uFillTx/>
                <a:latin typeface="A P-OTF UD新ゴ Pr6N M" panose="020B0500000000000000" pitchFamily="34" charset="-128"/>
                <a:ea typeface="A-OTF UD新ゴ Pro M" panose="020B0500000000000000"/>
              </a:rPr>
              <a:t>【</a:t>
            </a:r>
            <a:r>
              <a:rPr kumimoji="1" lang="ja-JP" altLang="en-US" sz="1200" b="0" i="0" u="none" strike="noStrike" kern="1200" cap="none" spc="0" normalizeH="0" baseline="0" noProof="0" dirty="0">
                <a:ln>
                  <a:noFill/>
                </a:ln>
                <a:solidFill>
                  <a:prstClr val="black"/>
                </a:solidFill>
                <a:effectLst/>
                <a:uLnTx/>
                <a:uFillTx/>
                <a:latin typeface="A P-OTF UD新ゴ Pr6N M" panose="020B0500000000000000" pitchFamily="34" charset="-128"/>
                <a:ea typeface="A-OTF UD新ゴ Pro M" panose="020B0500000000000000"/>
              </a:rPr>
              <a:t>申込内容の記入方法</a:t>
            </a:r>
            <a:r>
              <a:rPr kumimoji="1" lang="en-US" altLang="ja-JP" sz="1200" b="0" i="0" u="none" strike="noStrike" kern="1200" cap="none" spc="0" normalizeH="0" baseline="0" noProof="0" dirty="0">
                <a:ln>
                  <a:noFill/>
                </a:ln>
                <a:solidFill>
                  <a:prstClr val="black"/>
                </a:solidFill>
                <a:effectLst/>
                <a:uLnTx/>
                <a:uFillTx/>
                <a:latin typeface="A P-OTF UD新ゴ Pr6N M" panose="020B0500000000000000" pitchFamily="34" charset="-128"/>
                <a:ea typeface="A-OTF UD新ゴ Pro M" panose="020B0500000000000000"/>
              </a:rPr>
              <a:t>】</a:t>
            </a:r>
            <a:endParaRPr kumimoji="1" lang="en-US" altLang="ja-JP" sz="1200" dirty="0">
              <a:solidFill>
                <a:prstClr val="black"/>
              </a:solidFill>
              <a:latin typeface="Calibri" panose="020F0502020204030204"/>
              <a:ea typeface="A-OTF UD新ゴ Pro M" panose="020B0500000000000000"/>
            </a:endParaRPr>
          </a:p>
          <a:p>
            <a:pPr marR="0" lvl="0" algn="l" defTabSz="457200" rtl="0" eaLnBrk="1" fontAlgn="auto" latinLnBrk="0" hangingPunct="1">
              <a:lnSpc>
                <a:spcPct val="100000"/>
              </a:lnSpc>
              <a:spcBef>
                <a:spcPts val="0"/>
              </a:spcBef>
              <a:spcAft>
                <a:spcPts val="0"/>
              </a:spcAft>
              <a:buClrTx/>
              <a:buSzTx/>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A-OTF UD新ゴ Pro M" panose="020B0500000000000000"/>
              </a:rPr>
              <a:t>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A-OTF UD新ゴ Pro M" panose="020B0500000000000000"/>
              </a:rPr>
              <a:t>　「希望日」と「入場希望時間」は、</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A-OTF UD新ゴ Pro M" panose="020B0500000000000000"/>
            </a:endParaRPr>
          </a:p>
          <a:p>
            <a:pPr marR="0" lvl="0" algn="l" defTabSz="457200" rtl="0" eaLnBrk="1" fontAlgn="auto" latinLnBrk="0" hangingPunct="1">
              <a:lnSpc>
                <a:spcPct val="100000"/>
              </a:lnSpc>
              <a:spcBef>
                <a:spcPts val="0"/>
              </a:spcBef>
              <a:spcAft>
                <a:spcPts val="0"/>
              </a:spcAft>
              <a:buClrTx/>
              <a:buSzTx/>
              <a:tabLst/>
              <a:defRPr/>
            </a:pPr>
            <a:r>
              <a:rPr kumimoji="1" lang="ja-JP" altLang="en-US" sz="1200" dirty="0">
                <a:solidFill>
                  <a:prstClr val="black"/>
                </a:solidFill>
                <a:latin typeface="Calibri" panose="020F0502020204030204"/>
                <a:ea typeface="A-OTF UD新ゴ Pro M" panose="020B0500000000000000"/>
              </a:rPr>
              <a:t>　　</a:t>
            </a:r>
            <a:r>
              <a:rPr kumimoji="1" lang="en-US" altLang="ja-JP" sz="1200" dirty="0">
                <a:solidFill>
                  <a:prstClr val="black"/>
                </a:solidFill>
                <a:latin typeface="Calibri" panose="020F0502020204030204"/>
                <a:ea typeface="A-OTF UD新ゴ Pro M" panose="020B0500000000000000"/>
              </a:rPr>
              <a:t>P32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A-OTF UD新ゴ Pro M" panose="020B0500000000000000"/>
              </a:rPr>
              <a:t>の搬入・搬出及び設営・撤去期間の範囲から日時を記入。</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A-OTF UD新ゴ Pro M" panose="020B0500000000000000"/>
            </a:endParaRPr>
          </a:p>
          <a:p>
            <a:r>
              <a:rPr kumimoji="1" lang="en-US" altLang="ja-JP" sz="1200" dirty="0">
                <a:ea typeface="A-OTF UD新ゴ Pro M" panose="020B0500000000000000"/>
              </a:rPr>
              <a:t>2</a:t>
            </a:r>
            <a:r>
              <a:rPr kumimoji="1" lang="ja-JP" altLang="en-US" sz="1200" dirty="0">
                <a:ea typeface="A-OTF UD新ゴ Pro M" panose="020B0500000000000000"/>
              </a:rPr>
              <a:t>　車両区分は、①（セミ）トレーラー、②クレーン車（ラフティック）、</a:t>
            </a:r>
            <a:endParaRPr kumimoji="1" lang="en-US" altLang="ja-JP" sz="1200" dirty="0">
              <a:ea typeface="A-OTF UD新ゴ Pro M" panose="020B0500000000000000"/>
            </a:endParaRPr>
          </a:p>
          <a:p>
            <a:r>
              <a:rPr kumimoji="1" lang="ja-JP" altLang="en-US" sz="1200" dirty="0">
                <a:ea typeface="A-OTF UD新ゴ Pro M" panose="020B0500000000000000"/>
              </a:rPr>
              <a:t>　  ③トラック（</a:t>
            </a:r>
            <a:r>
              <a:rPr kumimoji="1" lang="en-US" altLang="ja-JP" sz="1200" dirty="0">
                <a:ea typeface="A-OTF UD新ゴ Pro M" panose="020B0500000000000000"/>
              </a:rPr>
              <a:t>8t</a:t>
            </a:r>
            <a:r>
              <a:rPr kumimoji="1" lang="ja-JP" altLang="en-US" sz="1200" dirty="0">
                <a:ea typeface="A-OTF UD新ゴ Pro M" panose="020B0500000000000000"/>
              </a:rPr>
              <a:t>車以上</a:t>
            </a:r>
            <a:r>
              <a:rPr kumimoji="1" lang="en-US" altLang="ja-JP" sz="1200" dirty="0">
                <a:ea typeface="A-OTF UD新ゴ Pro M" panose="020B0500000000000000"/>
              </a:rPr>
              <a:t>)</a:t>
            </a:r>
            <a:r>
              <a:rPr kumimoji="1" lang="ja-JP" altLang="en-US" sz="1200" dirty="0">
                <a:ea typeface="A-OTF UD新ゴ Pro M" panose="020B0500000000000000"/>
              </a:rPr>
              <a:t>、④トラック（</a:t>
            </a:r>
            <a:r>
              <a:rPr kumimoji="1" lang="en-US" altLang="ja-JP" sz="1200" dirty="0">
                <a:ea typeface="A-OTF UD新ゴ Pro M" panose="020B0500000000000000"/>
              </a:rPr>
              <a:t>8t</a:t>
            </a:r>
            <a:r>
              <a:rPr kumimoji="1" lang="ja-JP" altLang="en-US" sz="1200" dirty="0">
                <a:ea typeface="A-OTF UD新ゴ Pro M" panose="020B0500000000000000"/>
              </a:rPr>
              <a:t>未満～</a:t>
            </a:r>
            <a:r>
              <a:rPr kumimoji="1" lang="en-US" altLang="ja-JP" sz="1200" dirty="0">
                <a:ea typeface="A-OTF UD新ゴ Pro M" panose="020B0500000000000000"/>
              </a:rPr>
              <a:t>4t</a:t>
            </a:r>
            <a:r>
              <a:rPr kumimoji="1" lang="ja-JP" altLang="en-US" sz="1200" dirty="0">
                <a:ea typeface="A-OTF UD新ゴ Pro M" panose="020B0500000000000000"/>
              </a:rPr>
              <a:t>）、⑤トラック</a:t>
            </a:r>
            <a:r>
              <a:rPr kumimoji="1" lang="en-US" altLang="ja-JP" sz="1200" dirty="0">
                <a:ea typeface="A-OTF UD新ゴ Pro M" panose="020B0500000000000000"/>
              </a:rPr>
              <a:t>(4t</a:t>
            </a:r>
            <a:r>
              <a:rPr kumimoji="1" lang="ja-JP" altLang="en-US" sz="1200" dirty="0">
                <a:ea typeface="A-OTF UD新ゴ Pro M" panose="020B0500000000000000"/>
              </a:rPr>
              <a:t>未満）、</a:t>
            </a:r>
            <a:endParaRPr kumimoji="1" lang="en-US" altLang="ja-JP" sz="1200" dirty="0">
              <a:ea typeface="A-OTF UD新ゴ Pro M" panose="020B0500000000000000"/>
            </a:endParaRPr>
          </a:p>
          <a:p>
            <a:r>
              <a:rPr kumimoji="1" lang="en-US" altLang="ja-JP" sz="1200" dirty="0">
                <a:ea typeface="A-OTF UD新ゴ Pro M" panose="020B0500000000000000"/>
              </a:rPr>
              <a:t>      </a:t>
            </a:r>
            <a:r>
              <a:rPr kumimoji="1" lang="ja-JP" altLang="en-US" sz="1200" dirty="0">
                <a:ea typeface="A-OTF UD新ゴ Pro M" panose="020B0500000000000000"/>
              </a:rPr>
              <a:t>⑥乗用車・バン等の区分から選択し記入。</a:t>
            </a:r>
            <a:endParaRPr kumimoji="1" lang="en-US" altLang="ja-JP" sz="1200" dirty="0">
              <a:ea typeface="A-OTF UD新ゴ Pro M" panose="020B0500000000000000"/>
            </a:endParaRPr>
          </a:p>
          <a:p>
            <a:r>
              <a:rPr kumimoji="1" lang="en-US" altLang="ja-JP" sz="1200" dirty="0">
                <a:ea typeface="A-OTF UD新ゴ Pro M" panose="020B0500000000000000"/>
              </a:rPr>
              <a:t>3</a:t>
            </a:r>
            <a:r>
              <a:rPr kumimoji="1" lang="ja-JP" altLang="en-US" sz="1200" dirty="0">
                <a:ea typeface="A-OTF UD新ゴ Pro M" panose="020B0500000000000000"/>
              </a:rPr>
              <a:t>　「入場希望時間」及び「作業時間」は</a:t>
            </a:r>
            <a:r>
              <a:rPr kumimoji="1" lang="en-US" altLang="ja-JP" sz="1200" dirty="0">
                <a:ea typeface="A-OTF UD新ゴ Pro M" panose="020B0500000000000000"/>
              </a:rPr>
              <a:t>30</a:t>
            </a:r>
            <a:r>
              <a:rPr kumimoji="1" lang="ja-JP" altLang="en-US" sz="1200" dirty="0">
                <a:ea typeface="A-OTF UD新ゴ Pro M" panose="020B0500000000000000"/>
              </a:rPr>
              <a:t>分単位。</a:t>
            </a:r>
            <a:endParaRPr kumimoji="1" lang="en-US" altLang="ja-JP" sz="1200" dirty="0">
              <a:ea typeface="A-OTF UD新ゴ Pro M" panose="020B0500000000000000"/>
            </a:endParaRPr>
          </a:p>
          <a:p>
            <a:r>
              <a:rPr kumimoji="1" lang="en-US" altLang="ja-JP" sz="1200" dirty="0">
                <a:ea typeface="A-OTF UD新ゴ Pro M" panose="020B0500000000000000"/>
              </a:rPr>
              <a:t>4</a:t>
            </a:r>
            <a:r>
              <a:rPr kumimoji="1" lang="ja-JP" altLang="en-US" sz="1200" dirty="0">
                <a:ea typeface="A-OTF UD新ゴ Pro M" panose="020B0500000000000000"/>
              </a:rPr>
              <a:t>　会期中、ブース内に留め置く車両は、作業時間の欄に「○」。</a:t>
            </a:r>
            <a:endParaRPr kumimoji="1" lang="en-US" altLang="ja-JP" sz="1200" dirty="0">
              <a:ea typeface="A-OTF UD新ゴ Pro M" panose="020B0500000000000000"/>
            </a:endParaRPr>
          </a:p>
        </p:txBody>
      </p:sp>
      <p:graphicFrame>
        <p:nvGraphicFramePr>
          <p:cNvPr id="9" name="表 7">
            <a:extLst>
              <a:ext uri="{FF2B5EF4-FFF2-40B4-BE49-F238E27FC236}">
                <a16:creationId xmlns:a16="http://schemas.microsoft.com/office/drawing/2014/main" id="{DEB02C42-363C-4E20-80F5-AE41C04C768C}"/>
              </a:ext>
            </a:extLst>
          </p:cNvPr>
          <p:cNvGraphicFramePr>
            <a:graphicFrameLocks noGrp="1"/>
          </p:cNvGraphicFramePr>
          <p:nvPr>
            <p:extLst>
              <p:ext uri="{D42A27DB-BD31-4B8C-83A1-F6EECF244321}">
                <p14:modId xmlns:p14="http://schemas.microsoft.com/office/powerpoint/2010/main" val="2682444881"/>
              </p:ext>
            </p:extLst>
          </p:nvPr>
        </p:nvGraphicFramePr>
        <p:xfrm>
          <a:off x="3699373" y="581876"/>
          <a:ext cx="2921000" cy="370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7084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提出期限</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OTF UD新ゴ Pro M" panose="020B0500000000000000" pitchFamily="34" charset="-128"/>
                          <a:ea typeface="A-OTF UD新ゴ Pro M" panose="020B0500000000000000" pitchFamily="34" charset="-128"/>
                        </a:rPr>
                        <a:t>9</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月</a:t>
                      </a:r>
                      <a:r>
                        <a:rPr kumimoji="1" lang="en-US" altLang="ja-JP" sz="1600" b="0" dirty="0">
                          <a:solidFill>
                            <a:schemeClr val="tx1"/>
                          </a:solidFill>
                          <a:latin typeface="A-OTF UD新ゴ Pro M" panose="020B0500000000000000" pitchFamily="34" charset="-128"/>
                          <a:ea typeface="A-OTF UD新ゴ Pro M" panose="020B0500000000000000" pitchFamily="34" charset="-128"/>
                        </a:rPr>
                        <a:t>24</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日（木）</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17" name="テキスト ボックス 16">
            <a:extLst>
              <a:ext uri="{FF2B5EF4-FFF2-40B4-BE49-F238E27FC236}">
                <a16:creationId xmlns:a16="http://schemas.microsoft.com/office/drawing/2014/main" id="{FFCC0771-3102-4489-97AD-E88EEF70E1E0}"/>
              </a:ext>
            </a:extLst>
          </p:cNvPr>
          <p:cNvSpPr txBox="1"/>
          <p:nvPr/>
        </p:nvSpPr>
        <p:spPr>
          <a:xfrm>
            <a:off x="101598" y="2540032"/>
            <a:ext cx="2908301" cy="307777"/>
          </a:xfrm>
          <a:prstGeom prst="rect">
            <a:avLst/>
          </a:prstGeom>
          <a:noFill/>
        </p:spPr>
        <p:txBody>
          <a:bodyPr wrap="square" rtlCol="0">
            <a:spAutoFit/>
          </a:bodyPr>
          <a:lstStyle/>
          <a:p>
            <a:r>
              <a:rPr kumimoji="1" lang="ja-JP" altLang="en-US" sz="1400" b="1" dirty="0">
                <a:latin typeface="ＭＳ Ｐゴシック" panose="020B0600070205080204" pitchFamily="50" charset="-128"/>
                <a:ea typeface="A-OTF UD新ゴ Pro M" panose="020B0500000000000000"/>
              </a:rPr>
              <a:t>２　搬入・搬出車両申込内容</a:t>
            </a:r>
          </a:p>
        </p:txBody>
      </p:sp>
      <p:graphicFrame>
        <p:nvGraphicFramePr>
          <p:cNvPr id="18" name="表 17">
            <a:extLst>
              <a:ext uri="{FF2B5EF4-FFF2-40B4-BE49-F238E27FC236}">
                <a16:creationId xmlns:a16="http://schemas.microsoft.com/office/drawing/2014/main" id="{C475E24B-E06C-466B-B350-5CF79F72A9A2}"/>
              </a:ext>
            </a:extLst>
          </p:cNvPr>
          <p:cNvGraphicFramePr>
            <a:graphicFrameLocks noGrp="1"/>
          </p:cNvGraphicFramePr>
          <p:nvPr>
            <p:extLst>
              <p:ext uri="{D42A27DB-BD31-4B8C-83A1-F6EECF244321}">
                <p14:modId xmlns:p14="http://schemas.microsoft.com/office/powerpoint/2010/main" val="4197927504"/>
              </p:ext>
            </p:extLst>
          </p:nvPr>
        </p:nvGraphicFramePr>
        <p:xfrm>
          <a:off x="253664" y="8887012"/>
          <a:ext cx="6378911" cy="822960"/>
        </p:xfrm>
        <a:graphic>
          <a:graphicData uri="http://schemas.openxmlformats.org/drawingml/2006/table">
            <a:tbl>
              <a:tblPr firstRow="1" bandRow="1">
                <a:tableStyleId>{5C22544A-7EE6-4342-B048-85BDC9FD1C3A}</a:tableStyleId>
              </a:tblPr>
              <a:tblGrid>
                <a:gridCol w="1131486">
                  <a:extLst>
                    <a:ext uri="{9D8B030D-6E8A-4147-A177-3AD203B41FA5}">
                      <a16:colId xmlns:a16="http://schemas.microsoft.com/office/drawing/2014/main" val="1346885655"/>
                    </a:ext>
                  </a:extLst>
                </a:gridCol>
                <a:gridCol w="5247425">
                  <a:extLst>
                    <a:ext uri="{9D8B030D-6E8A-4147-A177-3AD203B41FA5}">
                      <a16:colId xmlns:a16="http://schemas.microsoft.com/office/drawing/2014/main" val="1506013278"/>
                    </a:ext>
                  </a:extLst>
                </a:gridCol>
              </a:tblGrid>
              <a:tr h="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期日までに電子メールまたは</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にてお送りください。</a:t>
                      </a:r>
                      <a:endParaRPr kumimoji="1" lang="en-US" altLang="ja-JP" sz="1200" b="0" dirty="0">
                        <a:solidFill>
                          <a:schemeClr val="tx1"/>
                        </a:solidFill>
                        <a:latin typeface="A-OTF UD新ゴ Pro M" panose="020B0500000000000000" pitchFamily="34" charset="-128"/>
                        <a:ea typeface="A-OTF UD新ゴ Pro M" panose="020B0500000000000000" pitchFamily="34" charset="-128"/>
                      </a:endParaRPr>
                    </a:p>
                    <a:p>
                      <a:pPr>
                        <a:spcBef>
                          <a:spcPts val="0"/>
                        </a:spcBef>
                      </a:pPr>
                      <a:r>
                        <a:rPr kumimoji="1" lang="zh-TW" altLang="en-US" sz="1200" b="0" dirty="0">
                          <a:solidFill>
                            <a:schemeClr val="tx1"/>
                          </a:solidFill>
                          <a:latin typeface="A-OTF UD新ゴ Pro M" panose="020B0500000000000000" pitchFamily="34" charset="-128"/>
                          <a:ea typeface="A-OTF UD新ゴ Pro M" panose="020B0500000000000000" pitchFamily="34" charset="-128"/>
                        </a:rPr>
                        <a:t>一般社団法人林業機械化協会</a:t>
                      </a:r>
                    </a:p>
                    <a:p>
                      <a:pPr>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担当：今泉、寺澤</a:t>
                      </a:r>
                    </a:p>
                    <a:p>
                      <a:pPr algn="l">
                        <a:spcBef>
                          <a:spcPts val="0"/>
                        </a:spcBef>
                      </a:pP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03-5840-6218</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　電子メール：</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tenji@rinkikyo.or.jp</a:t>
                      </a:r>
                      <a:endParaRPr kumimoji="1" lang="en-US" altLang="ja-JP" sz="20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19" name="正方形/長方形 18">
            <a:extLst>
              <a:ext uri="{FF2B5EF4-FFF2-40B4-BE49-F238E27FC236}">
                <a16:creationId xmlns:a16="http://schemas.microsoft.com/office/drawing/2014/main" id="{6D22B90F-5C52-4060-905A-A83B64DD7710}"/>
              </a:ext>
            </a:extLst>
          </p:cNvPr>
          <p:cNvSpPr/>
          <p:nvPr/>
        </p:nvSpPr>
        <p:spPr>
          <a:xfrm>
            <a:off x="253664" y="8508411"/>
            <a:ext cx="6108262" cy="376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ea typeface="A-OTF UD新ゴ Pro M" panose="020B0500000000000000"/>
              </a:rPr>
              <a:t>・出展社大型車両用駐車場は、会期中のみ、夜間を通じて駐車できます。</a:t>
            </a:r>
            <a:endParaRPr kumimoji="1" lang="en-US" altLang="ja-JP" sz="1200" dirty="0">
              <a:solidFill>
                <a:schemeClr val="tx1"/>
              </a:solidFill>
              <a:ea typeface="A-OTF UD新ゴ Pro M" panose="020B0500000000000000"/>
            </a:endParaRPr>
          </a:p>
          <a:p>
            <a:r>
              <a:rPr kumimoji="1" lang="ja-JP" altLang="en-US" sz="1200" dirty="0">
                <a:solidFill>
                  <a:schemeClr val="tx1"/>
                </a:solidFill>
                <a:ea typeface="A-OTF UD新ゴ Pro M" panose="020B0500000000000000"/>
              </a:rPr>
              <a:t>・</a:t>
            </a:r>
            <a:r>
              <a:rPr kumimoji="1" lang="ja-JP" altLang="en-US" sz="1200" dirty="0">
                <a:solidFill>
                  <a:schemeClr val="tx1"/>
                </a:solidFill>
                <a:ea typeface="A-OTF UD新ゴ Pro M" panose="020B0500000000000000" pitchFamily="34" charset="-128"/>
              </a:rPr>
              <a:t>許可</a:t>
            </a:r>
            <a:r>
              <a:rPr kumimoji="1" lang="ja-JP" altLang="en-US" sz="1200" dirty="0">
                <a:solidFill>
                  <a:schemeClr val="tx1"/>
                </a:solidFill>
                <a:latin typeface="A-OTF UD新ゴ Pro M" panose="020B0500000000000000" pitchFamily="34" charset="-128"/>
                <a:ea typeface="A-OTF UD新ゴ Pro M" panose="020B0500000000000000" pitchFamily="34" charset="-128"/>
              </a:rPr>
              <a:t>台数を制限をすること、駐車場第１・第２に振り分けることがあります。</a:t>
            </a:r>
            <a:endParaRPr kumimoji="1" lang="en-US" altLang="ja-JP" sz="1200" dirty="0">
              <a:solidFill>
                <a:schemeClr val="tx1"/>
              </a:solidFill>
              <a:latin typeface="A-OTF UD新ゴ Pro M" panose="020B0500000000000000" pitchFamily="34" charset="-128"/>
              <a:ea typeface="A-OTF UD新ゴ Pro M" panose="020B0500000000000000" pitchFamily="34" charset="-128"/>
            </a:endParaRPr>
          </a:p>
          <a:p>
            <a:endParaRPr kumimoji="1" lang="ja-JP" altLang="en-US" sz="1200" dirty="0">
              <a:solidFill>
                <a:schemeClr val="tx1"/>
              </a:solidFill>
              <a:ea typeface="A-OTF UD新ゴ Pro M" panose="020B0500000000000000"/>
            </a:endParaRPr>
          </a:p>
        </p:txBody>
      </p:sp>
      <p:sp>
        <p:nvSpPr>
          <p:cNvPr id="20" name="テキスト ボックス 19">
            <a:extLst>
              <a:ext uri="{FF2B5EF4-FFF2-40B4-BE49-F238E27FC236}">
                <a16:creationId xmlns:a16="http://schemas.microsoft.com/office/drawing/2014/main" id="{A28292C4-1189-4AC4-BBDC-06F75B1E67B7}"/>
              </a:ext>
            </a:extLst>
          </p:cNvPr>
          <p:cNvSpPr txBox="1"/>
          <p:nvPr/>
        </p:nvSpPr>
        <p:spPr>
          <a:xfrm>
            <a:off x="101598" y="7146317"/>
            <a:ext cx="5213886" cy="307777"/>
          </a:xfrm>
          <a:prstGeom prst="rect">
            <a:avLst/>
          </a:prstGeom>
          <a:noFill/>
        </p:spPr>
        <p:txBody>
          <a:bodyPr wrap="square" rtlCol="0">
            <a:spAutoFit/>
          </a:bodyPr>
          <a:lstStyle/>
          <a:p>
            <a:r>
              <a:rPr kumimoji="1" lang="ja-JP" altLang="en-US" sz="1400" b="1" dirty="0">
                <a:latin typeface="ＭＳ Ｐゴシック" panose="020B0600070205080204" pitchFamily="50" charset="-128"/>
                <a:ea typeface="A-OTF UD新ゴ Pro M" panose="020B0500000000000000"/>
              </a:rPr>
              <a:t>３　駐車証（会期中に駐車場を使用する車両用）</a:t>
            </a:r>
          </a:p>
        </p:txBody>
      </p:sp>
      <p:graphicFrame>
        <p:nvGraphicFramePr>
          <p:cNvPr id="3" name="表 3">
            <a:extLst>
              <a:ext uri="{FF2B5EF4-FFF2-40B4-BE49-F238E27FC236}">
                <a16:creationId xmlns:a16="http://schemas.microsoft.com/office/drawing/2014/main" id="{44418AA9-A9EE-4744-8E8F-AD3DD79810D4}"/>
              </a:ext>
            </a:extLst>
          </p:cNvPr>
          <p:cNvGraphicFramePr>
            <a:graphicFrameLocks noGrp="1"/>
          </p:cNvGraphicFramePr>
          <p:nvPr>
            <p:extLst>
              <p:ext uri="{D42A27DB-BD31-4B8C-83A1-F6EECF244321}">
                <p14:modId xmlns:p14="http://schemas.microsoft.com/office/powerpoint/2010/main" val="3436456026"/>
              </p:ext>
            </p:extLst>
          </p:nvPr>
        </p:nvGraphicFramePr>
        <p:xfrm>
          <a:off x="349254" y="7454033"/>
          <a:ext cx="5446326" cy="885822"/>
        </p:xfrm>
        <a:graphic>
          <a:graphicData uri="http://schemas.openxmlformats.org/drawingml/2006/table">
            <a:tbl>
              <a:tblPr firstRow="1" bandRow="1">
                <a:tableStyleId>{5C22544A-7EE6-4342-B048-85BDC9FD1C3A}</a:tableStyleId>
              </a:tblPr>
              <a:tblGrid>
                <a:gridCol w="2196499">
                  <a:extLst>
                    <a:ext uri="{9D8B030D-6E8A-4147-A177-3AD203B41FA5}">
                      <a16:colId xmlns:a16="http://schemas.microsoft.com/office/drawing/2014/main" val="2430558724"/>
                    </a:ext>
                  </a:extLst>
                </a:gridCol>
                <a:gridCol w="939114">
                  <a:extLst>
                    <a:ext uri="{9D8B030D-6E8A-4147-A177-3AD203B41FA5}">
                      <a16:colId xmlns:a16="http://schemas.microsoft.com/office/drawing/2014/main" val="2990182809"/>
                    </a:ext>
                  </a:extLst>
                </a:gridCol>
                <a:gridCol w="2310713">
                  <a:extLst>
                    <a:ext uri="{9D8B030D-6E8A-4147-A177-3AD203B41FA5}">
                      <a16:colId xmlns:a16="http://schemas.microsoft.com/office/drawing/2014/main" val="3701273704"/>
                    </a:ext>
                  </a:extLst>
                </a:gridCol>
              </a:tblGrid>
              <a:tr h="383931">
                <a:tc>
                  <a:txBody>
                    <a:bodyPr/>
                    <a:lstStyle/>
                    <a:p>
                      <a:pPr algn="l"/>
                      <a:r>
                        <a:rPr kumimoji="1" lang="ja-JP" altLang="en-US" sz="1200" b="0" dirty="0">
                          <a:solidFill>
                            <a:sysClr val="windowText" lastClr="000000"/>
                          </a:solidFill>
                          <a:ea typeface="A-OTF UD新ゴ Pro M" panose="020B0500000000000000"/>
                        </a:rPr>
                        <a:t>出展社駐車場用第１・第２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ea typeface="A-OTF UD新ゴ Pro M" panose="020B0500000000000000"/>
                        </a:rPr>
                        <a:t>　　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ea typeface="A-OTF UD新ゴ Pro M" panose="020B0500000000000000"/>
                        </a:rPr>
                        <a:t>⑤トラック（４トン未満）</a:t>
                      </a:r>
                      <a:endParaRPr kumimoji="1" lang="en-US" altLang="ja-JP" sz="1200" b="0" dirty="0">
                        <a:solidFill>
                          <a:schemeClr val="tx1"/>
                        </a:solidFill>
                        <a:ea typeface="A-OTF UD新ゴ Pro M" panose="020B0500000000000000"/>
                      </a:endParaRPr>
                    </a:p>
                    <a:p>
                      <a:pPr algn="l"/>
                      <a:r>
                        <a:rPr kumimoji="1" lang="ja-JP" altLang="en-US" sz="1200" b="0" dirty="0">
                          <a:solidFill>
                            <a:schemeClr val="tx1"/>
                          </a:solidFill>
                          <a:ea typeface="A-OTF UD新ゴ Pro M" panose="020B0500000000000000"/>
                        </a:rPr>
                        <a:t>⑥乗用車・バン等のみ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873416"/>
                  </a:ext>
                </a:extLst>
              </a:tr>
              <a:tr h="428622">
                <a:tc>
                  <a:txBody>
                    <a:bodyPr/>
                    <a:lstStyle/>
                    <a:p>
                      <a:pPr algn="l"/>
                      <a:r>
                        <a:rPr kumimoji="1" lang="ja-JP" altLang="en-US" sz="1200" b="0" dirty="0">
                          <a:solidFill>
                            <a:sysClr val="windowText" lastClr="000000"/>
                          </a:solidFill>
                          <a:ea typeface="A-OTF UD新ゴ Pro M" panose="020B0500000000000000"/>
                        </a:rPr>
                        <a:t>出展社大型車両用駐車場用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ea typeface="A-OTF UD新ゴ Pro M" panose="020B0500000000000000"/>
                        </a:rPr>
                        <a:t>　　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ea typeface="A-OTF UD新ゴ Pro M" panose="020B0500000000000000"/>
                        </a:rPr>
                        <a:t>上記以外の大中型車両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6036469"/>
                  </a:ext>
                </a:extLst>
              </a:tr>
            </a:tbl>
          </a:graphicData>
        </a:graphic>
      </p:graphicFrame>
      <p:graphicFrame>
        <p:nvGraphicFramePr>
          <p:cNvPr id="4" name="表 3">
            <a:extLst>
              <a:ext uri="{FF2B5EF4-FFF2-40B4-BE49-F238E27FC236}">
                <a16:creationId xmlns:a16="http://schemas.microsoft.com/office/drawing/2014/main" id="{670E0957-716B-8367-D91D-7FAE527D883E}"/>
              </a:ext>
            </a:extLst>
          </p:cNvPr>
          <p:cNvGraphicFramePr>
            <a:graphicFrameLocks noGrp="1"/>
          </p:cNvGraphicFramePr>
          <p:nvPr/>
        </p:nvGraphicFramePr>
        <p:xfrm>
          <a:off x="225426" y="1097088"/>
          <a:ext cx="6407149" cy="1385280"/>
        </p:xfrm>
        <a:graphic>
          <a:graphicData uri="http://schemas.openxmlformats.org/drawingml/2006/table">
            <a:tbl>
              <a:tblPr firstRow="1" bandRow="1">
                <a:tableStyleId>{5C22544A-7EE6-4342-B048-85BDC9FD1C3A}</a:tableStyleId>
              </a:tblPr>
              <a:tblGrid>
                <a:gridCol w="1135072">
                  <a:extLst>
                    <a:ext uri="{9D8B030D-6E8A-4147-A177-3AD203B41FA5}">
                      <a16:colId xmlns:a16="http://schemas.microsoft.com/office/drawing/2014/main" val="2543251354"/>
                    </a:ext>
                  </a:extLst>
                </a:gridCol>
                <a:gridCol w="91602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受付番号</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9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10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5" name="テキスト ボックス 4">
            <a:extLst>
              <a:ext uri="{FF2B5EF4-FFF2-40B4-BE49-F238E27FC236}">
                <a16:creationId xmlns:a16="http://schemas.microsoft.com/office/drawing/2014/main" id="{4C8220D5-EEE0-86AD-4F7E-74388982B6B0}"/>
              </a:ext>
            </a:extLst>
          </p:cNvPr>
          <p:cNvSpPr txBox="1"/>
          <p:nvPr/>
        </p:nvSpPr>
        <p:spPr>
          <a:xfrm>
            <a:off x="101599" y="867672"/>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１　出展社情報</a:t>
            </a:r>
          </a:p>
        </p:txBody>
      </p:sp>
      <p:sp>
        <p:nvSpPr>
          <p:cNvPr id="6" name="テキスト ボックス 5">
            <a:extLst>
              <a:ext uri="{FF2B5EF4-FFF2-40B4-BE49-F238E27FC236}">
                <a16:creationId xmlns:a16="http://schemas.microsoft.com/office/drawing/2014/main" id="{E40ADC56-9A6D-C8FC-8DDC-AFAA4A1AF058}"/>
              </a:ext>
            </a:extLst>
          </p:cNvPr>
          <p:cNvSpPr txBox="1"/>
          <p:nvPr/>
        </p:nvSpPr>
        <p:spPr>
          <a:xfrm>
            <a:off x="495698" y="5257095"/>
            <a:ext cx="5837990" cy="338554"/>
          </a:xfrm>
          <a:prstGeom prst="rect">
            <a:avLst/>
          </a:prstGeom>
          <a:noFill/>
        </p:spPr>
        <p:txBody>
          <a:bodyPr wrap="square" rtlCol="0">
            <a:spAutoFit/>
          </a:bodyPr>
          <a:lstStyle/>
          <a:p>
            <a:r>
              <a:rPr kumimoji="1" lang="en-US" altLang="ja-JP" sz="1600" u="sng" dirty="0"/>
              <a:t>※</a:t>
            </a:r>
            <a:r>
              <a:rPr kumimoji="1" lang="ja-JP" altLang="en-US" sz="1600" u="sng" dirty="0"/>
              <a:t>基本的には</a:t>
            </a:r>
            <a:r>
              <a:rPr kumimoji="1" lang="en-US" altLang="ja-JP" sz="1600" u="sng" dirty="0"/>
              <a:t>HP</a:t>
            </a:r>
            <a:r>
              <a:rPr kumimoji="1" lang="ja-JP" altLang="en-US" sz="1600" u="sng" dirty="0"/>
              <a:t>に添付してある</a:t>
            </a:r>
            <a:r>
              <a:rPr kumimoji="1" lang="en-US" altLang="ja-JP" sz="1600" u="sng" dirty="0"/>
              <a:t>Excel</a:t>
            </a:r>
            <a:r>
              <a:rPr kumimoji="1" lang="ja-JP" altLang="en-US" sz="1600" u="sng" dirty="0"/>
              <a:t>ファイルで提出願います。</a:t>
            </a:r>
          </a:p>
        </p:txBody>
      </p:sp>
      <p:sp>
        <p:nvSpPr>
          <p:cNvPr id="7" name="スライド番号プレースホルダー 1">
            <a:extLst>
              <a:ext uri="{FF2B5EF4-FFF2-40B4-BE49-F238E27FC236}">
                <a16:creationId xmlns:a16="http://schemas.microsoft.com/office/drawing/2014/main" id="{F51FE9AD-FC3D-7E06-9738-8CF14DEAC27F}"/>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50</a:t>
            </a:r>
            <a:endParaRPr kumimoji="1" lang="ja-JP" altLang="en-US" sz="1050" dirty="0">
              <a:solidFill>
                <a:schemeClr val="tx1"/>
              </a:solidFill>
            </a:endParaRPr>
          </a:p>
        </p:txBody>
      </p:sp>
    </p:spTree>
    <p:extLst>
      <p:ext uri="{BB962C8B-B14F-4D97-AF65-F5344CB8AC3E}">
        <p14:creationId xmlns:p14="http://schemas.microsoft.com/office/powerpoint/2010/main" val="342374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493AEE3-4490-DA29-E63D-8A9C16F58DC4}"/>
              </a:ext>
            </a:extLst>
          </p:cNvPr>
          <p:cNvGraphicFramePr>
            <a:graphicFrameLocks noGrp="1"/>
          </p:cNvGraphicFramePr>
          <p:nvPr>
            <p:extLst>
              <p:ext uri="{D42A27DB-BD31-4B8C-83A1-F6EECF244321}">
                <p14:modId xmlns:p14="http://schemas.microsoft.com/office/powerpoint/2010/main" val="3935318471"/>
              </p:ext>
            </p:extLst>
          </p:nvPr>
        </p:nvGraphicFramePr>
        <p:xfrm>
          <a:off x="225423" y="9110549"/>
          <a:ext cx="6407150" cy="620640"/>
        </p:xfrm>
        <a:graphic>
          <a:graphicData uri="http://schemas.openxmlformats.org/drawingml/2006/table">
            <a:tbl>
              <a:tblPr firstRow="1" bandRow="1">
                <a:tableStyleId>{5C22544A-7EE6-4342-B048-85BDC9FD1C3A}</a:tableStyleId>
              </a:tblPr>
              <a:tblGrid>
                <a:gridCol w="1136495">
                  <a:extLst>
                    <a:ext uri="{9D8B030D-6E8A-4147-A177-3AD203B41FA5}">
                      <a16:colId xmlns:a16="http://schemas.microsoft.com/office/drawing/2014/main" val="1346885655"/>
                    </a:ext>
                  </a:extLst>
                </a:gridCol>
                <a:gridCol w="5270655">
                  <a:extLst>
                    <a:ext uri="{9D8B030D-6E8A-4147-A177-3AD203B41FA5}">
                      <a16:colId xmlns:a16="http://schemas.microsoft.com/office/drawing/2014/main" val="1506013278"/>
                    </a:ext>
                  </a:extLst>
                </a:gridCol>
              </a:tblGrid>
              <a:tr h="483140">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提出方法</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期日までに電子メールにてお送りください。</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株式会社アクティオ　</a:t>
                      </a:r>
                      <a:r>
                        <a:rPr kumimoji="1" lang="zh-TW" altLang="en-US" sz="1200" b="0" dirty="0">
                          <a:solidFill>
                            <a:schemeClr val="tx1"/>
                          </a:solidFill>
                          <a:latin typeface="A P-OTF UD新ゴ Pr6N DB" panose="020B0600000000000000" pitchFamily="34" charset="-128"/>
                          <a:ea typeface="A P-OTF UD新ゴ Pr6N DB" panose="020B0600000000000000" pitchFamily="34" charset="-128"/>
                        </a:rPr>
                        <a:t>林業展事務局　</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担当：大野　　　　　電子メール  </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 ringyoten-support@jei-m.com</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1800493" cy="369332"/>
          </a:xfrm>
          <a:prstGeom prst="rect">
            <a:avLst/>
          </a:prstGeom>
          <a:noFill/>
        </p:spPr>
        <p:txBody>
          <a:bodyPr wrap="none" rtlCol="0">
            <a:spAutoFit/>
          </a:bodyPr>
          <a:lstStyle/>
          <a:p>
            <a:r>
              <a:rPr kumimoji="1" lang="ja-JP" altLang="en-US" dirty="0">
                <a:latin typeface="A P-OTF UD新ゴ Pr6N DB" panose="020B0600000000000000" pitchFamily="34" charset="-128"/>
                <a:ea typeface="A-OTF UD新ゴ Pro M" panose="020B0500000000000000"/>
              </a:rPr>
              <a:t>追加備品申込書</a:t>
            </a:r>
          </a:p>
        </p:txBody>
      </p:sp>
      <p:graphicFrame>
        <p:nvGraphicFramePr>
          <p:cNvPr id="5" name="表 5">
            <a:extLst>
              <a:ext uri="{FF2B5EF4-FFF2-40B4-BE49-F238E27FC236}">
                <a16:creationId xmlns:a16="http://schemas.microsoft.com/office/drawing/2014/main" id="{1F0EAE11-1239-4FB8-96BC-B9FA6A09565F}"/>
              </a:ext>
            </a:extLst>
          </p:cNvPr>
          <p:cNvGraphicFramePr>
            <a:graphicFrameLocks noGrp="1"/>
          </p:cNvGraphicFramePr>
          <p:nvPr>
            <p:extLst>
              <p:ext uri="{D42A27DB-BD31-4B8C-83A1-F6EECF244321}">
                <p14:modId xmlns:p14="http://schemas.microsoft.com/office/powerpoint/2010/main" val="3312831445"/>
              </p:ext>
            </p:extLst>
          </p:nvPr>
        </p:nvGraphicFramePr>
        <p:xfrm>
          <a:off x="225424" y="4297516"/>
          <a:ext cx="6407150" cy="4811760"/>
        </p:xfrm>
        <a:graphic>
          <a:graphicData uri="http://schemas.openxmlformats.org/drawingml/2006/table">
            <a:tbl>
              <a:tblPr firstRow="1" bandRow="1">
                <a:tableStyleId>{2D5ABB26-0587-4C30-8999-92F81FD0307C}</a:tableStyleId>
              </a:tblPr>
              <a:tblGrid>
                <a:gridCol w="1448765">
                  <a:extLst>
                    <a:ext uri="{9D8B030D-6E8A-4147-A177-3AD203B41FA5}">
                      <a16:colId xmlns:a16="http://schemas.microsoft.com/office/drawing/2014/main" val="2760437045"/>
                    </a:ext>
                  </a:extLst>
                </a:gridCol>
                <a:gridCol w="1538909">
                  <a:extLst>
                    <a:ext uri="{9D8B030D-6E8A-4147-A177-3AD203B41FA5}">
                      <a16:colId xmlns:a16="http://schemas.microsoft.com/office/drawing/2014/main" val="4075412820"/>
                    </a:ext>
                  </a:extLst>
                </a:gridCol>
                <a:gridCol w="762000">
                  <a:extLst>
                    <a:ext uri="{9D8B030D-6E8A-4147-A177-3AD203B41FA5}">
                      <a16:colId xmlns:a16="http://schemas.microsoft.com/office/drawing/2014/main" val="1174943326"/>
                    </a:ext>
                  </a:extLst>
                </a:gridCol>
                <a:gridCol w="723900">
                  <a:extLst>
                    <a:ext uri="{9D8B030D-6E8A-4147-A177-3AD203B41FA5}">
                      <a16:colId xmlns:a16="http://schemas.microsoft.com/office/drawing/2014/main" val="2460768757"/>
                    </a:ext>
                  </a:extLst>
                </a:gridCol>
                <a:gridCol w="342900">
                  <a:extLst>
                    <a:ext uri="{9D8B030D-6E8A-4147-A177-3AD203B41FA5}">
                      <a16:colId xmlns:a16="http://schemas.microsoft.com/office/drawing/2014/main" val="3086458173"/>
                    </a:ext>
                  </a:extLst>
                </a:gridCol>
                <a:gridCol w="1590676">
                  <a:extLst>
                    <a:ext uri="{9D8B030D-6E8A-4147-A177-3AD203B41FA5}">
                      <a16:colId xmlns:a16="http://schemas.microsoft.com/office/drawing/2014/main" val="1670133188"/>
                    </a:ext>
                  </a:extLst>
                </a:gridCol>
              </a:tblGrid>
              <a:tr h="0">
                <a:tc>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区分</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規格</a:t>
                      </a:r>
                      <a:endParaRPr kumimoji="1" lang="en-US" altLang="ja-JP"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単価</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数量</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endParaRPr kumimoji="1" lang="ja-JP" alt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備考</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44883740"/>
                  </a:ext>
                </a:extLst>
              </a:tr>
              <a:tr h="451754">
                <a:tc>
                  <a:txBody>
                    <a:bodyPr/>
                    <a:lstStyle/>
                    <a:p>
                      <a:r>
                        <a:rPr kumimoji="1" lang="ja-JP" altLang="en-US" sz="1200" dirty="0">
                          <a:latin typeface="A P-OTF UD新ゴ Pr6N DB" panose="020B0600000000000000" pitchFamily="34" charset="-128"/>
                          <a:ea typeface="A P-OTF UD新ゴ Pr6N DB" panose="020B0600000000000000" pitchFamily="34" charset="-128"/>
                        </a:rPr>
                        <a:t>テーブル</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A P-OTF UD新ゴ Pr6N DB" panose="020B0600000000000000" pitchFamily="34" charset="-128"/>
                          <a:ea typeface="A P-OTF UD新ゴ Pr6N DB" panose="020B0600000000000000" pitchFamily="34" charset="-128"/>
                        </a:rPr>
                        <a:t>180×45×70cm</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strike="noStrike" dirty="0">
                          <a:latin typeface="A P-OTF UD新ゴ Pr6N DB" panose="020B0600000000000000" pitchFamily="34" charset="-128"/>
                          <a:ea typeface="A P-OTF UD新ゴ Pr6N DB" panose="020B0600000000000000" pitchFamily="34" charset="-128"/>
                        </a:rPr>
                        <a:t>2,310</a:t>
                      </a:r>
                      <a:endParaRPr kumimoji="1" lang="ja-JP" altLang="en-US" sz="1200" strike="noStrike"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台</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100" dirty="0">
                          <a:latin typeface="A P-OTF UD新ゴ Pr6N DB" panose="020B0600000000000000" pitchFamily="34" charset="-128"/>
                          <a:ea typeface="A P-OTF UD新ゴ Pr6N DB" panose="020B0600000000000000" pitchFamily="34" charset="-128"/>
                        </a:rPr>
                        <a:t>2</a:t>
                      </a:r>
                      <a:r>
                        <a:rPr kumimoji="1" lang="ja-JP" altLang="en-US" sz="1100" dirty="0">
                          <a:latin typeface="A P-OTF UD新ゴ Pr6N DB" panose="020B0600000000000000" pitchFamily="34" charset="-128"/>
                          <a:ea typeface="A P-OTF UD新ゴ Pr6N DB" panose="020B0600000000000000" pitchFamily="34" charset="-128"/>
                        </a:rPr>
                        <a:t>台は出展料に含まれております。それ以上で追加必要な場合。</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7635971"/>
                  </a:ext>
                </a:extLst>
              </a:tr>
              <a:tr h="542034">
                <a:tc>
                  <a:txBody>
                    <a:bodyPr/>
                    <a:lstStyle/>
                    <a:p>
                      <a:r>
                        <a:rPr kumimoji="1" lang="ja-JP" altLang="en-US" sz="1200" dirty="0">
                          <a:latin typeface="A P-OTF UD新ゴ Pr6N DB" panose="020B0600000000000000" pitchFamily="34" charset="-128"/>
                          <a:ea typeface="A P-OTF UD新ゴ Pr6N DB" panose="020B0600000000000000" pitchFamily="34" charset="-128"/>
                        </a:rPr>
                        <a:t>パイプ椅子</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プラスチック</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strike="noStrike" dirty="0">
                          <a:latin typeface="A P-OTF UD新ゴ Pr6N DB" panose="020B0600000000000000" pitchFamily="34" charset="-128"/>
                          <a:ea typeface="A P-OTF UD新ゴ Pr6N DB" panose="020B0600000000000000" pitchFamily="34" charset="-128"/>
                        </a:rPr>
                        <a:t>880</a:t>
                      </a:r>
                      <a:endParaRPr kumimoji="1" lang="ja-JP" altLang="en-US" sz="1200" strike="noStrike"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脚</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100" dirty="0">
                          <a:latin typeface="A P-OTF UD新ゴ Pr6N DB" panose="020B0600000000000000" pitchFamily="34" charset="-128"/>
                          <a:ea typeface="A P-OTF UD新ゴ Pr6N DB" panose="020B0600000000000000" pitchFamily="34" charset="-128"/>
                        </a:rPr>
                        <a:t>3</a:t>
                      </a:r>
                      <a:r>
                        <a:rPr kumimoji="1" lang="ja-JP" altLang="en-US" sz="1100" dirty="0">
                          <a:latin typeface="A P-OTF UD新ゴ Pr6N DB" panose="020B0600000000000000" pitchFamily="34" charset="-128"/>
                          <a:ea typeface="A P-OTF UD新ゴ Pr6N DB" panose="020B0600000000000000" pitchFamily="34" charset="-128"/>
                        </a:rPr>
                        <a:t>脚は出展料に含まれております。それ以上で追加必要な場合。</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189584"/>
                  </a:ext>
                </a:extLst>
              </a:tr>
              <a:tr h="542034">
                <a:tc>
                  <a:txBody>
                    <a:bodyPr/>
                    <a:lstStyle/>
                    <a:p>
                      <a:r>
                        <a:rPr kumimoji="1" lang="ja-JP" altLang="en-US" sz="1200" dirty="0">
                          <a:latin typeface="A P-OTF UD新ゴ Pr6N DB" panose="020B0600000000000000" pitchFamily="34" charset="-128"/>
                          <a:ea typeface="A P-OTF UD新ゴ Pr6N DB" panose="020B0600000000000000" pitchFamily="34" charset="-128"/>
                        </a:rPr>
                        <a:t>発電機</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A P-OTF UD新ゴ Pr6N DB" panose="020B0600000000000000" pitchFamily="34" charset="-128"/>
                          <a:ea typeface="A P-OTF UD新ゴ Pr6N DB" panose="020B0600000000000000" pitchFamily="34" charset="-128"/>
                        </a:rPr>
                        <a:t>3kVA</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strike="noStrike" dirty="0">
                          <a:latin typeface="A P-OTF UD新ゴ Pr6N DB" panose="020B0600000000000000" pitchFamily="34" charset="-128"/>
                          <a:ea typeface="A P-OTF UD新ゴ Pr6N DB" panose="020B0600000000000000" pitchFamily="34" charset="-128"/>
                        </a:rPr>
                        <a:t>11,880</a:t>
                      </a:r>
                      <a:endParaRPr kumimoji="1" lang="ja-JP" altLang="en-US" sz="1200" strike="noStrike"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台</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燃料</a:t>
                      </a:r>
                      <a:r>
                        <a:rPr kumimoji="1" lang="ja-JP" altLang="en-US" sz="1200" dirty="0">
                          <a:solidFill>
                            <a:schemeClr val="tx1"/>
                          </a:solidFill>
                          <a:latin typeface="A P-OTF UD新ゴ Pr6N DB" panose="020B0600000000000000" pitchFamily="34" charset="-128"/>
                          <a:ea typeface="A P-OTF UD新ゴ Pr6N DB" panose="020B0600000000000000" pitchFamily="34" charset="-128"/>
                        </a:rPr>
                        <a:t>込、</a:t>
                      </a:r>
                      <a:r>
                        <a:rPr kumimoji="1" lang="en-US" altLang="ja-JP" sz="1200" dirty="0">
                          <a:solidFill>
                            <a:schemeClr val="tx1"/>
                          </a:solidFill>
                          <a:latin typeface="A P-OTF UD新ゴ Pr6N DB" panose="020B0600000000000000" pitchFamily="34" charset="-128"/>
                          <a:ea typeface="A P-OTF UD新ゴ Pr6N DB" panose="020B0600000000000000" pitchFamily="34" charset="-128"/>
                        </a:rPr>
                        <a:t>20KVA</a:t>
                      </a:r>
                      <a:r>
                        <a:rPr kumimoji="1" lang="ja-JP" altLang="en-US" sz="1200" dirty="0">
                          <a:solidFill>
                            <a:schemeClr val="tx1"/>
                          </a:solidFill>
                          <a:latin typeface="A P-OTF UD新ゴ Pr6N DB" panose="020B0600000000000000" pitchFamily="34" charset="-128"/>
                          <a:ea typeface="A P-OTF UD新ゴ Pr6N DB" panose="020B0600000000000000" pitchFamily="34" charset="-128"/>
                        </a:rPr>
                        <a:t>以上の場合、</a:t>
                      </a:r>
                      <a:r>
                        <a:rPr kumimoji="1" lang="ja-JP" altLang="en-US" sz="1200" dirty="0">
                          <a:latin typeface="A P-OTF UD新ゴ Pr6N DB" panose="020B0600000000000000" pitchFamily="34" charset="-128"/>
                          <a:ea typeface="A P-OTF UD新ゴ Pr6N DB" panose="020B0600000000000000" pitchFamily="34" charset="-128"/>
                        </a:rPr>
                        <a:t>消火器必要</a:t>
                      </a:r>
                      <a:endParaRPr kumimoji="1" lang="en-US" altLang="ja-JP"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932148"/>
                  </a:ext>
                </a:extLst>
              </a:tr>
              <a:tr h="371642">
                <a:tc>
                  <a:txBody>
                    <a:bodyPr/>
                    <a:lstStyle/>
                    <a:p>
                      <a:r>
                        <a:rPr kumimoji="1" lang="ja-JP" altLang="en-US" sz="1200" dirty="0">
                          <a:latin typeface="A P-OTF UD新ゴ Pr6N DB" panose="020B0600000000000000" pitchFamily="34" charset="-128"/>
                          <a:ea typeface="A P-OTF UD新ゴ Pr6N DB" panose="020B0600000000000000" pitchFamily="34" charset="-128"/>
                        </a:rPr>
                        <a:t>ストーブ</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だるまストーブ</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strike="noStrike" dirty="0">
                          <a:latin typeface="A P-OTF UD新ゴ Pr6N DB" panose="020B0600000000000000" pitchFamily="34" charset="-128"/>
                          <a:ea typeface="A P-OTF UD新ゴ Pr6N DB" panose="020B0600000000000000" pitchFamily="34" charset="-128"/>
                        </a:rPr>
                        <a:t>14,520</a:t>
                      </a:r>
                      <a:endParaRPr kumimoji="1" lang="ja-JP" altLang="en-US" sz="1200" strike="noStrike"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台</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A P-OTF UD新ゴ Pr6N DB" panose="020B0600000000000000" pitchFamily="34" charset="-128"/>
                          <a:ea typeface="A P-OTF UD新ゴ Pr6N DB" panose="020B0600000000000000" pitchFamily="34" charset="-128"/>
                        </a:rPr>
                        <a:t>燃料</a:t>
                      </a:r>
                      <a:r>
                        <a:rPr kumimoji="1" lang="ja-JP" altLang="en-US" sz="1200" dirty="0">
                          <a:solidFill>
                            <a:schemeClr val="tx1"/>
                          </a:solidFill>
                          <a:latin typeface="A P-OTF UD新ゴ Pr6N DB" panose="020B0600000000000000" pitchFamily="34" charset="-128"/>
                          <a:ea typeface="A P-OTF UD新ゴ Pr6N DB" panose="020B0600000000000000" pitchFamily="34" charset="-128"/>
                        </a:rPr>
                        <a:t>込</a:t>
                      </a:r>
                      <a:r>
                        <a:rPr kumimoji="1" lang="ja-JP" altLang="en-US" sz="1200" dirty="0">
                          <a:latin typeface="A P-OTF UD新ゴ Pr6N DB" panose="020B0600000000000000" pitchFamily="34" charset="-128"/>
                          <a:ea typeface="A P-OTF UD新ゴ Pr6N DB" panose="020B0600000000000000" pitchFamily="34" charset="-128"/>
                        </a:rPr>
                        <a:t>、消火器必要</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636201"/>
                  </a:ext>
                </a:extLst>
              </a:tr>
              <a:tr h="371642">
                <a:tc>
                  <a:txBody>
                    <a:bodyPr/>
                    <a:lstStyle/>
                    <a:p>
                      <a:r>
                        <a:rPr kumimoji="1" lang="ja-JP" altLang="en-US" sz="1200" dirty="0">
                          <a:latin typeface="A P-OTF UD新ゴ Pr6N DB" panose="020B0600000000000000" pitchFamily="34" charset="-128"/>
                          <a:ea typeface="A P-OTF UD新ゴ Pr6N DB" panose="020B0600000000000000" pitchFamily="34" charset="-128"/>
                        </a:rPr>
                        <a:t>液晶モニタ</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A P-OTF UD新ゴ Pr6N DB" panose="020B0600000000000000" pitchFamily="34" charset="-128"/>
                          <a:ea typeface="A P-OTF UD新ゴ Pr6N DB" panose="020B0600000000000000" pitchFamily="34" charset="-128"/>
                        </a:rPr>
                        <a:t>42</a:t>
                      </a:r>
                      <a:r>
                        <a:rPr kumimoji="1" lang="ja-JP" altLang="en-US" sz="1200" dirty="0">
                          <a:latin typeface="A P-OTF UD新ゴ Pr6N DB" panose="020B0600000000000000" pitchFamily="34" charset="-128"/>
                          <a:ea typeface="A P-OTF UD新ゴ Pr6N DB" panose="020B0600000000000000" pitchFamily="34" charset="-128"/>
                        </a:rPr>
                        <a:t>インチ</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strike="noStrike" dirty="0">
                          <a:latin typeface="A P-OTF UD新ゴ Pr6N DB" panose="020B0600000000000000" pitchFamily="34" charset="-128"/>
                          <a:ea typeface="A P-OTF UD新ゴ Pr6N DB" panose="020B0600000000000000" pitchFamily="34" charset="-128"/>
                        </a:rPr>
                        <a:t>91,300</a:t>
                      </a:r>
                      <a:endParaRPr kumimoji="1" lang="ja-JP" altLang="en-US" sz="1200" strike="noStrike"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台</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映像ケーブル別</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071951"/>
                  </a:ext>
                </a:extLst>
              </a:tr>
              <a:tr h="0">
                <a:tc>
                  <a:txBody>
                    <a:bodyPr/>
                    <a:lstStyle/>
                    <a:p>
                      <a:r>
                        <a:rPr kumimoji="1" lang="ja-JP" altLang="en-US" sz="1200" dirty="0">
                          <a:latin typeface="A P-OTF UD新ゴ Pr6N DB" panose="020B0600000000000000" pitchFamily="34" charset="-128"/>
                          <a:ea typeface="A P-OTF UD新ゴ Pr6N DB" panose="020B0600000000000000" pitchFamily="34" charset="-128"/>
                        </a:rPr>
                        <a:t>モニタスタンド</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strike="noStrike" dirty="0">
                          <a:latin typeface="A P-OTF UD新ゴ Pr6N DB" panose="020B0600000000000000" pitchFamily="34" charset="-128"/>
                          <a:ea typeface="A P-OTF UD新ゴ Pr6N DB" panose="020B0600000000000000" pitchFamily="34" charset="-128"/>
                        </a:rPr>
                        <a:t>45,100</a:t>
                      </a:r>
                      <a:endParaRPr kumimoji="1" lang="ja-JP" altLang="en-US" sz="1200" strike="noStrike"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台</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872437"/>
                  </a:ext>
                </a:extLst>
              </a:tr>
              <a:tr h="307137">
                <a:tc>
                  <a:txBody>
                    <a:bodyPr/>
                    <a:lstStyle/>
                    <a:p>
                      <a:r>
                        <a:rPr kumimoji="1" lang="en-US" altLang="ja-JP" sz="1200" dirty="0">
                          <a:latin typeface="A P-OTF UD新ゴ Pr6N DB" panose="020B0600000000000000" pitchFamily="34" charset="-128"/>
                          <a:ea typeface="A P-OTF UD新ゴ Pr6N DB" panose="020B0600000000000000" pitchFamily="34" charset="-128"/>
                        </a:rPr>
                        <a:t>DVD</a:t>
                      </a:r>
                      <a:r>
                        <a:rPr kumimoji="1" lang="ja-JP" altLang="en-US" sz="1200" dirty="0">
                          <a:latin typeface="A P-OTF UD新ゴ Pr6N DB" panose="020B0600000000000000" pitchFamily="34" charset="-128"/>
                          <a:ea typeface="A P-OTF UD新ゴ Pr6N DB" panose="020B0600000000000000" pitchFamily="34" charset="-128"/>
                        </a:rPr>
                        <a:t>プレイヤー</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strike="noStrike" dirty="0">
                          <a:latin typeface="A P-OTF UD新ゴ Pr6N DB" panose="020B0600000000000000" pitchFamily="34" charset="-128"/>
                          <a:ea typeface="A P-OTF UD新ゴ Pr6N DB" panose="020B0600000000000000" pitchFamily="34" charset="-128"/>
                        </a:rPr>
                        <a:t>45,100</a:t>
                      </a:r>
                      <a:endParaRPr kumimoji="1" lang="ja-JP" altLang="en-US" sz="1200" strike="noStrike"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台</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映像ケーブル付</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809256"/>
                  </a:ext>
                </a:extLst>
              </a:tr>
              <a:tr h="371642">
                <a:tc>
                  <a:txBody>
                    <a:bodyPr/>
                    <a:lstStyle/>
                    <a:p>
                      <a:r>
                        <a:rPr kumimoji="1" lang="ja-JP" altLang="en-US" sz="1200" dirty="0">
                          <a:latin typeface="A P-OTF UD新ゴ Pr6N DB" panose="020B0600000000000000" pitchFamily="34" charset="-128"/>
                          <a:ea typeface="A P-OTF UD新ゴ Pr6N DB" panose="020B0600000000000000" pitchFamily="34" charset="-128"/>
                        </a:rPr>
                        <a:t>パンフレット卓上</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latin typeface="A P-OTF UD新ゴ Pr6N DB" panose="020B0600000000000000" pitchFamily="34" charset="-128"/>
                          <a:ea typeface="A P-OTF UD新ゴ Pr6N DB" panose="020B0600000000000000" pitchFamily="34" charset="-128"/>
                        </a:rPr>
                        <a:t>A4</a:t>
                      </a:r>
                      <a:r>
                        <a:rPr kumimoji="1" lang="ja-JP" altLang="en-US" sz="1200" dirty="0">
                          <a:latin typeface="A P-OTF UD新ゴ Pr6N DB" panose="020B0600000000000000" pitchFamily="34" charset="-128"/>
                          <a:ea typeface="A P-OTF UD新ゴ Pr6N DB" panose="020B0600000000000000" pitchFamily="34" charset="-128"/>
                        </a:rPr>
                        <a:t>・</a:t>
                      </a:r>
                      <a:r>
                        <a:rPr kumimoji="1" lang="en-US" altLang="ja-JP" sz="1200" dirty="0">
                          <a:latin typeface="A P-OTF UD新ゴ Pr6N DB" panose="020B0600000000000000" pitchFamily="34" charset="-128"/>
                          <a:ea typeface="A P-OTF UD新ゴ Pr6N DB" panose="020B0600000000000000" pitchFamily="34" charset="-128"/>
                        </a:rPr>
                        <a:t>5</a:t>
                      </a:r>
                      <a:r>
                        <a:rPr kumimoji="1" lang="ja-JP" altLang="en-US" sz="1200" dirty="0">
                          <a:latin typeface="A P-OTF UD新ゴ Pr6N DB" panose="020B0600000000000000" pitchFamily="34" charset="-128"/>
                          <a:ea typeface="A P-OTF UD新ゴ Pr6N DB" panose="020B0600000000000000" pitchFamily="34" charset="-128"/>
                        </a:rPr>
                        <a:t>段</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strike="noStrike" dirty="0">
                          <a:latin typeface="A P-OTF UD新ゴ Pr6N DB" panose="020B0600000000000000" pitchFamily="34" charset="-128"/>
                          <a:ea typeface="A P-OTF UD新ゴ Pr6N DB" panose="020B0600000000000000" pitchFamily="34" charset="-128"/>
                        </a:rPr>
                        <a:t>6,600</a:t>
                      </a:r>
                      <a:endParaRPr kumimoji="1" lang="ja-JP" altLang="en-US" sz="1200" strike="noStrike"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台</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0247332"/>
                  </a:ext>
                </a:extLst>
              </a:tr>
              <a:tr h="371642">
                <a:tc>
                  <a:txBody>
                    <a:bodyPr/>
                    <a:lstStyle/>
                    <a:p>
                      <a:r>
                        <a:rPr kumimoji="1" lang="ja-JP" altLang="en-US" sz="1200" dirty="0">
                          <a:latin typeface="A P-OTF UD新ゴ Pr6N DB" panose="020B0600000000000000" pitchFamily="34" charset="-128"/>
                          <a:ea typeface="A P-OTF UD新ゴ Pr6N DB" panose="020B0600000000000000" pitchFamily="34" charset="-128"/>
                        </a:rPr>
                        <a:t>消火器</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A P-OTF UD新ゴ Pr6N DB" panose="020B0600000000000000" pitchFamily="34" charset="-128"/>
                          <a:ea typeface="A P-OTF UD新ゴ Pr6N DB" panose="020B0600000000000000" pitchFamily="34" charset="-128"/>
                        </a:rPr>
                        <a:t>10</a:t>
                      </a:r>
                      <a:r>
                        <a:rPr kumimoji="1" lang="ja-JP" altLang="en-US" sz="1200" dirty="0">
                          <a:latin typeface="A P-OTF UD新ゴ Pr6N DB" panose="020B0600000000000000" pitchFamily="34" charset="-128"/>
                          <a:ea typeface="A P-OTF UD新ゴ Pr6N DB" panose="020B0600000000000000" pitchFamily="34" charset="-128"/>
                        </a:rPr>
                        <a:t>号粉末</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strike="noStrike" dirty="0">
                          <a:latin typeface="A P-OTF UD新ゴ Pr6N DB" panose="020B0600000000000000" pitchFamily="34" charset="-128"/>
                          <a:ea typeface="A P-OTF UD新ゴ Pr6N DB" panose="020B0600000000000000" pitchFamily="34" charset="-128"/>
                        </a:rPr>
                        <a:t>7,700</a:t>
                      </a:r>
                      <a:endParaRPr kumimoji="1" lang="ja-JP" altLang="en-US" sz="1200" strike="noStrike"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本</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スタンド付き</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204334"/>
                  </a:ext>
                </a:extLst>
              </a:tr>
            </a:tbl>
          </a:graphicData>
        </a:graphic>
      </p:graphicFrame>
      <p:graphicFrame>
        <p:nvGraphicFramePr>
          <p:cNvPr id="7" name="表 7">
            <a:extLst>
              <a:ext uri="{FF2B5EF4-FFF2-40B4-BE49-F238E27FC236}">
                <a16:creationId xmlns:a16="http://schemas.microsoft.com/office/drawing/2014/main" id="{A65F3C07-9BF9-C73A-5196-80F3B2B8112F}"/>
              </a:ext>
            </a:extLst>
          </p:cNvPr>
          <p:cNvGraphicFramePr>
            <a:graphicFrameLocks noGrp="1"/>
          </p:cNvGraphicFramePr>
          <p:nvPr>
            <p:extLst>
              <p:ext uri="{D42A27DB-BD31-4B8C-83A1-F6EECF244321}">
                <p14:modId xmlns:p14="http://schemas.microsoft.com/office/powerpoint/2010/main" val="1776697209"/>
              </p:ext>
            </p:extLst>
          </p:nvPr>
        </p:nvGraphicFramePr>
        <p:xfrm>
          <a:off x="3700663" y="531976"/>
          <a:ext cx="2921000" cy="315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07021">
                <a:tc>
                  <a:txBody>
                    <a:bodyPr/>
                    <a:lstStyle/>
                    <a:p>
                      <a:pPr algn="ct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提出期限</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10</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8</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日（木）</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10" name="テキスト ボックス 9">
            <a:extLst>
              <a:ext uri="{FF2B5EF4-FFF2-40B4-BE49-F238E27FC236}">
                <a16:creationId xmlns:a16="http://schemas.microsoft.com/office/drawing/2014/main" id="{A09465F3-9626-005E-AC44-AD6D344F2A26}"/>
              </a:ext>
            </a:extLst>
          </p:cNvPr>
          <p:cNvSpPr txBox="1"/>
          <p:nvPr/>
        </p:nvSpPr>
        <p:spPr>
          <a:xfrm>
            <a:off x="101599" y="3866920"/>
            <a:ext cx="2159566"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３　注文内容（税込み）</a:t>
            </a:r>
          </a:p>
        </p:txBody>
      </p:sp>
      <p:sp>
        <p:nvSpPr>
          <p:cNvPr id="12" name="テキスト ボックス 11">
            <a:extLst>
              <a:ext uri="{FF2B5EF4-FFF2-40B4-BE49-F238E27FC236}">
                <a16:creationId xmlns:a16="http://schemas.microsoft.com/office/drawing/2014/main" id="{B81A9553-6ED8-1A97-FA72-26E0C6D74300}"/>
              </a:ext>
            </a:extLst>
          </p:cNvPr>
          <p:cNvSpPr txBox="1"/>
          <p:nvPr/>
        </p:nvSpPr>
        <p:spPr>
          <a:xfrm>
            <a:off x="141940" y="4075748"/>
            <a:ext cx="7985515" cy="215444"/>
          </a:xfrm>
          <a:prstGeom prst="rect">
            <a:avLst/>
          </a:prstGeom>
          <a:noFill/>
        </p:spPr>
        <p:txBody>
          <a:bodyPr wrap="square" tIns="0" bIns="0" rtlCol="0">
            <a:spAutoFit/>
          </a:bodyPr>
          <a:lstStyle/>
          <a:p>
            <a:r>
              <a:rPr kumimoji="1" lang="en-US" altLang="ja-JP" sz="1400" dirty="0">
                <a:latin typeface="A P-OTF UD新ゴ Pr6N M" panose="020B0500000000000000" pitchFamily="34" charset="-128"/>
                <a:ea typeface="A-OTF UD新ゴ Pro M" panose="020B0500000000000000"/>
              </a:rPr>
              <a:t>※</a:t>
            </a:r>
            <a:r>
              <a:rPr kumimoji="1" lang="ja-JP" altLang="en-US" sz="1400" dirty="0">
                <a:latin typeface="A P-OTF UD新ゴ Pr6N M" panose="020B0500000000000000" pitchFamily="34" charset="-128"/>
                <a:ea typeface="A-OTF UD新ゴ Pro M" panose="020B0500000000000000"/>
              </a:rPr>
              <a:t>テントを希望される場合、ブース設営申込書 ②（</a:t>
            </a:r>
            <a:r>
              <a:rPr kumimoji="1" lang="en-US" altLang="ja-JP" sz="1400" dirty="0">
                <a:latin typeface="A P-OTF UD新ゴ Pr6N M" panose="020B0500000000000000" pitchFamily="34" charset="-128"/>
                <a:ea typeface="A-OTF UD新ゴ Pro M" panose="020B0500000000000000"/>
              </a:rPr>
              <a:t>P45</a:t>
            </a:r>
            <a:r>
              <a:rPr kumimoji="1" lang="ja-JP" altLang="en-US" sz="1400" dirty="0">
                <a:latin typeface="A P-OTF UD新ゴ Pr6N M" panose="020B0500000000000000" pitchFamily="34" charset="-128"/>
                <a:ea typeface="A-OTF UD新ゴ Pro M" panose="020B0500000000000000"/>
              </a:rPr>
              <a:t>）よりお申込みください。</a:t>
            </a:r>
            <a:endParaRPr kumimoji="1" lang="en-US" altLang="ja-JP" sz="1400" dirty="0">
              <a:latin typeface="A P-OTF UD新ゴ Pr6N M" panose="020B0500000000000000" pitchFamily="34" charset="-128"/>
              <a:ea typeface="A-OTF UD新ゴ Pro M" panose="020B0500000000000000"/>
            </a:endParaRPr>
          </a:p>
        </p:txBody>
      </p:sp>
      <p:graphicFrame>
        <p:nvGraphicFramePr>
          <p:cNvPr id="13" name="表 12">
            <a:extLst>
              <a:ext uri="{FF2B5EF4-FFF2-40B4-BE49-F238E27FC236}">
                <a16:creationId xmlns:a16="http://schemas.microsoft.com/office/drawing/2014/main" id="{C6B40D51-1409-3CC3-AB22-BB72B5D16045}"/>
              </a:ext>
            </a:extLst>
          </p:cNvPr>
          <p:cNvGraphicFramePr>
            <a:graphicFrameLocks noGrp="1"/>
          </p:cNvGraphicFramePr>
          <p:nvPr>
            <p:extLst>
              <p:ext uri="{D42A27DB-BD31-4B8C-83A1-F6EECF244321}">
                <p14:modId xmlns:p14="http://schemas.microsoft.com/office/powerpoint/2010/main" val="2554726454"/>
              </p:ext>
            </p:extLst>
          </p:nvPr>
        </p:nvGraphicFramePr>
        <p:xfrm>
          <a:off x="225423" y="2439393"/>
          <a:ext cx="6407151" cy="1385280"/>
        </p:xfrm>
        <a:graphic>
          <a:graphicData uri="http://schemas.openxmlformats.org/drawingml/2006/table">
            <a:tbl>
              <a:tblPr firstRow="1" bandRow="1">
                <a:tableStyleId>{5C22544A-7EE6-4342-B048-85BDC9FD1C3A}</a:tableStyleId>
              </a:tblPr>
              <a:tblGrid>
                <a:gridCol w="1134733">
                  <a:extLst>
                    <a:ext uri="{9D8B030D-6E8A-4147-A177-3AD203B41FA5}">
                      <a16:colId xmlns:a16="http://schemas.microsoft.com/office/drawing/2014/main" val="2543251354"/>
                    </a:ext>
                  </a:extLst>
                </a:gridCol>
                <a:gridCol w="2018664">
                  <a:extLst>
                    <a:ext uri="{9D8B030D-6E8A-4147-A177-3AD203B41FA5}">
                      <a16:colId xmlns:a16="http://schemas.microsoft.com/office/drawing/2014/main" val="2263179095"/>
                    </a:ext>
                  </a:extLst>
                </a:gridCol>
                <a:gridCol w="1238616">
                  <a:extLst>
                    <a:ext uri="{9D8B030D-6E8A-4147-A177-3AD203B41FA5}">
                      <a16:colId xmlns:a16="http://schemas.microsoft.com/office/drawing/2014/main" val="3687348748"/>
                    </a:ext>
                  </a:extLst>
                </a:gridCol>
                <a:gridCol w="2015138">
                  <a:extLst>
                    <a:ext uri="{9D8B030D-6E8A-4147-A177-3AD203B41FA5}">
                      <a16:colId xmlns:a16="http://schemas.microsoft.com/office/drawing/2014/main" val="3480470527"/>
                    </a:ext>
                  </a:extLst>
                </a:gridCol>
              </a:tblGrid>
              <a:tr h="261876">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15521385"/>
                  </a:ext>
                </a:extLst>
              </a:tr>
              <a:tr h="261876">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TEL</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2618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graphicFrame>
        <p:nvGraphicFramePr>
          <p:cNvPr id="14" name="表 13">
            <a:extLst>
              <a:ext uri="{FF2B5EF4-FFF2-40B4-BE49-F238E27FC236}">
                <a16:creationId xmlns:a16="http://schemas.microsoft.com/office/drawing/2014/main" id="{1A2BEC95-AB19-E98F-3CFD-EA0D39F51D33}"/>
              </a:ext>
            </a:extLst>
          </p:cNvPr>
          <p:cNvGraphicFramePr>
            <a:graphicFrameLocks noGrp="1"/>
          </p:cNvGraphicFramePr>
          <p:nvPr>
            <p:extLst>
              <p:ext uri="{D42A27DB-BD31-4B8C-83A1-F6EECF244321}">
                <p14:modId xmlns:p14="http://schemas.microsoft.com/office/powerpoint/2010/main" val="4116919635"/>
              </p:ext>
            </p:extLst>
          </p:nvPr>
        </p:nvGraphicFramePr>
        <p:xfrm>
          <a:off x="225426" y="922277"/>
          <a:ext cx="6407149" cy="1202400"/>
        </p:xfrm>
        <a:graphic>
          <a:graphicData uri="http://schemas.openxmlformats.org/drawingml/2006/table">
            <a:tbl>
              <a:tblPr firstRow="1" bandRow="1">
                <a:tableStyleId>{5C22544A-7EE6-4342-B048-85BDC9FD1C3A}</a:tableStyleId>
              </a:tblPr>
              <a:tblGrid>
                <a:gridCol w="1428562">
                  <a:extLst>
                    <a:ext uri="{9D8B030D-6E8A-4147-A177-3AD203B41FA5}">
                      <a16:colId xmlns:a16="http://schemas.microsoft.com/office/drawing/2014/main" val="2543251354"/>
                    </a:ext>
                  </a:extLst>
                </a:gridCol>
                <a:gridCol w="62253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受付番（ブース）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9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10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15" name="テキスト ボックス 14">
            <a:extLst>
              <a:ext uri="{FF2B5EF4-FFF2-40B4-BE49-F238E27FC236}">
                <a16:creationId xmlns:a16="http://schemas.microsoft.com/office/drawing/2014/main" id="{544CB946-14F5-C110-9DF9-4E86499CD088}"/>
              </a:ext>
            </a:extLst>
          </p:cNvPr>
          <p:cNvSpPr txBox="1"/>
          <p:nvPr/>
        </p:nvSpPr>
        <p:spPr>
          <a:xfrm>
            <a:off x="101599" y="692861"/>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１　出展社情報</a:t>
            </a:r>
          </a:p>
        </p:txBody>
      </p:sp>
      <p:sp>
        <p:nvSpPr>
          <p:cNvPr id="16" name="テキスト ボックス 15">
            <a:extLst>
              <a:ext uri="{FF2B5EF4-FFF2-40B4-BE49-F238E27FC236}">
                <a16:creationId xmlns:a16="http://schemas.microsoft.com/office/drawing/2014/main" id="{66A65489-E417-8484-1781-4416063A7C84}"/>
              </a:ext>
            </a:extLst>
          </p:cNvPr>
          <p:cNvSpPr txBox="1"/>
          <p:nvPr/>
        </p:nvSpPr>
        <p:spPr>
          <a:xfrm>
            <a:off x="101599" y="2205562"/>
            <a:ext cx="2159566"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２　請求先が異なる場合</a:t>
            </a:r>
          </a:p>
        </p:txBody>
      </p:sp>
      <p:sp>
        <p:nvSpPr>
          <p:cNvPr id="6" name="スライド番号プレースホルダー 1">
            <a:extLst>
              <a:ext uri="{FF2B5EF4-FFF2-40B4-BE49-F238E27FC236}">
                <a16:creationId xmlns:a16="http://schemas.microsoft.com/office/drawing/2014/main" id="{7351A849-E8DA-4E44-8FDC-085E1BF9D228}"/>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51</a:t>
            </a:r>
            <a:endParaRPr kumimoji="1" lang="ja-JP" altLang="en-US" sz="1050" dirty="0">
              <a:solidFill>
                <a:schemeClr val="tx1"/>
              </a:solidFill>
            </a:endParaRPr>
          </a:p>
        </p:txBody>
      </p:sp>
    </p:spTree>
    <p:extLst>
      <p:ext uri="{BB962C8B-B14F-4D97-AF65-F5344CB8AC3E}">
        <p14:creationId xmlns:p14="http://schemas.microsoft.com/office/powerpoint/2010/main" val="346035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2031325" cy="369332"/>
          </a:xfrm>
          <a:prstGeom prst="rect">
            <a:avLst/>
          </a:prstGeom>
          <a:noFill/>
        </p:spPr>
        <p:txBody>
          <a:bodyPr wrap="none" rtlCol="0">
            <a:spAutoFit/>
          </a:bodyPr>
          <a:lstStyle/>
          <a:p>
            <a:r>
              <a:rPr kumimoji="1" lang="ja-JP" altLang="en-US" dirty="0">
                <a:latin typeface="A P-OTF UD新ゴ Pr6N DB" panose="020B0600000000000000" pitchFamily="34" charset="-128"/>
                <a:ea typeface="A-OTF UD新ゴ Pro M" panose="020B0500000000000000"/>
              </a:rPr>
              <a:t>軽油・灯油申込書</a:t>
            </a:r>
          </a:p>
        </p:txBody>
      </p:sp>
      <p:sp>
        <p:nvSpPr>
          <p:cNvPr id="7" name="テキスト ボックス 6">
            <a:extLst>
              <a:ext uri="{FF2B5EF4-FFF2-40B4-BE49-F238E27FC236}">
                <a16:creationId xmlns:a16="http://schemas.microsoft.com/office/drawing/2014/main" id="{9D4C7B4B-D835-D042-098B-368B79E806B1}"/>
              </a:ext>
            </a:extLst>
          </p:cNvPr>
          <p:cNvSpPr txBox="1"/>
          <p:nvPr/>
        </p:nvSpPr>
        <p:spPr>
          <a:xfrm>
            <a:off x="101599" y="4371069"/>
            <a:ext cx="1261884"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３　注文内容</a:t>
            </a:r>
          </a:p>
        </p:txBody>
      </p:sp>
      <p:sp>
        <p:nvSpPr>
          <p:cNvPr id="3" name="テキスト ボックス 2">
            <a:extLst>
              <a:ext uri="{FF2B5EF4-FFF2-40B4-BE49-F238E27FC236}">
                <a16:creationId xmlns:a16="http://schemas.microsoft.com/office/drawing/2014/main" id="{D9ECE015-9192-4289-E4C5-DAB3F56BD5A0}"/>
              </a:ext>
            </a:extLst>
          </p:cNvPr>
          <p:cNvSpPr txBox="1"/>
          <p:nvPr/>
        </p:nvSpPr>
        <p:spPr>
          <a:xfrm>
            <a:off x="209379" y="7418197"/>
            <a:ext cx="6407151" cy="442035"/>
          </a:xfrm>
          <a:prstGeom prst="rect">
            <a:avLst/>
          </a:prstGeom>
          <a:noFill/>
          <a:ln>
            <a:solidFill>
              <a:schemeClr val="tx1"/>
            </a:solidFill>
          </a:ln>
        </p:spPr>
        <p:txBody>
          <a:bodyPr wrap="square" lIns="72000" tIns="72000" rIns="72000" bIns="0" rtlCol="0">
            <a:spAutoFit/>
          </a:bodyPr>
          <a:lstStyle/>
          <a:p>
            <a:r>
              <a:rPr kumimoji="1" lang="ja-JP" altLang="en-US" sz="1200" dirty="0">
                <a:latin typeface="A P-OTF UD新ゴ Pr6N M" panose="020B0500000000000000" pitchFamily="34" charset="-128"/>
                <a:ea typeface="A-OTF UD新ゴ Pro M" panose="020B0500000000000000"/>
              </a:rPr>
              <a:t>当日、燃料給油時にお立合いいただく方は、出展社情報に記載のご担当者である必要はありませんが、給油量の確認と請求内容の承認をいただける立場の方をお願いします。</a:t>
            </a:r>
          </a:p>
        </p:txBody>
      </p:sp>
      <p:graphicFrame>
        <p:nvGraphicFramePr>
          <p:cNvPr id="5" name="表 7">
            <a:extLst>
              <a:ext uri="{FF2B5EF4-FFF2-40B4-BE49-F238E27FC236}">
                <a16:creationId xmlns:a16="http://schemas.microsoft.com/office/drawing/2014/main" id="{E291B9EB-A52C-54D0-14AA-BF38B79A7C7A}"/>
              </a:ext>
            </a:extLst>
          </p:cNvPr>
          <p:cNvGraphicFramePr>
            <a:graphicFrameLocks noGrp="1"/>
          </p:cNvGraphicFramePr>
          <p:nvPr>
            <p:extLst>
              <p:ext uri="{D42A27DB-BD31-4B8C-83A1-F6EECF244321}">
                <p14:modId xmlns:p14="http://schemas.microsoft.com/office/powerpoint/2010/main" val="1968959755"/>
              </p:ext>
            </p:extLst>
          </p:nvPr>
        </p:nvGraphicFramePr>
        <p:xfrm>
          <a:off x="3700663" y="599211"/>
          <a:ext cx="2921000" cy="315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07021">
                <a:tc>
                  <a:txBody>
                    <a:bodyPr/>
                    <a:lstStyle/>
                    <a:p>
                      <a:pPr algn="ct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提出期限</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10</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8</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日（木）</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2" name="表 1">
            <a:extLst>
              <a:ext uri="{FF2B5EF4-FFF2-40B4-BE49-F238E27FC236}">
                <a16:creationId xmlns:a16="http://schemas.microsoft.com/office/drawing/2014/main" id="{09FBD4F1-D382-C925-30DC-D8E8C814305C}"/>
              </a:ext>
            </a:extLst>
          </p:cNvPr>
          <p:cNvGraphicFramePr>
            <a:graphicFrameLocks noGrp="1"/>
          </p:cNvGraphicFramePr>
          <p:nvPr>
            <p:extLst>
              <p:ext uri="{D42A27DB-BD31-4B8C-83A1-F6EECF244321}">
                <p14:modId xmlns:p14="http://schemas.microsoft.com/office/powerpoint/2010/main" val="3170879954"/>
              </p:ext>
            </p:extLst>
          </p:nvPr>
        </p:nvGraphicFramePr>
        <p:xfrm>
          <a:off x="225423" y="2842803"/>
          <a:ext cx="6407151" cy="1385280"/>
        </p:xfrm>
        <a:graphic>
          <a:graphicData uri="http://schemas.openxmlformats.org/drawingml/2006/table">
            <a:tbl>
              <a:tblPr firstRow="1" bandRow="1">
                <a:tableStyleId>{5C22544A-7EE6-4342-B048-85BDC9FD1C3A}</a:tableStyleId>
              </a:tblPr>
              <a:tblGrid>
                <a:gridCol w="1134733">
                  <a:extLst>
                    <a:ext uri="{9D8B030D-6E8A-4147-A177-3AD203B41FA5}">
                      <a16:colId xmlns:a16="http://schemas.microsoft.com/office/drawing/2014/main" val="2543251354"/>
                    </a:ext>
                  </a:extLst>
                </a:gridCol>
                <a:gridCol w="2018664">
                  <a:extLst>
                    <a:ext uri="{9D8B030D-6E8A-4147-A177-3AD203B41FA5}">
                      <a16:colId xmlns:a16="http://schemas.microsoft.com/office/drawing/2014/main" val="2263179095"/>
                    </a:ext>
                  </a:extLst>
                </a:gridCol>
                <a:gridCol w="1238616">
                  <a:extLst>
                    <a:ext uri="{9D8B030D-6E8A-4147-A177-3AD203B41FA5}">
                      <a16:colId xmlns:a16="http://schemas.microsoft.com/office/drawing/2014/main" val="3687348748"/>
                    </a:ext>
                  </a:extLst>
                </a:gridCol>
                <a:gridCol w="2015138">
                  <a:extLst>
                    <a:ext uri="{9D8B030D-6E8A-4147-A177-3AD203B41FA5}">
                      <a16:colId xmlns:a16="http://schemas.microsoft.com/office/drawing/2014/main" val="3480470527"/>
                    </a:ext>
                  </a:extLst>
                </a:gridCol>
              </a:tblGrid>
              <a:tr h="261876">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15521385"/>
                  </a:ext>
                </a:extLst>
              </a:tr>
              <a:tr h="261876">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TEL</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2618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graphicFrame>
        <p:nvGraphicFramePr>
          <p:cNvPr id="6" name="表 5">
            <a:extLst>
              <a:ext uri="{FF2B5EF4-FFF2-40B4-BE49-F238E27FC236}">
                <a16:creationId xmlns:a16="http://schemas.microsoft.com/office/drawing/2014/main" id="{7E8A1E71-1E76-64EC-58F7-FEB4D78B2941}"/>
              </a:ext>
            </a:extLst>
          </p:cNvPr>
          <p:cNvGraphicFramePr>
            <a:graphicFrameLocks noGrp="1"/>
          </p:cNvGraphicFramePr>
          <p:nvPr>
            <p:extLst>
              <p:ext uri="{D42A27DB-BD31-4B8C-83A1-F6EECF244321}">
                <p14:modId xmlns:p14="http://schemas.microsoft.com/office/powerpoint/2010/main" val="3293525985"/>
              </p:ext>
            </p:extLst>
          </p:nvPr>
        </p:nvGraphicFramePr>
        <p:xfrm>
          <a:off x="225426" y="1097088"/>
          <a:ext cx="6407149" cy="1385280"/>
        </p:xfrm>
        <a:graphic>
          <a:graphicData uri="http://schemas.openxmlformats.org/drawingml/2006/table">
            <a:tbl>
              <a:tblPr firstRow="1" bandRow="1">
                <a:tableStyleId>{5C22544A-7EE6-4342-B048-85BDC9FD1C3A}</a:tableStyleId>
              </a:tblPr>
              <a:tblGrid>
                <a:gridCol w="1135072">
                  <a:extLst>
                    <a:ext uri="{9D8B030D-6E8A-4147-A177-3AD203B41FA5}">
                      <a16:colId xmlns:a16="http://schemas.microsoft.com/office/drawing/2014/main" val="2543251354"/>
                    </a:ext>
                  </a:extLst>
                </a:gridCol>
                <a:gridCol w="91602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受付番号</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9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10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8" name="テキスト ボックス 7">
            <a:extLst>
              <a:ext uri="{FF2B5EF4-FFF2-40B4-BE49-F238E27FC236}">
                <a16:creationId xmlns:a16="http://schemas.microsoft.com/office/drawing/2014/main" id="{6078FF9B-191C-DFCF-C708-DA283056ED4F}"/>
              </a:ext>
            </a:extLst>
          </p:cNvPr>
          <p:cNvSpPr txBox="1"/>
          <p:nvPr/>
        </p:nvSpPr>
        <p:spPr>
          <a:xfrm>
            <a:off x="101599" y="867672"/>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１　出展社情報</a:t>
            </a:r>
          </a:p>
        </p:txBody>
      </p:sp>
      <p:sp>
        <p:nvSpPr>
          <p:cNvPr id="11" name="テキスト ボックス 10">
            <a:extLst>
              <a:ext uri="{FF2B5EF4-FFF2-40B4-BE49-F238E27FC236}">
                <a16:creationId xmlns:a16="http://schemas.microsoft.com/office/drawing/2014/main" id="{8B80A60B-CC42-E3A0-45F9-4DD635C98402}"/>
              </a:ext>
            </a:extLst>
          </p:cNvPr>
          <p:cNvSpPr txBox="1"/>
          <p:nvPr/>
        </p:nvSpPr>
        <p:spPr>
          <a:xfrm>
            <a:off x="101599" y="2608972"/>
            <a:ext cx="2159566"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２　請求先が異なる場合</a:t>
            </a:r>
          </a:p>
        </p:txBody>
      </p:sp>
      <p:graphicFrame>
        <p:nvGraphicFramePr>
          <p:cNvPr id="12" name="表 11">
            <a:extLst>
              <a:ext uri="{FF2B5EF4-FFF2-40B4-BE49-F238E27FC236}">
                <a16:creationId xmlns:a16="http://schemas.microsoft.com/office/drawing/2014/main" id="{7FC5BD7F-549F-20CA-DAFC-1E990864C746}"/>
              </a:ext>
            </a:extLst>
          </p:cNvPr>
          <p:cNvGraphicFramePr>
            <a:graphicFrameLocks noGrp="1"/>
          </p:cNvGraphicFramePr>
          <p:nvPr>
            <p:extLst>
              <p:ext uri="{D42A27DB-BD31-4B8C-83A1-F6EECF244321}">
                <p14:modId xmlns:p14="http://schemas.microsoft.com/office/powerpoint/2010/main" val="1752255177"/>
              </p:ext>
            </p:extLst>
          </p:nvPr>
        </p:nvGraphicFramePr>
        <p:xfrm>
          <a:off x="231438" y="4632967"/>
          <a:ext cx="5894632" cy="1451520"/>
        </p:xfrm>
        <a:graphic>
          <a:graphicData uri="http://schemas.openxmlformats.org/drawingml/2006/table">
            <a:tbl>
              <a:tblPr firstRow="1" bandRow="1">
                <a:tableStyleId>{5C22544A-7EE6-4342-B048-85BDC9FD1C3A}</a:tableStyleId>
              </a:tblPr>
              <a:tblGrid>
                <a:gridCol w="1143315">
                  <a:extLst>
                    <a:ext uri="{9D8B030D-6E8A-4147-A177-3AD203B41FA5}">
                      <a16:colId xmlns:a16="http://schemas.microsoft.com/office/drawing/2014/main" val="424088376"/>
                    </a:ext>
                  </a:extLst>
                </a:gridCol>
                <a:gridCol w="1492993">
                  <a:extLst>
                    <a:ext uri="{9D8B030D-6E8A-4147-A177-3AD203B41FA5}">
                      <a16:colId xmlns:a16="http://schemas.microsoft.com/office/drawing/2014/main" val="1805261580"/>
                    </a:ext>
                  </a:extLst>
                </a:gridCol>
                <a:gridCol w="1629162">
                  <a:extLst>
                    <a:ext uri="{9D8B030D-6E8A-4147-A177-3AD203B41FA5}">
                      <a16:colId xmlns:a16="http://schemas.microsoft.com/office/drawing/2014/main" val="1718378969"/>
                    </a:ext>
                  </a:extLst>
                </a:gridCol>
                <a:gridCol w="1629162">
                  <a:extLst>
                    <a:ext uri="{9D8B030D-6E8A-4147-A177-3AD203B41FA5}">
                      <a16:colId xmlns:a16="http://schemas.microsoft.com/office/drawing/2014/main" val="2367773324"/>
                    </a:ext>
                  </a:extLst>
                </a:gridCol>
              </a:tblGrid>
              <a:tr h="0">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 P-OTF UD新ゴ Pr6N DB" panose="020B0600000000000000" pitchFamily="34" charset="-128"/>
                          <a:ea typeface="A P-OTF UD新ゴ Pr6N DB" panose="020B0600000000000000" pitchFamily="34" charset="-128"/>
                          <a:cs typeface="+mn-cs"/>
                        </a:rPr>
                        <a:t>燃料の種類</a:t>
                      </a:r>
                      <a:endParaRPr kumimoji="1" lang="en-US" altLang="ja-JP" sz="1200" b="0" i="0" u="none" strike="noStrike" kern="1200" cap="none" spc="0" normalizeH="0" baseline="0" noProof="0" dirty="0">
                        <a:ln>
                          <a:noFill/>
                        </a:ln>
                        <a:solidFill>
                          <a:schemeClr val="tx1"/>
                        </a:solidFill>
                        <a:effectLst/>
                        <a:uLnTx/>
                        <a:uFillTx/>
                        <a:latin typeface="A P-OTF UD新ゴ Pr6N DB" panose="020B0600000000000000" pitchFamily="34" charset="-128"/>
                        <a:ea typeface="A P-OTF UD新ゴ Pr6N DB" panose="020B0600000000000000" pitchFamily="34" charset="-128"/>
                        <a:cs typeface="+mn-cs"/>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ea typeface="A P-OTF UD新ゴ Pr6N DB" panose="020B0600000000000000" pitchFamily="34" charset="-128"/>
                        </a:rPr>
                        <a:t>希望給油量</a:t>
                      </a:r>
                      <a:endParaRPr kumimoji="1" lang="en-US" altLang="ja-JP" sz="1200" b="0" dirty="0">
                        <a:solidFill>
                          <a:schemeClr val="tx1"/>
                        </a:solidFill>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84622519"/>
                  </a:ext>
                </a:extLst>
              </a:tr>
              <a:tr h="0">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 P-OTF UD新ゴ Pr6N DB" panose="020B0600000000000000" pitchFamily="34" charset="-128"/>
                        <a:ea typeface="A P-OTF UD新ゴ Pr6N DB" panose="020B0600000000000000" pitchFamily="34" charset="-128"/>
                        <a:cs typeface="+mn-cs"/>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11</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7</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日（土）</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11</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8</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日（日）</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11</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9</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日（月）</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36150425"/>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 P-OTF UD新ゴ Pr6N DB" panose="020B0600000000000000" pitchFamily="34" charset="-128"/>
                          <a:ea typeface="A P-OTF UD新ゴ Pr6N DB" panose="020B0600000000000000" pitchFamily="34" charset="-128"/>
                          <a:cs typeface="+mn-cs"/>
                        </a:rPr>
                        <a:t>軽油</a:t>
                      </a:r>
                      <a:endParaRPr kumimoji="1" lang="en-US" altLang="ja-JP" sz="1200" b="0" i="0" u="none" strike="noStrike" kern="1200" cap="none" spc="0" normalizeH="0" baseline="0" noProof="0" dirty="0">
                        <a:ln>
                          <a:noFill/>
                        </a:ln>
                        <a:solidFill>
                          <a:schemeClr val="tx1"/>
                        </a:solidFill>
                        <a:effectLst/>
                        <a:uLnTx/>
                        <a:uFillTx/>
                        <a:latin typeface="A P-OTF UD新ゴ Pr6N DB" panose="020B0600000000000000" pitchFamily="34" charset="-128"/>
                        <a:ea typeface="A P-OTF UD新ゴ Pr6N DB" panose="020B0600000000000000" pitchFamily="34" charset="-128"/>
                        <a:cs typeface="+mn-cs"/>
                      </a:endParaRPr>
                    </a:p>
                  </a:txBody>
                  <a:tcPr marT="180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 P-OTF UD新ゴ Pr6N DB" panose="020B0600000000000000" pitchFamily="34" charset="-128"/>
                          <a:ea typeface="A P-OTF UD新ゴ Pr6N DB" panose="020B0600000000000000" pitchFamily="34" charset="-128"/>
                        </a:rPr>
                        <a:t>ℓ</a:t>
                      </a:r>
                    </a:p>
                  </a:txBody>
                  <a:tcPr marT="180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 P-OTF UD新ゴ Pr6N DB" panose="020B0600000000000000" pitchFamily="34" charset="-128"/>
                          <a:ea typeface="A P-OTF UD新ゴ Pr6N DB" panose="020B0600000000000000" pitchFamily="34" charset="-128"/>
                        </a:rPr>
                        <a:t>ℓ</a:t>
                      </a:r>
                    </a:p>
                  </a:txBody>
                  <a:tcPr marT="180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 P-OTF UD新ゴ Pr6N DB" panose="020B0600000000000000" pitchFamily="34" charset="-128"/>
                          <a:ea typeface="A P-OTF UD新ゴ Pr6N DB" panose="020B0600000000000000" pitchFamily="34" charset="-128"/>
                        </a:rPr>
                        <a:t>ℓ</a:t>
                      </a:r>
                    </a:p>
                  </a:txBody>
                  <a:tcPr marT="180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8182964"/>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灯油</a:t>
                      </a:r>
                      <a:endParaRPr kumimoji="1" lang="en-US" altLang="ja-JP" sz="12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endParaRPr>
                    </a:p>
                  </a:txBody>
                  <a:tcPr marT="180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ℓ</a:t>
                      </a:r>
                    </a:p>
                  </a:txBody>
                  <a:tcPr marT="180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 P-OTF UD新ゴ Pr6N DB" panose="020B0600000000000000" pitchFamily="34" charset="-128"/>
                          <a:ea typeface="A P-OTF UD新ゴ Pr6N DB" panose="020B0600000000000000" pitchFamily="34" charset="-128"/>
                        </a:rPr>
                        <a:t>ℓ</a:t>
                      </a:r>
                      <a:endParaRPr kumimoji="1" lang="en-US" altLang="ja-JP" sz="12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endParaRPr>
                    </a:p>
                  </a:txBody>
                  <a:tcPr marT="180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 P-OTF UD新ゴ Pr6N DB" panose="020B0600000000000000" pitchFamily="34" charset="-128"/>
                          <a:ea typeface="A P-OTF UD新ゴ Pr6N DB" panose="020B0600000000000000" pitchFamily="34" charset="-128"/>
                        </a:rPr>
                        <a:t>ℓ</a:t>
                      </a:r>
                      <a:endParaRPr kumimoji="1" lang="en-US" altLang="ja-JP" sz="12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endParaRPr>
                    </a:p>
                  </a:txBody>
                  <a:tcPr marT="180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051836"/>
                  </a:ext>
                </a:extLst>
              </a:tr>
            </a:tbl>
          </a:graphicData>
        </a:graphic>
      </p:graphicFrame>
      <p:sp>
        <p:nvSpPr>
          <p:cNvPr id="15" name="テキスト ボックス 14">
            <a:extLst>
              <a:ext uri="{FF2B5EF4-FFF2-40B4-BE49-F238E27FC236}">
                <a16:creationId xmlns:a16="http://schemas.microsoft.com/office/drawing/2014/main" id="{5C63CAA2-2BC4-DB2C-9C7F-B02C9E07CD7B}"/>
              </a:ext>
            </a:extLst>
          </p:cNvPr>
          <p:cNvSpPr txBox="1"/>
          <p:nvPr/>
        </p:nvSpPr>
        <p:spPr>
          <a:xfrm>
            <a:off x="401426" y="6262524"/>
            <a:ext cx="5724644" cy="830997"/>
          </a:xfrm>
          <a:prstGeom prst="rect">
            <a:avLst/>
          </a:prstGeom>
          <a:noFill/>
        </p:spPr>
        <p:txBody>
          <a:bodyPr wrap="none" rtlCol="0">
            <a:spAutoFit/>
          </a:bodyPr>
          <a:lstStyle/>
          <a:p>
            <a:r>
              <a:rPr kumimoji="1" lang="ja-JP" altLang="en-US" sz="1200" dirty="0">
                <a:latin typeface="A P-OTF UD新ゴ Pr6N M" panose="020B0500000000000000" pitchFamily="34" charset="-128"/>
                <a:ea typeface="A-OTF UD新ゴ Pro M" panose="020B0500000000000000"/>
              </a:rPr>
              <a:t>・単価は展示実演会時の価格を参考に定めます。別途、配送費がかかります。</a:t>
            </a:r>
            <a:endParaRPr kumimoji="1" lang="en-US" altLang="ja-JP" sz="1200" dirty="0">
              <a:latin typeface="A P-OTF UD新ゴ Pr6N M" panose="020B0500000000000000" pitchFamily="34" charset="-128"/>
              <a:ea typeface="A-OTF UD新ゴ Pro M" panose="020B0500000000000000"/>
            </a:endParaRPr>
          </a:p>
          <a:p>
            <a:r>
              <a:rPr kumimoji="1" lang="ja-JP" altLang="en-US" sz="1200" dirty="0">
                <a:latin typeface="A P-OTF UD新ゴ Pr6N M" panose="020B0500000000000000" pitchFamily="34" charset="-128"/>
                <a:ea typeface="A-OTF UD新ゴ Pro M" panose="020B0500000000000000"/>
              </a:rPr>
              <a:t>・ガソリン及び他の燃料は取り扱っていません。</a:t>
            </a:r>
            <a:endParaRPr kumimoji="1" lang="en-US" altLang="ja-JP" sz="1200" dirty="0">
              <a:latin typeface="A P-OTF UD新ゴ Pr6N M" panose="020B0500000000000000" pitchFamily="34" charset="-128"/>
              <a:ea typeface="A-OTF UD新ゴ Pro M" panose="020B0500000000000000"/>
            </a:endParaRPr>
          </a:p>
          <a:p>
            <a:r>
              <a:rPr kumimoji="1" lang="ja-JP" altLang="en-US" sz="1200" dirty="0">
                <a:latin typeface="A P-OTF UD新ゴ Pr6N M" panose="020B0500000000000000" pitchFamily="34" charset="-128"/>
                <a:ea typeface="A-OTF UD新ゴ Pro M" panose="020B0500000000000000"/>
              </a:rPr>
              <a:t>・</a:t>
            </a:r>
            <a:r>
              <a:rPr kumimoji="1" lang="ja-JP" altLang="en-US" sz="1200" u="sng" dirty="0">
                <a:latin typeface="A P-OTF UD新ゴ Pr6N M" panose="020B0500000000000000" pitchFamily="34" charset="-128"/>
                <a:ea typeface="A-OTF UD新ゴ Pro M" panose="020B0500000000000000"/>
              </a:rPr>
              <a:t>当日、申請量以上の追加給油は行いません。</a:t>
            </a:r>
            <a:endParaRPr kumimoji="1" lang="en-US" altLang="ja-JP" sz="1200" u="sng" dirty="0">
              <a:latin typeface="A P-OTF UD新ゴ Pr6N M" panose="020B0500000000000000" pitchFamily="34" charset="-128"/>
              <a:ea typeface="A-OTF UD新ゴ Pro M" panose="020B0500000000000000"/>
            </a:endParaRPr>
          </a:p>
          <a:p>
            <a:r>
              <a:rPr kumimoji="1" lang="ja-JP" altLang="en-US" sz="1200" dirty="0">
                <a:latin typeface="A P-OTF UD新ゴ Pr6N M" panose="020B0500000000000000" pitchFamily="34" charset="-128"/>
                <a:ea typeface="A-OTF UD新ゴ Pro M" panose="020B0500000000000000"/>
              </a:rPr>
              <a:t>・燃料補給時にはブース関係者の立会いをお願いします。</a:t>
            </a:r>
          </a:p>
        </p:txBody>
      </p:sp>
      <p:graphicFrame>
        <p:nvGraphicFramePr>
          <p:cNvPr id="10" name="表 9">
            <a:extLst>
              <a:ext uri="{FF2B5EF4-FFF2-40B4-BE49-F238E27FC236}">
                <a16:creationId xmlns:a16="http://schemas.microsoft.com/office/drawing/2014/main" id="{F28131D5-6ADE-97F8-0C78-A989225F5226}"/>
              </a:ext>
            </a:extLst>
          </p:cNvPr>
          <p:cNvGraphicFramePr>
            <a:graphicFrameLocks noGrp="1"/>
          </p:cNvGraphicFramePr>
          <p:nvPr>
            <p:extLst>
              <p:ext uri="{D42A27DB-BD31-4B8C-83A1-F6EECF244321}">
                <p14:modId xmlns:p14="http://schemas.microsoft.com/office/powerpoint/2010/main" val="2853052695"/>
              </p:ext>
            </p:extLst>
          </p:nvPr>
        </p:nvGraphicFramePr>
        <p:xfrm>
          <a:off x="225424" y="8869266"/>
          <a:ext cx="6407150" cy="810670"/>
        </p:xfrm>
        <a:graphic>
          <a:graphicData uri="http://schemas.openxmlformats.org/drawingml/2006/table">
            <a:tbl>
              <a:tblPr firstRow="1" bandRow="1">
                <a:tableStyleId>{5C22544A-7EE6-4342-B048-85BDC9FD1C3A}</a:tableStyleId>
              </a:tblPr>
              <a:tblGrid>
                <a:gridCol w="1136495">
                  <a:extLst>
                    <a:ext uri="{9D8B030D-6E8A-4147-A177-3AD203B41FA5}">
                      <a16:colId xmlns:a16="http://schemas.microsoft.com/office/drawing/2014/main" val="1346885655"/>
                    </a:ext>
                  </a:extLst>
                </a:gridCol>
                <a:gridCol w="5270655">
                  <a:extLst>
                    <a:ext uri="{9D8B030D-6E8A-4147-A177-3AD203B41FA5}">
                      <a16:colId xmlns:a16="http://schemas.microsoft.com/office/drawing/2014/main" val="1506013278"/>
                    </a:ext>
                  </a:extLst>
                </a:gridCol>
              </a:tblGrid>
              <a:tr h="810670">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提出方法</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期日までに電子メールにてお送りください。</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株式会社アクティオ　</a:t>
                      </a:r>
                      <a:r>
                        <a:rPr kumimoji="1" lang="zh-TW" altLang="en-US" sz="1200" b="0" dirty="0">
                          <a:solidFill>
                            <a:schemeClr val="tx1"/>
                          </a:solidFill>
                          <a:latin typeface="A P-OTF UD新ゴ Pr6N DB" panose="020B0600000000000000" pitchFamily="34" charset="-128"/>
                          <a:ea typeface="A P-OTF UD新ゴ Pr6N DB" panose="020B0600000000000000" pitchFamily="34" charset="-128"/>
                        </a:rPr>
                        <a:t>林業展事務局　</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担当：大野</a:t>
                      </a: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電子メール  </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 ringyoten-support@jei-m.com</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9" name="スライド番号プレースホルダー 1">
            <a:extLst>
              <a:ext uri="{FF2B5EF4-FFF2-40B4-BE49-F238E27FC236}">
                <a16:creationId xmlns:a16="http://schemas.microsoft.com/office/drawing/2014/main" id="{89395EF9-B0CC-310D-5DC5-2F646D6DD258}"/>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52</a:t>
            </a:r>
            <a:endParaRPr kumimoji="1" lang="ja-JP" altLang="en-US" sz="1050" dirty="0">
              <a:solidFill>
                <a:schemeClr val="tx1"/>
              </a:solidFill>
            </a:endParaRPr>
          </a:p>
        </p:txBody>
      </p:sp>
    </p:spTree>
    <p:extLst>
      <p:ext uri="{BB962C8B-B14F-4D97-AF65-F5344CB8AC3E}">
        <p14:creationId xmlns:p14="http://schemas.microsoft.com/office/powerpoint/2010/main" val="296787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1338828" cy="369332"/>
          </a:xfrm>
          <a:prstGeom prst="rect">
            <a:avLst/>
          </a:prstGeom>
          <a:noFill/>
        </p:spPr>
        <p:txBody>
          <a:bodyPr wrap="none" rtlCol="0">
            <a:spAutoFit/>
          </a:bodyPr>
          <a:lstStyle/>
          <a:p>
            <a:r>
              <a:rPr kumimoji="1" lang="ja-JP" altLang="en-US" dirty="0">
                <a:latin typeface="A P-OTF UD新ゴ Pr6N DB" panose="020B0600000000000000" pitchFamily="34" charset="-128"/>
                <a:ea typeface="A P-OTF UD新ゴ Pr6N DB" panose="020B0600000000000000" pitchFamily="34" charset="-128"/>
              </a:rPr>
              <a:t>弁当注文書</a:t>
            </a:r>
          </a:p>
        </p:txBody>
      </p:sp>
      <p:graphicFrame>
        <p:nvGraphicFramePr>
          <p:cNvPr id="14" name="表 13">
            <a:extLst>
              <a:ext uri="{FF2B5EF4-FFF2-40B4-BE49-F238E27FC236}">
                <a16:creationId xmlns:a16="http://schemas.microsoft.com/office/drawing/2014/main" id="{DCC84104-0D29-1289-0A13-3ED413DBA4CF}"/>
              </a:ext>
            </a:extLst>
          </p:cNvPr>
          <p:cNvGraphicFramePr>
            <a:graphicFrameLocks noGrp="1"/>
          </p:cNvGraphicFramePr>
          <p:nvPr>
            <p:extLst>
              <p:ext uri="{D42A27DB-BD31-4B8C-83A1-F6EECF244321}">
                <p14:modId xmlns:p14="http://schemas.microsoft.com/office/powerpoint/2010/main" val="3792859727"/>
              </p:ext>
            </p:extLst>
          </p:nvPr>
        </p:nvGraphicFramePr>
        <p:xfrm>
          <a:off x="202032" y="4048603"/>
          <a:ext cx="6473382" cy="3901665"/>
        </p:xfrm>
        <a:graphic>
          <a:graphicData uri="http://schemas.openxmlformats.org/drawingml/2006/table">
            <a:tbl>
              <a:tblPr firstRow="1" bandRow="1">
                <a:tableStyleId>{5C22544A-7EE6-4342-B048-85BDC9FD1C3A}</a:tableStyleId>
              </a:tblPr>
              <a:tblGrid>
                <a:gridCol w="1130206">
                  <a:extLst>
                    <a:ext uri="{9D8B030D-6E8A-4147-A177-3AD203B41FA5}">
                      <a16:colId xmlns:a16="http://schemas.microsoft.com/office/drawing/2014/main" val="4254544410"/>
                    </a:ext>
                  </a:extLst>
                </a:gridCol>
                <a:gridCol w="726676">
                  <a:extLst>
                    <a:ext uri="{9D8B030D-6E8A-4147-A177-3AD203B41FA5}">
                      <a16:colId xmlns:a16="http://schemas.microsoft.com/office/drawing/2014/main" val="2025318032"/>
                    </a:ext>
                  </a:extLst>
                </a:gridCol>
                <a:gridCol w="792000">
                  <a:extLst>
                    <a:ext uri="{9D8B030D-6E8A-4147-A177-3AD203B41FA5}">
                      <a16:colId xmlns:a16="http://schemas.microsoft.com/office/drawing/2014/main" val="2729040545"/>
                    </a:ext>
                  </a:extLst>
                </a:gridCol>
                <a:gridCol w="792000">
                  <a:extLst>
                    <a:ext uri="{9D8B030D-6E8A-4147-A177-3AD203B41FA5}">
                      <a16:colId xmlns:a16="http://schemas.microsoft.com/office/drawing/2014/main" val="364707028"/>
                    </a:ext>
                  </a:extLst>
                </a:gridCol>
                <a:gridCol w="792000">
                  <a:extLst>
                    <a:ext uri="{9D8B030D-6E8A-4147-A177-3AD203B41FA5}">
                      <a16:colId xmlns:a16="http://schemas.microsoft.com/office/drawing/2014/main" val="1022754021"/>
                    </a:ext>
                  </a:extLst>
                </a:gridCol>
                <a:gridCol w="792000">
                  <a:extLst>
                    <a:ext uri="{9D8B030D-6E8A-4147-A177-3AD203B41FA5}">
                      <a16:colId xmlns:a16="http://schemas.microsoft.com/office/drawing/2014/main" val="1242669636"/>
                    </a:ext>
                  </a:extLst>
                </a:gridCol>
                <a:gridCol w="792000">
                  <a:extLst>
                    <a:ext uri="{9D8B030D-6E8A-4147-A177-3AD203B41FA5}">
                      <a16:colId xmlns:a16="http://schemas.microsoft.com/office/drawing/2014/main" val="2940148055"/>
                    </a:ext>
                  </a:extLst>
                </a:gridCol>
                <a:gridCol w="656500">
                  <a:extLst>
                    <a:ext uri="{9D8B030D-6E8A-4147-A177-3AD203B41FA5}">
                      <a16:colId xmlns:a16="http://schemas.microsoft.com/office/drawing/2014/main" val="3630439558"/>
                    </a:ext>
                  </a:extLst>
                </a:gridCol>
              </a:tblGrid>
              <a:tr h="561539">
                <a:tc rowSpan="3" gridSpan="2">
                  <a:txBody>
                    <a:bodyPr/>
                    <a:lstStyle/>
                    <a:p>
                      <a:pPr algn="ctr"/>
                      <a:endPar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endParaRPr>
                    </a:p>
                  </a:txBody>
                  <a:tcPr marL="72000" marR="72000" marT="7200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ap="flat" cmpd="sng" algn="ctr">
                      <a:solidFill>
                        <a:schemeClr val="tx1">
                          <a:lumMod val="50000"/>
                          <a:lumOff val="50000"/>
                        </a:schemeClr>
                      </a:solidFill>
                      <a:prstDash val="solid"/>
                      <a:round/>
                      <a:headEnd type="none" w="med" len="med"/>
                      <a:tailEnd type="none" w="med" len="med"/>
                    </a:lnTlToBr>
                    <a:solidFill>
                      <a:schemeClr val="bg2">
                        <a:lumMod val="90000"/>
                      </a:schemeClr>
                    </a:solidFill>
                  </a:tcPr>
                </a:tc>
                <a:tc rowSpan="3" hMerge="1">
                  <a:txBody>
                    <a:bodyPr/>
                    <a:lstStyle/>
                    <a:p>
                      <a:pPr algn="ctr"/>
                      <a:endParaRPr kumimoji="1" lang="ja-JP" altLang="en-US" sz="1100">
                        <a:solidFill>
                          <a:schemeClr val="tx1">
                            <a:lumMod val="75000"/>
                            <a:lumOff val="25000"/>
                          </a:schemeClr>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しょうが焼き＆</a:t>
                      </a:r>
                      <a:endParaRPr kumimoji="1" lang="en-US" altLang="ja-JP" sz="800" dirty="0">
                        <a:solidFill>
                          <a:schemeClr val="tx1">
                            <a:lumMod val="75000"/>
                            <a:lumOff val="25000"/>
                          </a:schemeClr>
                        </a:solidFill>
                        <a:latin typeface="A P-OTF UD新ゴ Pr6N DB" panose="020B0600000000000000" pitchFamily="34" charset="-128"/>
                        <a:ea typeface="A P-OTF UD新ゴ Pr6N DB" panose="020B0600000000000000" pitchFamily="34" charset="-128"/>
                      </a:endParaRPr>
                    </a:p>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焼売弁当</a:t>
                      </a:r>
                    </a:p>
                  </a:txBody>
                  <a:tcPr marL="72000" marR="72000" marT="72000" marB="72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lumMod val="90000"/>
                      </a:schemeClr>
                    </a:solidFill>
                  </a:tcPr>
                </a:tc>
                <a:tc>
                  <a:txBody>
                    <a:bodyPr/>
                    <a:lstStyle/>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から揚＆</a:t>
                      </a:r>
                      <a:endParaRPr kumimoji="1" lang="en-US" altLang="ja-JP" sz="800" dirty="0">
                        <a:solidFill>
                          <a:schemeClr val="tx1">
                            <a:lumMod val="75000"/>
                            <a:lumOff val="25000"/>
                          </a:schemeClr>
                        </a:solidFill>
                        <a:latin typeface="A P-OTF UD新ゴ Pr6N DB" panose="020B0600000000000000" pitchFamily="34" charset="-128"/>
                        <a:ea typeface="A P-OTF UD新ゴ Pr6N DB" panose="020B0600000000000000" pitchFamily="34" charset="-128"/>
                      </a:endParaRPr>
                    </a:p>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デミメンチ</a:t>
                      </a:r>
                      <a:endParaRPr kumimoji="1" lang="en-US" altLang="ja-JP" sz="800" dirty="0">
                        <a:solidFill>
                          <a:schemeClr val="tx1">
                            <a:lumMod val="75000"/>
                            <a:lumOff val="25000"/>
                          </a:schemeClr>
                        </a:solidFill>
                        <a:latin typeface="A P-OTF UD新ゴ Pr6N DB" panose="020B0600000000000000" pitchFamily="34" charset="-128"/>
                        <a:ea typeface="A P-OTF UD新ゴ Pr6N DB" panose="020B0600000000000000" pitchFamily="34" charset="-128"/>
                      </a:endParaRPr>
                    </a:p>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弁当</a:t>
                      </a:r>
                    </a:p>
                  </a:txBody>
                  <a:tcPr marL="72000" marR="72000" marT="72000" marB="72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lumMod val="90000"/>
                      </a:schemeClr>
                    </a:solidFill>
                  </a:tcPr>
                </a:tc>
                <a:tc>
                  <a:txBody>
                    <a:bodyPr/>
                    <a:lstStyle/>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のり弁当</a:t>
                      </a:r>
                    </a:p>
                  </a:txBody>
                  <a:tcPr marL="72000" marR="72000" marT="72000" marB="72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lumMod val="90000"/>
                      </a:schemeClr>
                    </a:solidFill>
                  </a:tcPr>
                </a:tc>
                <a:tc>
                  <a:txBody>
                    <a:bodyPr/>
                    <a:lstStyle/>
                    <a:p>
                      <a:pPr algn="ctr"/>
                      <a:r>
                        <a:rPr kumimoji="1" lang="en-US" altLang="ja-JP"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12</a:t>
                      </a: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品目の</a:t>
                      </a:r>
                      <a:endParaRPr kumimoji="1" lang="en-US" altLang="ja-JP" sz="800" dirty="0">
                        <a:solidFill>
                          <a:schemeClr val="tx1">
                            <a:lumMod val="75000"/>
                            <a:lumOff val="25000"/>
                          </a:schemeClr>
                        </a:solidFill>
                        <a:latin typeface="A P-OTF UD新ゴ Pr6N DB" panose="020B0600000000000000" pitchFamily="34" charset="-128"/>
                        <a:ea typeface="A P-OTF UD新ゴ Pr6N DB" panose="020B0600000000000000" pitchFamily="34" charset="-128"/>
                      </a:endParaRPr>
                    </a:p>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幕の内弁当</a:t>
                      </a:r>
                    </a:p>
                  </a:txBody>
                  <a:tcPr marL="72000" marR="72000" marT="72000" marB="72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lumMod val="90000"/>
                      </a:schemeClr>
                    </a:solidFill>
                  </a:tcPr>
                </a:tc>
                <a:tc>
                  <a:txBody>
                    <a:bodyPr/>
                    <a:lstStyle/>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バラエティー</a:t>
                      </a:r>
                      <a:endParaRPr kumimoji="1" lang="en-US" altLang="ja-JP" sz="800" dirty="0">
                        <a:solidFill>
                          <a:schemeClr val="tx1">
                            <a:lumMod val="75000"/>
                            <a:lumOff val="25000"/>
                          </a:schemeClr>
                        </a:solidFill>
                        <a:latin typeface="A P-OTF UD新ゴ Pr6N DB" panose="020B0600000000000000" pitchFamily="34" charset="-128"/>
                        <a:ea typeface="A P-OTF UD新ゴ Pr6N DB" panose="020B0600000000000000" pitchFamily="34" charset="-128"/>
                      </a:endParaRPr>
                    </a:p>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弁当</a:t>
                      </a:r>
                    </a:p>
                  </a:txBody>
                  <a:tcPr marL="72000" marR="72000" marT="72000" marB="72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lumMod val="90000"/>
                      </a:schemeClr>
                    </a:solidFill>
                  </a:tcPr>
                </a:tc>
                <a:tc>
                  <a:txBody>
                    <a:bodyPr/>
                    <a:lstStyle/>
                    <a:p>
                      <a:pPr algn="ctr"/>
                      <a:r>
                        <a:rPr kumimoji="1" lang="ja-JP" altLang="en-US" sz="800" dirty="0">
                          <a:solidFill>
                            <a:schemeClr val="tx1">
                              <a:lumMod val="75000"/>
                              <a:lumOff val="25000"/>
                            </a:schemeClr>
                          </a:solidFill>
                          <a:latin typeface="A P-OTF UD新ゴ Pr6N DB" panose="020B0600000000000000" pitchFamily="34" charset="-128"/>
                          <a:ea typeface="A P-OTF UD新ゴ Pr6N DB" panose="020B0600000000000000" pitchFamily="34" charset="-128"/>
                        </a:rPr>
                        <a:t>緑茶</a:t>
                      </a:r>
                    </a:p>
                  </a:txBody>
                  <a:tcPr marL="72000" marR="72000" marT="72000" marB="72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21792009"/>
                  </a:ext>
                </a:extLst>
              </a:tr>
              <a:tr h="253966">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800" dirty="0">
                          <a:latin typeface="A P-OTF UD新ゴ Pr6N DB" panose="020B0600000000000000" pitchFamily="34" charset="-128"/>
                          <a:ea typeface="A P-OTF UD新ゴ Pr6N DB" panose="020B0600000000000000" pitchFamily="34" charset="-128"/>
                        </a:rPr>
                        <a:t>価格未定</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価格未定</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価格未定</a:t>
                      </a:r>
                      <a:endParaRPr kumimoji="1" lang="ja-JP" altLang="en-US" sz="8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endParaRP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価格未定</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価格未定</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価格未定</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5224494"/>
                  </a:ext>
                </a:extLst>
              </a:tr>
              <a:tr h="806206">
                <a:tc gridSpan="2" vMerge="1">
                  <a:txBody>
                    <a:bodyPr/>
                    <a:lstStyle/>
                    <a:p>
                      <a:pPr algn="ctr"/>
                      <a:endParaRPr kumimoji="1" lang="ja-JP" altLang="en-US" sz="800" dirty="0">
                        <a:latin typeface="A P-OTF UD新ゴ Pr6N DB" panose="020B0600000000000000" pitchFamily="34" charset="-128"/>
                        <a:ea typeface="A P-OTF UD新ゴ Pr6N DB" panose="020B0600000000000000" pitchFamily="34" charset="-128"/>
                      </a:endParaRPr>
                    </a:p>
                  </a:txBody>
                  <a:tcPr marL="72000" marR="72000" marT="108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endParaRPr kumimoji="1" lang="ja-JP" altLang="en-US" sz="800" dirty="0">
                        <a:latin typeface="A P-OTF UD新ゴ Pr6N DB" panose="020B0600000000000000" pitchFamily="34" charset="-128"/>
                        <a:ea typeface="A P-OTF UD新ゴ Pr6N DB" panose="020B0600000000000000" pitchFamily="34" charset="-128"/>
                      </a:endParaRPr>
                    </a:p>
                  </a:txBody>
                  <a:tcPr marL="72000" marR="72000" marT="108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ja-JP" altLang="en-US" sz="800" dirty="0">
                        <a:latin typeface="A P-OTF UD新ゴ Pr6N DB" panose="020B0600000000000000" pitchFamily="34" charset="-128"/>
                        <a:ea typeface="A P-OTF UD新ゴ Pr6N DB" panose="020B0600000000000000" pitchFamily="34" charset="-128"/>
                      </a:endParaRP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r"/>
                      <a:endParaRPr kumimoji="1" lang="ja-JP" altLang="en-US" sz="800" dirty="0">
                        <a:latin typeface="A P-OTF UD新ゴ Pr6N DB" panose="020B0600000000000000" pitchFamily="34" charset="-128"/>
                        <a:ea typeface="A P-OTF UD新ゴ Pr6N DB" panose="020B0600000000000000" pitchFamily="34" charset="-128"/>
                      </a:endParaRP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r"/>
                      <a:endParaRPr kumimoji="1" lang="ja-JP" altLang="en-US" sz="800" dirty="0">
                        <a:latin typeface="A P-OTF UD新ゴ Pr6N DB" panose="020B0600000000000000" pitchFamily="34" charset="-128"/>
                        <a:ea typeface="A P-OTF UD新ゴ Pr6N DB" panose="020B0600000000000000" pitchFamily="34" charset="-128"/>
                      </a:endParaRP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r"/>
                      <a:endParaRPr kumimoji="1" lang="ja-JP" altLang="en-US" sz="800" dirty="0">
                        <a:latin typeface="A P-OTF UD新ゴ Pr6N DB" panose="020B0600000000000000" pitchFamily="34" charset="-128"/>
                        <a:ea typeface="A P-OTF UD新ゴ Pr6N DB" panose="020B0600000000000000" pitchFamily="34" charset="-128"/>
                      </a:endParaRP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r"/>
                      <a:endParaRPr kumimoji="1" lang="ja-JP" altLang="en-US" sz="800" dirty="0">
                        <a:latin typeface="A P-OTF UD新ゴ Pr6N DB" panose="020B0600000000000000" pitchFamily="34" charset="-128"/>
                        <a:ea typeface="A P-OTF UD新ゴ Pr6N DB" panose="020B0600000000000000" pitchFamily="34" charset="-128"/>
                      </a:endParaRP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kumimoji="1" lang="en-US" altLang="ja-JP" sz="800" dirty="0">
                          <a:latin typeface="A P-OTF UD新ゴ Pr6N DB" panose="020B0600000000000000" pitchFamily="34" charset="-128"/>
                          <a:ea typeface="A P-OTF UD新ゴ Pr6N DB" panose="020B0600000000000000" pitchFamily="34" charset="-128"/>
                        </a:rPr>
                        <a:t>500ml</a:t>
                      </a:r>
                    </a:p>
                    <a:p>
                      <a:pPr algn="ctr"/>
                      <a:r>
                        <a:rPr kumimoji="1" lang="ja-JP" altLang="en-US" sz="800" dirty="0">
                          <a:latin typeface="A P-OTF UD新ゴ Pr6N DB" panose="020B0600000000000000" pitchFamily="34" charset="-128"/>
                          <a:ea typeface="A P-OTF UD新ゴ Pr6N DB" panose="020B0600000000000000" pitchFamily="34" charset="-128"/>
                        </a:rPr>
                        <a:t>ペット</a:t>
                      </a:r>
                      <a:endParaRPr kumimoji="1" lang="en-US" altLang="ja-JP" sz="800" dirty="0">
                        <a:latin typeface="A P-OTF UD新ゴ Pr6N DB" panose="020B0600000000000000" pitchFamily="34" charset="-128"/>
                        <a:ea typeface="A P-OTF UD新ゴ Pr6N DB" panose="020B0600000000000000" pitchFamily="34" charset="-128"/>
                      </a:endParaRPr>
                    </a:p>
                    <a:p>
                      <a:pPr algn="ctr"/>
                      <a:r>
                        <a:rPr kumimoji="1" lang="ja-JP" altLang="en-US" sz="800" dirty="0">
                          <a:latin typeface="A P-OTF UD新ゴ Pr6N DB" panose="020B0600000000000000" pitchFamily="34" charset="-128"/>
                          <a:ea typeface="A P-OTF UD新ゴ Pr6N DB" panose="020B0600000000000000" pitchFamily="34" charset="-128"/>
                        </a:rPr>
                        <a:t>ボトル</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8177853"/>
                  </a:ext>
                </a:extLst>
              </a:tr>
              <a:tr h="324000">
                <a:tc>
                  <a:txBody>
                    <a:bodyPr/>
                    <a:lstStyle/>
                    <a:p>
                      <a:pPr algn="ctr"/>
                      <a:r>
                        <a:rPr kumimoji="1" lang="en-US" altLang="ja-JP" sz="900" dirty="0">
                          <a:latin typeface="A P-OTF UD新ゴ Pr6N DB" panose="020B0600000000000000" pitchFamily="34" charset="-128"/>
                          <a:ea typeface="A P-OTF UD新ゴ Pr6N DB" panose="020B0600000000000000" pitchFamily="34" charset="-128"/>
                        </a:rPr>
                        <a:t>11</a:t>
                      </a:r>
                      <a:r>
                        <a:rPr kumimoji="1" lang="ja-JP" altLang="en-US" sz="900" dirty="0">
                          <a:latin typeface="A P-OTF UD新ゴ Pr6N DB" panose="020B0600000000000000" pitchFamily="34" charset="-128"/>
                          <a:ea typeface="A P-OTF UD新ゴ Pr6N DB" panose="020B0600000000000000" pitchFamily="34" charset="-128"/>
                        </a:rPr>
                        <a:t>月</a:t>
                      </a:r>
                      <a:r>
                        <a:rPr kumimoji="1" lang="en-US" altLang="ja-JP" sz="900" dirty="0">
                          <a:latin typeface="A P-OTF UD新ゴ Pr6N DB" panose="020B0600000000000000" pitchFamily="34" charset="-128"/>
                          <a:ea typeface="A P-OTF UD新ゴ Pr6N DB" panose="020B0600000000000000" pitchFamily="34" charset="-128"/>
                        </a:rPr>
                        <a:t> </a:t>
                      </a:r>
                      <a:r>
                        <a:rPr kumimoji="1" lang="ja-JP" altLang="en-US" sz="900" dirty="0">
                          <a:latin typeface="A P-OTF UD新ゴ Pr6N DB" panose="020B0600000000000000" pitchFamily="34" charset="-128"/>
                          <a:ea typeface="A P-OTF UD新ゴ Pr6N DB" panose="020B0600000000000000" pitchFamily="34" charset="-128"/>
                        </a:rPr>
                        <a:t> </a:t>
                      </a:r>
                      <a:r>
                        <a:rPr kumimoji="1" lang="en-US" altLang="ja-JP" sz="900" dirty="0">
                          <a:latin typeface="A P-OTF UD新ゴ Pr6N DB" panose="020B0600000000000000" pitchFamily="34" charset="-128"/>
                          <a:ea typeface="A P-OTF UD新ゴ Pr6N DB" panose="020B0600000000000000" pitchFamily="34" charset="-128"/>
                        </a:rPr>
                        <a:t>5</a:t>
                      </a:r>
                      <a:r>
                        <a:rPr kumimoji="1" lang="ja-JP" altLang="en-US" sz="900" dirty="0">
                          <a:latin typeface="A P-OTF UD新ゴ Pr6N DB" panose="020B0600000000000000" pitchFamily="34" charset="-128"/>
                          <a:ea typeface="A P-OTF UD新ゴ Pr6N DB" panose="020B0600000000000000" pitchFamily="34" charset="-128"/>
                        </a:rPr>
                        <a:t>日（木）</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A P-OTF UD新ゴ Pr6N DB" panose="020B0600000000000000" pitchFamily="34" charset="-128"/>
                          <a:ea typeface="A P-OTF UD新ゴ Pr6N DB" panose="020B0600000000000000" pitchFamily="34" charset="-128"/>
                        </a:rPr>
                        <a:t>搬入</a:t>
                      </a:r>
                      <a:r>
                        <a:rPr kumimoji="1" lang="en-US" altLang="ja-JP" sz="800" dirty="0">
                          <a:latin typeface="A P-OTF UD新ゴ Pr6N DB" panose="020B0600000000000000" pitchFamily="34" charset="-128"/>
                          <a:ea typeface="A P-OTF UD新ゴ Pr6N DB" panose="020B0600000000000000" pitchFamily="34" charset="-128"/>
                        </a:rPr>
                        <a:t>1</a:t>
                      </a:r>
                      <a:r>
                        <a:rPr kumimoji="1" lang="ja-JP" altLang="en-US" sz="800" dirty="0">
                          <a:latin typeface="A P-OTF UD新ゴ Pr6N DB" panose="020B0600000000000000" pitchFamily="34" charset="-128"/>
                          <a:ea typeface="A P-OTF UD新ゴ Pr6N DB" panose="020B0600000000000000" pitchFamily="34" charset="-128"/>
                        </a:rPr>
                        <a:t>日目</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 </a:t>
                      </a:r>
                      <a:r>
                        <a:rPr kumimoji="1" lang="ja-JP" altLang="en-US"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本</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6617504"/>
                  </a:ext>
                </a:extLst>
              </a:tr>
              <a:tr h="324000">
                <a:tc>
                  <a:txBody>
                    <a:bodyPr/>
                    <a:lstStyle/>
                    <a:p>
                      <a:pPr algn="ctr"/>
                      <a:r>
                        <a:rPr kumimoji="1" lang="en-US" altLang="ja-JP" sz="900" dirty="0">
                          <a:latin typeface="A P-OTF UD新ゴ Pr6N DB" panose="020B0600000000000000" pitchFamily="34" charset="-128"/>
                          <a:ea typeface="A P-OTF UD新ゴ Pr6N DB" panose="020B0600000000000000" pitchFamily="34" charset="-128"/>
                        </a:rPr>
                        <a:t>11</a:t>
                      </a:r>
                      <a:r>
                        <a:rPr kumimoji="1" lang="ja-JP" altLang="en-US" sz="900" dirty="0">
                          <a:latin typeface="A P-OTF UD新ゴ Pr6N DB" panose="020B0600000000000000" pitchFamily="34" charset="-128"/>
                          <a:ea typeface="A P-OTF UD新ゴ Pr6N DB" panose="020B0600000000000000" pitchFamily="34" charset="-128"/>
                        </a:rPr>
                        <a:t>月</a:t>
                      </a:r>
                      <a:r>
                        <a:rPr kumimoji="1" lang="en-US" altLang="ja-JP" sz="900" dirty="0">
                          <a:latin typeface="A P-OTF UD新ゴ Pr6N DB" panose="020B0600000000000000" pitchFamily="34" charset="-128"/>
                          <a:ea typeface="A P-OTF UD新ゴ Pr6N DB" panose="020B0600000000000000" pitchFamily="34" charset="-128"/>
                        </a:rPr>
                        <a:t>  6</a:t>
                      </a:r>
                      <a:r>
                        <a:rPr kumimoji="1" lang="ja-JP" altLang="en-US" sz="900" dirty="0">
                          <a:latin typeface="A P-OTF UD新ゴ Pr6N DB" panose="020B0600000000000000" pitchFamily="34" charset="-128"/>
                          <a:ea typeface="A P-OTF UD新ゴ Pr6N DB" panose="020B0600000000000000" pitchFamily="34" charset="-128"/>
                        </a:rPr>
                        <a:t>日（金）</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A P-OTF UD新ゴ Pr6N DB" panose="020B0600000000000000" pitchFamily="34" charset="-128"/>
                          <a:ea typeface="A P-OTF UD新ゴ Pr6N DB" panose="020B0600000000000000" pitchFamily="34" charset="-128"/>
                        </a:rPr>
                        <a:t>搬入</a:t>
                      </a:r>
                      <a:r>
                        <a:rPr kumimoji="1" lang="en-US" altLang="ja-JP" sz="800" dirty="0">
                          <a:latin typeface="A P-OTF UD新ゴ Pr6N DB" panose="020B0600000000000000" pitchFamily="34" charset="-128"/>
                          <a:ea typeface="A P-OTF UD新ゴ Pr6N DB" panose="020B0600000000000000" pitchFamily="34" charset="-128"/>
                        </a:rPr>
                        <a:t>2</a:t>
                      </a:r>
                      <a:r>
                        <a:rPr kumimoji="1" lang="ja-JP" altLang="en-US" sz="800" dirty="0">
                          <a:latin typeface="A P-OTF UD新ゴ Pr6N DB" panose="020B0600000000000000" pitchFamily="34" charset="-128"/>
                          <a:ea typeface="A P-OTF UD新ゴ Pr6N DB" panose="020B0600000000000000" pitchFamily="34" charset="-128"/>
                        </a:rPr>
                        <a:t>日目</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 </a:t>
                      </a:r>
                      <a:r>
                        <a:rPr kumimoji="1" lang="ja-JP" altLang="en-US"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本</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1305982"/>
                  </a:ext>
                </a:extLst>
              </a:tr>
              <a:tr h="324000">
                <a:tc>
                  <a:txBody>
                    <a:bodyPr/>
                    <a:lstStyle/>
                    <a:p>
                      <a:pPr algn="ctr"/>
                      <a:r>
                        <a:rPr kumimoji="1" lang="en-US" altLang="ja-JP" sz="900" dirty="0">
                          <a:latin typeface="A P-OTF UD新ゴ Pr6N DB" panose="020B0600000000000000" pitchFamily="34" charset="-128"/>
                          <a:ea typeface="A P-OTF UD新ゴ Pr6N DB" panose="020B0600000000000000" pitchFamily="34" charset="-128"/>
                        </a:rPr>
                        <a:t>11</a:t>
                      </a:r>
                      <a:r>
                        <a:rPr kumimoji="1" lang="ja-JP" altLang="en-US" sz="900" dirty="0">
                          <a:latin typeface="A P-OTF UD新ゴ Pr6N DB" panose="020B0600000000000000" pitchFamily="34" charset="-128"/>
                          <a:ea typeface="A P-OTF UD新ゴ Pr6N DB" panose="020B0600000000000000" pitchFamily="34" charset="-128"/>
                        </a:rPr>
                        <a:t>月</a:t>
                      </a:r>
                      <a:r>
                        <a:rPr kumimoji="1" lang="en-US" altLang="ja-JP" sz="900" dirty="0">
                          <a:latin typeface="A P-OTF UD新ゴ Pr6N DB" panose="020B0600000000000000" pitchFamily="34" charset="-128"/>
                          <a:ea typeface="A P-OTF UD新ゴ Pr6N DB" panose="020B0600000000000000" pitchFamily="34" charset="-128"/>
                        </a:rPr>
                        <a:t>  7</a:t>
                      </a:r>
                      <a:r>
                        <a:rPr kumimoji="1" lang="ja-JP" altLang="en-US" sz="900" dirty="0">
                          <a:latin typeface="A P-OTF UD新ゴ Pr6N DB" panose="020B0600000000000000" pitchFamily="34" charset="-128"/>
                          <a:ea typeface="A P-OTF UD新ゴ Pr6N DB" panose="020B0600000000000000" pitchFamily="34" charset="-128"/>
                        </a:rPr>
                        <a:t>日（土）</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A P-OTF UD新ゴ Pr6N DB" panose="020B0600000000000000" pitchFamily="34" charset="-128"/>
                          <a:ea typeface="A P-OTF UD新ゴ Pr6N DB" panose="020B0600000000000000" pitchFamily="34" charset="-128"/>
                        </a:rPr>
                        <a:t>搬入</a:t>
                      </a:r>
                      <a:r>
                        <a:rPr kumimoji="1" lang="en-US" altLang="ja-JP" sz="800" dirty="0">
                          <a:latin typeface="A P-OTF UD新ゴ Pr6N DB" panose="020B0600000000000000" pitchFamily="34" charset="-128"/>
                          <a:ea typeface="A P-OTF UD新ゴ Pr6N DB" panose="020B0600000000000000" pitchFamily="34" charset="-128"/>
                        </a:rPr>
                        <a:t>3</a:t>
                      </a:r>
                      <a:r>
                        <a:rPr kumimoji="1" lang="ja-JP" altLang="en-US" sz="800" dirty="0">
                          <a:latin typeface="A P-OTF UD新ゴ Pr6N DB" panose="020B0600000000000000" pitchFamily="34" charset="-128"/>
                          <a:ea typeface="A P-OTF UD新ゴ Pr6N DB" panose="020B0600000000000000" pitchFamily="34" charset="-128"/>
                        </a:rPr>
                        <a:t>日目</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本</a:t>
                      </a:r>
                      <a:endParaRPr kumimoji="1" lang="ja-JP" altLang="en-US"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endParaRP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9441025"/>
                  </a:ext>
                </a:extLst>
              </a:tr>
              <a:tr h="324000">
                <a:tc>
                  <a:txBody>
                    <a:bodyPr/>
                    <a:lstStyle/>
                    <a:p>
                      <a:pPr algn="ctr"/>
                      <a:r>
                        <a:rPr kumimoji="1" lang="en-US" altLang="ja-JP" sz="900" dirty="0">
                          <a:latin typeface="A P-OTF UD新ゴ Pr6N DB" panose="020B0600000000000000" pitchFamily="34" charset="-128"/>
                          <a:ea typeface="A P-OTF UD新ゴ Pr6N DB" panose="020B0600000000000000" pitchFamily="34" charset="-128"/>
                        </a:rPr>
                        <a:t>11</a:t>
                      </a:r>
                      <a:r>
                        <a:rPr kumimoji="1" lang="ja-JP" altLang="en-US" sz="900" dirty="0">
                          <a:latin typeface="A P-OTF UD新ゴ Pr6N DB" panose="020B0600000000000000" pitchFamily="34" charset="-128"/>
                          <a:ea typeface="A P-OTF UD新ゴ Pr6N DB" panose="020B0600000000000000" pitchFamily="34" charset="-128"/>
                        </a:rPr>
                        <a:t>月  </a:t>
                      </a:r>
                      <a:r>
                        <a:rPr kumimoji="1" lang="en-US" altLang="ja-JP" sz="900" dirty="0">
                          <a:latin typeface="A P-OTF UD新ゴ Pr6N DB" panose="020B0600000000000000" pitchFamily="34" charset="-128"/>
                          <a:ea typeface="A P-OTF UD新ゴ Pr6N DB" panose="020B0600000000000000" pitchFamily="34" charset="-128"/>
                        </a:rPr>
                        <a:t>8</a:t>
                      </a:r>
                      <a:r>
                        <a:rPr kumimoji="1" lang="ja-JP" altLang="en-US" sz="900" dirty="0">
                          <a:latin typeface="A P-OTF UD新ゴ Pr6N DB" panose="020B0600000000000000" pitchFamily="34" charset="-128"/>
                          <a:ea typeface="A P-OTF UD新ゴ Pr6N DB" panose="020B0600000000000000" pitchFamily="34" charset="-128"/>
                        </a:rPr>
                        <a:t>日（日）</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b="0" dirty="0">
                          <a:latin typeface="A P-OTF UD新ゴ Pr6N DB" panose="020B0600000000000000" pitchFamily="34" charset="-128"/>
                          <a:ea typeface="A P-OTF UD新ゴ Pr6N DB" panose="020B0600000000000000" pitchFamily="34" charset="-128"/>
                        </a:rPr>
                        <a:t>会期</a:t>
                      </a:r>
                      <a:r>
                        <a:rPr kumimoji="1" lang="en-US" altLang="ja-JP" sz="800" b="0" dirty="0">
                          <a:latin typeface="A P-OTF UD新ゴ Pr6N DB" panose="020B0600000000000000" pitchFamily="34" charset="-128"/>
                          <a:ea typeface="A P-OTF UD新ゴ Pr6N DB" panose="020B0600000000000000" pitchFamily="34" charset="-128"/>
                        </a:rPr>
                        <a:t>1</a:t>
                      </a:r>
                      <a:r>
                        <a:rPr kumimoji="1" lang="ja-JP" altLang="en-US" sz="800" b="0" dirty="0">
                          <a:latin typeface="A P-OTF UD新ゴ Pr6N DB" panose="020B0600000000000000" pitchFamily="34" charset="-128"/>
                          <a:ea typeface="A P-OTF UD新ゴ Pr6N DB" panose="020B0600000000000000" pitchFamily="34" charset="-128"/>
                        </a:rPr>
                        <a:t>日目</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本</a:t>
                      </a:r>
                      <a:endParaRPr kumimoji="1" lang="ja-JP" altLang="en-US"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endParaRP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4679325"/>
                  </a:ext>
                </a:extLst>
              </a:tr>
              <a:tr h="324000">
                <a:tc>
                  <a:txBody>
                    <a:bodyPr/>
                    <a:lstStyle/>
                    <a:p>
                      <a:pPr algn="ctr"/>
                      <a:r>
                        <a:rPr kumimoji="1" lang="en-US" altLang="ja-JP" sz="900" dirty="0">
                          <a:latin typeface="A P-OTF UD新ゴ Pr6N DB" panose="020B0600000000000000" pitchFamily="34" charset="-128"/>
                          <a:ea typeface="A P-OTF UD新ゴ Pr6N DB" panose="020B0600000000000000" pitchFamily="34" charset="-128"/>
                        </a:rPr>
                        <a:t>11</a:t>
                      </a:r>
                      <a:r>
                        <a:rPr kumimoji="1" lang="ja-JP" altLang="en-US" sz="900" dirty="0">
                          <a:latin typeface="A P-OTF UD新ゴ Pr6N DB" panose="020B0600000000000000" pitchFamily="34" charset="-128"/>
                          <a:ea typeface="A P-OTF UD新ゴ Pr6N DB" panose="020B0600000000000000" pitchFamily="34" charset="-128"/>
                        </a:rPr>
                        <a:t>月  </a:t>
                      </a:r>
                      <a:r>
                        <a:rPr kumimoji="1" lang="en-US" altLang="ja-JP" sz="900" dirty="0">
                          <a:latin typeface="A P-OTF UD新ゴ Pr6N DB" panose="020B0600000000000000" pitchFamily="34" charset="-128"/>
                          <a:ea typeface="A P-OTF UD新ゴ Pr6N DB" panose="020B0600000000000000" pitchFamily="34" charset="-128"/>
                        </a:rPr>
                        <a:t>9</a:t>
                      </a:r>
                      <a:r>
                        <a:rPr kumimoji="1" lang="ja-JP" altLang="en-US" sz="900" dirty="0">
                          <a:latin typeface="A P-OTF UD新ゴ Pr6N DB" panose="020B0600000000000000" pitchFamily="34" charset="-128"/>
                          <a:ea typeface="A P-OTF UD新ゴ Pr6N DB" panose="020B0600000000000000" pitchFamily="34" charset="-128"/>
                        </a:rPr>
                        <a:t>日（月）</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b="0" dirty="0">
                          <a:latin typeface="A P-OTF UD新ゴ Pr6N DB" panose="020B0600000000000000" pitchFamily="34" charset="-128"/>
                          <a:ea typeface="A P-OTF UD新ゴ Pr6N DB" panose="020B0600000000000000" pitchFamily="34" charset="-128"/>
                        </a:rPr>
                        <a:t>会期</a:t>
                      </a:r>
                      <a:r>
                        <a:rPr kumimoji="1" lang="en-US" altLang="ja-JP" sz="800" b="0" dirty="0">
                          <a:latin typeface="A P-OTF UD新ゴ Pr6N DB" panose="020B0600000000000000" pitchFamily="34" charset="-128"/>
                          <a:ea typeface="A P-OTF UD新ゴ Pr6N DB" panose="020B0600000000000000" pitchFamily="34" charset="-128"/>
                        </a:rPr>
                        <a:t>2</a:t>
                      </a:r>
                      <a:r>
                        <a:rPr kumimoji="1" lang="ja-JP" altLang="en-US" sz="800" b="0" dirty="0">
                          <a:latin typeface="A P-OTF UD新ゴ Pr6N DB" panose="020B0600000000000000" pitchFamily="34" charset="-128"/>
                          <a:ea typeface="A P-OTF UD新ゴ Pr6N DB" panose="020B0600000000000000" pitchFamily="34" charset="-128"/>
                        </a:rPr>
                        <a:t>日目</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 </a:t>
                      </a:r>
                      <a:r>
                        <a:rPr kumimoji="1" lang="ja-JP" altLang="en-US"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本</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4979630"/>
                  </a:ext>
                </a:extLst>
              </a:tr>
              <a:tr h="324000">
                <a:tc>
                  <a:txBody>
                    <a:bodyPr/>
                    <a:lstStyle/>
                    <a:p>
                      <a:pPr algn="ctr"/>
                      <a:r>
                        <a:rPr kumimoji="1" lang="en-US" altLang="ja-JP" sz="900" dirty="0">
                          <a:latin typeface="A P-OTF UD新ゴ Pr6N DB" panose="020B0600000000000000" pitchFamily="34" charset="-128"/>
                          <a:ea typeface="A P-OTF UD新ゴ Pr6N DB" panose="020B0600000000000000" pitchFamily="34" charset="-128"/>
                        </a:rPr>
                        <a:t>11</a:t>
                      </a:r>
                      <a:r>
                        <a:rPr kumimoji="1" lang="ja-JP" altLang="en-US" sz="900" dirty="0">
                          <a:latin typeface="A P-OTF UD新ゴ Pr6N DB" panose="020B0600000000000000" pitchFamily="34" charset="-128"/>
                          <a:ea typeface="A P-OTF UD新ゴ Pr6N DB" panose="020B0600000000000000" pitchFamily="34" charset="-128"/>
                        </a:rPr>
                        <a:t>月</a:t>
                      </a:r>
                      <a:r>
                        <a:rPr kumimoji="1" lang="en-US" altLang="ja-JP" sz="900" dirty="0">
                          <a:latin typeface="A P-OTF UD新ゴ Pr6N DB" panose="020B0600000000000000" pitchFamily="34" charset="-128"/>
                          <a:ea typeface="A P-OTF UD新ゴ Pr6N DB" panose="020B0600000000000000" pitchFamily="34" charset="-128"/>
                        </a:rPr>
                        <a:t>10</a:t>
                      </a:r>
                      <a:r>
                        <a:rPr kumimoji="1" lang="ja-JP" altLang="en-US" sz="900" dirty="0">
                          <a:latin typeface="A P-OTF UD新ゴ Pr6N DB" panose="020B0600000000000000" pitchFamily="34" charset="-128"/>
                          <a:ea typeface="A P-OTF UD新ゴ Pr6N DB" panose="020B0600000000000000" pitchFamily="34" charset="-128"/>
                        </a:rPr>
                        <a:t>日（火）</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A P-OTF UD新ゴ Pr6N DB" panose="020B0600000000000000" pitchFamily="34" charset="-128"/>
                          <a:ea typeface="A P-OTF UD新ゴ Pr6N DB" panose="020B0600000000000000" pitchFamily="34" charset="-128"/>
                        </a:rPr>
                        <a:t>搬出</a:t>
                      </a:r>
                      <a:r>
                        <a:rPr kumimoji="1" lang="en-US" altLang="ja-JP" sz="800" dirty="0">
                          <a:latin typeface="A P-OTF UD新ゴ Pr6N DB" panose="020B0600000000000000" pitchFamily="34" charset="-128"/>
                          <a:ea typeface="A P-OTF UD新ゴ Pr6N DB" panose="020B0600000000000000" pitchFamily="34" charset="-128"/>
                        </a:rPr>
                        <a:t>1</a:t>
                      </a:r>
                      <a:r>
                        <a:rPr kumimoji="1" lang="ja-JP" altLang="en-US" sz="800" dirty="0">
                          <a:latin typeface="A P-OTF UD新ゴ Pr6N DB" panose="020B0600000000000000" pitchFamily="34" charset="-128"/>
                          <a:ea typeface="A P-OTF UD新ゴ Pr6N DB" panose="020B0600000000000000" pitchFamily="34" charset="-128"/>
                        </a:rPr>
                        <a:t>日目</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 </a:t>
                      </a:r>
                      <a:r>
                        <a:rPr kumimoji="1" lang="ja-JP" altLang="en-US"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本</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1289334"/>
                  </a:ext>
                </a:extLst>
              </a:tr>
              <a:tr h="324000">
                <a:tc>
                  <a:txBody>
                    <a:bodyPr/>
                    <a:lstStyle/>
                    <a:p>
                      <a:pPr algn="ctr"/>
                      <a:r>
                        <a:rPr kumimoji="1" lang="en-US" altLang="ja-JP" sz="900" dirty="0">
                          <a:latin typeface="A P-OTF UD新ゴ Pr6N DB" panose="020B0600000000000000" pitchFamily="34" charset="-128"/>
                          <a:ea typeface="A P-OTF UD新ゴ Pr6N DB" panose="020B0600000000000000" pitchFamily="34" charset="-128"/>
                        </a:rPr>
                        <a:t>11</a:t>
                      </a:r>
                      <a:r>
                        <a:rPr kumimoji="1" lang="ja-JP" altLang="en-US" sz="900" dirty="0">
                          <a:latin typeface="A P-OTF UD新ゴ Pr6N DB" panose="020B0600000000000000" pitchFamily="34" charset="-128"/>
                          <a:ea typeface="A P-OTF UD新ゴ Pr6N DB" panose="020B0600000000000000" pitchFamily="34" charset="-128"/>
                        </a:rPr>
                        <a:t>月</a:t>
                      </a:r>
                      <a:r>
                        <a:rPr kumimoji="1" lang="en-US" altLang="ja-JP" sz="900" dirty="0">
                          <a:latin typeface="A P-OTF UD新ゴ Pr6N DB" panose="020B0600000000000000" pitchFamily="34" charset="-128"/>
                          <a:ea typeface="A P-OTF UD新ゴ Pr6N DB" panose="020B0600000000000000" pitchFamily="34" charset="-128"/>
                        </a:rPr>
                        <a:t>11</a:t>
                      </a:r>
                      <a:r>
                        <a:rPr kumimoji="1" lang="ja-JP" altLang="en-US" sz="900" dirty="0">
                          <a:latin typeface="A P-OTF UD新ゴ Pr6N DB" panose="020B0600000000000000" pitchFamily="34" charset="-128"/>
                          <a:ea typeface="A P-OTF UD新ゴ Pr6N DB" panose="020B0600000000000000" pitchFamily="34" charset="-128"/>
                        </a:rPr>
                        <a:t>日（水）</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A P-OTF UD新ゴ Pr6N DB" panose="020B0600000000000000" pitchFamily="34" charset="-128"/>
                          <a:ea typeface="A P-OTF UD新ゴ Pr6N DB" panose="020B0600000000000000" pitchFamily="34" charset="-128"/>
                        </a:rPr>
                        <a:t>搬出</a:t>
                      </a:r>
                      <a:r>
                        <a:rPr kumimoji="1" lang="en-US" altLang="ja-JP" sz="800" dirty="0">
                          <a:latin typeface="A P-OTF UD新ゴ Pr6N DB" panose="020B0600000000000000" pitchFamily="34" charset="-128"/>
                          <a:ea typeface="A P-OTF UD新ゴ Pr6N DB" panose="020B0600000000000000" pitchFamily="34" charset="-128"/>
                        </a:rPr>
                        <a:t>2</a:t>
                      </a:r>
                      <a:r>
                        <a:rPr kumimoji="1" lang="ja-JP" altLang="en-US" sz="800" dirty="0">
                          <a:latin typeface="A P-OTF UD新ゴ Pr6N DB" panose="020B0600000000000000" pitchFamily="34" charset="-128"/>
                          <a:ea typeface="A P-OTF UD新ゴ Pr6N DB" panose="020B0600000000000000" pitchFamily="34" charset="-128"/>
                        </a:rPr>
                        <a:t>日目</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defTabSz="685800" rtl="0" eaLnBrk="1" latinLnBrk="0" hangingPunct="1"/>
                      <a:r>
                        <a:rPr kumimoji="1" lang="ja-JP" altLang="en-US" sz="900" kern="1200" dirty="0">
                          <a:solidFill>
                            <a:schemeClr val="dk1"/>
                          </a:solidFill>
                          <a:latin typeface="A P-OTF UD新ゴ Pr6N DB" panose="020B0600000000000000" pitchFamily="34" charset="-128"/>
                          <a:ea typeface="A P-OTF UD新ゴ Pr6N DB" panose="020B0600000000000000" pitchFamily="34" charset="-128"/>
                          <a:cs typeface="+mn-cs"/>
                        </a:rPr>
                        <a:t> 個</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 </a:t>
                      </a:r>
                      <a:r>
                        <a:rPr kumimoji="1" lang="ja-JP" altLang="en-US" sz="900" b="0" i="0" u="none" strike="noStrike" kern="1200" cap="none" spc="0" normalizeH="0" baseline="0" noProof="0" dirty="0">
                          <a:ln>
                            <a:noFill/>
                          </a:ln>
                          <a:solidFill>
                            <a:prstClr val="black"/>
                          </a:solidFill>
                          <a:effectLst/>
                          <a:uLnTx/>
                          <a:uFillTx/>
                          <a:latin typeface="A P-OTF UD新ゴ Pr6N DB" panose="020B0600000000000000" pitchFamily="34" charset="-128"/>
                          <a:ea typeface="A P-OTF UD新ゴ Pr6N DB" panose="020B0600000000000000" pitchFamily="34" charset="-128"/>
                          <a:cs typeface="+mn-cs"/>
                        </a:rPr>
                        <a:t>本</a:t>
                      </a:r>
                    </a:p>
                  </a:txBody>
                  <a:tcPr marL="72000" marR="72000" marT="108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4679042"/>
                  </a:ext>
                </a:extLst>
              </a:tr>
            </a:tbl>
          </a:graphicData>
        </a:graphic>
      </p:graphicFrame>
      <p:sp>
        <p:nvSpPr>
          <p:cNvPr id="15" name="テキスト ボックス 14">
            <a:extLst>
              <a:ext uri="{FF2B5EF4-FFF2-40B4-BE49-F238E27FC236}">
                <a16:creationId xmlns:a16="http://schemas.microsoft.com/office/drawing/2014/main" id="{83481C98-5F15-6DF8-2D4A-A375D643EE3B}"/>
              </a:ext>
            </a:extLst>
          </p:cNvPr>
          <p:cNvSpPr txBox="1"/>
          <p:nvPr/>
        </p:nvSpPr>
        <p:spPr>
          <a:xfrm>
            <a:off x="120649" y="3755990"/>
            <a:ext cx="1184940" cy="215444"/>
          </a:xfrm>
          <a:prstGeom prst="rect">
            <a:avLst/>
          </a:prstGeom>
          <a:noFill/>
        </p:spPr>
        <p:txBody>
          <a:bodyPr wrap="none" tIns="0" bIns="0" rtlCol="0">
            <a:spAutoFit/>
          </a:bodyPr>
          <a:lstStyle/>
          <a:p>
            <a:r>
              <a:rPr kumimoji="1" lang="en-US" altLang="ja-JP" sz="1400" b="1" dirty="0">
                <a:latin typeface="A P-OTF UD新ゴ Pr6N M" panose="020B0500000000000000" pitchFamily="34" charset="-128"/>
                <a:ea typeface="A P-OTF UD新ゴ Pr6N M" panose="020B0500000000000000" pitchFamily="34" charset="-128"/>
              </a:rPr>
              <a:t>3</a:t>
            </a:r>
            <a:r>
              <a:rPr kumimoji="1" lang="ja-JP" altLang="en-US" sz="1400" b="1" dirty="0">
                <a:latin typeface="A P-OTF UD新ゴ Pr6N M" panose="020B0500000000000000" pitchFamily="34" charset="-128"/>
                <a:ea typeface="A P-OTF UD新ゴ Pr6N M" panose="020B0500000000000000" pitchFamily="34" charset="-128"/>
              </a:rPr>
              <a:t>　注文内容</a:t>
            </a:r>
          </a:p>
        </p:txBody>
      </p:sp>
      <p:graphicFrame>
        <p:nvGraphicFramePr>
          <p:cNvPr id="3" name="表 7">
            <a:extLst>
              <a:ext uri="{FF2B5EF4-FFF2-40B4-BE49-F238E27FC236}">
                <a16:creationId xmlns:a16="http://schemas.microsoft.com/office/drawing/2014/main" id="{7D37C5F4-05C4-81AB-D252-31C13813C6AC}"/>
              </a:ext>
            </a:extLst>
          </p:cNvPr>
          <p:cNvGraphicFramePr>
            <a:graphicFrameLocks noGrp="1"/>
          </p:cNvGraphicFramePr>
          <p:nvPr>
            <p:extLst>
              <p:ext uri="{D42A27DB-BD31-4B8C-83A1-F6EECF244321}">
                <p14:modId xmlns:p14="http://schemas.microsoft.com/office/powerpoint/2010/main" val="643885298"/>
              </p:ext>
            </p:extLst>
          </p:nvPr>
        </p:nvGraphicFramePr>
        <p:xfrm>
          <a:off x="3909279" y="538259"/>
          <a:ext cx="2738575" cy="315840"/>
        </p:xfrm>
        <a:graphic>
          <a:graphicData uri="http://schemas.openxmlformats.org/drawingml/2006/table">
            <a:tbl>
              <a:tblPr firstRow="1" bandRow="1">
                <a:tableStyleId>{5C22544A-7EE6-4342-B048-85BDC9FD1C3A}</a:tableStyleId>
              </a:tblPr>
              <a:tblGrid>
                <a:gridCol w="1083523">
                  <a:extLst>
                    <a:ext uri="{9D8B030D-6E8A-4147-A177-3AD203B41FA5}">
                      <a16:colId xmlns:a16="http://schemas.microsoft.com/office/drawing/2014/main" val="1346885655"/>
                    </a:ext>
                  </a:extLst>
                </a:gridCol>
                <a:gridCol w="1655052">
                  <a:extLst>
                    <a:ext uri="{9D8B030D-6E8A-4147-A177-3AD203B41FA5}">
                      <a16:colId xmlns:a16="http://schemas.microsoft.com/office/drawing/2014/main" val="1506013278"/>
                    </a:ext>
                  </a:extLst>
                </a:gridCol>
              </a:tblGrid>
              <a:tr h="307021">
                <a:tc>
                  <a:txBody>
                    <a:bodyPr/>
                    <a:lstStyle/>
                    <a:p>
                      <a:pPr algn="ctr"/>
                      <a:r>
                        <a:rPr kumimoji="1" lang="ja-JP" altLang="en-US" sz="1600" b="0">
                          <a:solidFill>
                            <a:schemeClr val="tx1"/>
                          </a:solidFill>
                          <a:latin typeface="A P-OTF UD新ゴ Pr6N DB" panose="020B0600000000000000" pitchFamily="34" charset="-128"/>
                          <a:ea typeface="A P-OTF UD新ゴ Pr6N DB" panose="020B0600000000000000" pitchFamily="34" charset="-128"/>
                        </a:rPr>
                        <a:t>提出期限</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10</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22</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日（木）</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9" name="表 8">
            <a:extLst>
              <a:ext uri="{FF2B5EF4-FFF2-40B4-BE49-F238E27FC236}">
                <a16:creationId xmlns:a16="http://schemas.microsoft.com/office/drawing/2014/main" id="{85EE27FD-02CE-FB17-CE95-39CA4078C0F5}"/>
              </a:ext>
            </a:extLst>
          </p:cNvPr>
          <p:cNvGraphicFramePr>
            <a:graphicFrameLocks noGrp="1"/>
          </p:cNvGraphicFramePr>
          <p:nvPr/>
        </p:nvGraphicFramePr>
        <p:xfrm>
          <a:off x="234949" y="2508149"/>
          <a:ext cx="6407151" cy="1170672"/>
        </p:xfrm>
        <a:graphic>
          <a:graphicData uri="http://schemas.openxmlformats.org/drawingml/2006/table">
            <a:tbl>
              <a:tblPr firstRow="1" bandRow="1">
                <a:tableStyleId>{5C22544A-7EE6-4342-B048-85BDC9FD1C3A}</a:tableStyleId>
              </a:tblPr>
              <a:tblGrid>
                <a:gridCol w="1134733">
                  <a:extLst>
                    <a:ext uri="{9D8B030D-6E8A-4147-A177-3AD203B41FA5}">
                      <a16:colId xmlns:a16="http://schemas.microsoft.com/office/drawing/2014/main" val="2543251354"/>
                    </a:ext>
                  </a:extLst>
                </a:gridCol>
                <a:gridCol w="2018664">
                  <a:extLst>
                    <a:ext uri="{9D8B030D-6E8A-4147-A177-3AD203B41FA5}">
                      <a16:colId xmlns:a16="http://schemas.microsoft.com/office/drawing/2014/main" val="2263179095"/>
                    </a:ext>
                  </a:extLst>
                </a:gridCol>
                <a:gridCol w="1238616">
                  <a:extLst>
                    <a:ext uri="{9D8B030D-6E8A-4147-A177-3AD203B41FA5}">
                      <a16:colId xmlns:a16="http://schemas.microsoft.com/office/drawing/2014/main" val="3687348748"/>
                    </a:ext>
                  </a:extLst>
                </a:gridCol>
                <a:gridCol w="2015138">
                  <a:extLst>
                    <a:ext uri="{9D8B030D-6E8A-4147-A177-3AD203B41FA5}">
                      <a16:colId xmlns:a16="http://schemas.microsoft.com/office/drawing/2014/main" val="3480470527"/>
                    </a:ext>
                  </a:extLst>
                </a:gridCol>
              </a:tblGrid>
              <a:tr h="261876">
                <a:tc>
                  <a:txBody>
                    <a:bodyPr/>
                    <a:lstStyle/>
                    <a:p>
                      <a:r>
                        <a:rPr kumimoji="1" lang="ja-JP" altLang="en-US" sz="1050" b="0" dirty="0">
                          <a:solidFill>
                            <a:schemeClr val="tx1"/>
                          </a:solidFill>
                          <a:latin typeface="A P-OTF UD新ゴ Pr6N DB" panose="020B0600000000000000" pitchFamily="34" charset="-128"/>
                          <a:ea typeface="A P-OTF UD新ゴ Pr6N DB" panose="020B0600000000000000" pitchFamily="34" charset="-128"/>
                        </a:rPr>
                        <a:t>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endParaRPr kumimoji="1" lang="en-US" altLang="ja-JP" sz="1050" b="0">
                        <a:solidFill>
                          <a:schemeClr val="tx1"/>
                        </a:solidFill>
                        <a:latin typeface="A P-OTF UD新ゴ Pr6N DB" panose="020B0600000000000000" pitchFamily="34" charset="-128"/>
                        <a:ea typeface="A P-OTF UD新ゴ Pr6N DB" panose="020B0600000000000000" pitchFamily="34" charset="-128"/>
                      </a:endParaRPr>
                    </a:p>
                    <a:p>
                      <a:endParaRPr kumimoji="1" lang="ja-JP" altLang="en-US" sz="1050" b="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15521385"/>
                  </a:ext>
                </a:extLst>
              </a:tr>
              <a:tr h="261876">
                <a:tc>
                  <a:txBody>
                    <a:bodyPr/>
                    <a:lstStyle/>
                    <a:p>
                      <a:r>
                        <a:rPr kumimoji="1" lang="ja-JP" altLang="en-US" sz="1050" b="0">
                          <a:solidFill>
                            <a:schemeClr val="tx1"/>
                          </a:solidFill>
                          <a:latin typeface="A P-OTF UD新ゴ Pr6N DB" panose="020B0600000000000000" pitchFamily="34" charset="-128"/>
                          <a:ea typeface="A P-OTF UD新ゴ Pr6N DB" panose="020B0600000000000000" pitchFamily="34" charset="-128"/>
                        </a:rPr>
                        <a:t>住所</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r>
                        <a:rPr kumimoji="1" lang="ja-JP" altLang="en-US" sz="105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0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058440"/>
                  </a:ext>
                </a:extLst>
              </a:tr>
              <a:tr h="0">
                <a:tc>
                  <a:txBody>
                    <a:bodyPr/>
                    <a:lstStyle/>
                    <a:p>
                      <a:r>
                        <a:rPr kumimoji="1" lang="ja-JP" altLang="en-US" sz="1050" b="0">
                          <a:solidFill>
                            <a:schemeClr val="tx1"/>
                          </a:solidFill>
                          <a:latin typeface="A P-OTF UD新ゴ Pr6N DB" panose="020B0600000000000000" pitchFamily="34" charset="-128"/>
                          <a:ea typeface="A P-OTF UD新ゴ Pr6N DB" panose="020B0600000000000000" pitchFamily="34" charset="-128"/>
                        </a:rPr>
                        <a:t>部署</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b="0" dirty="0">
                          <a:solidFill>
                            <a:schemeClr val="tx1"/>
                          </a:solidFill>
                          <a:latin typeface="A P-OTF UD新ゴ Pr6N DB" panose="020B0600000000000000" pitchFamily="34" charset="-128"/>
                          <a:ea typeface="A P-OTF UD新ゴ Pr6N DB" panose="020B0600000000000000" pitchFamily="34" charset="-128"/>
                        </a:rPr>
                        <a:t>TEL</a:t>
                      </a:r>
                      <a:endParaRPr kumimoji="1" lang="ja-JP" altLang="en-US" sz="10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en-US" altLang="ja-JP" sz="10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2618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0">
                          <a:solidFill>
                            <a:schemeClr val="tx1"/>
                          </a:solidFill>
                          <a:latin typeface="A P-OTF UD新ゴ Pr6N DB" panose="020B0600000000000000" pitchFamily="34" charset="-128"/>
                          <a:ea typeface="A P-OTF UD新ゴ Pr6N DB" panose="020B0600000000000000" pitchFamily="34" charset="-128"/>
                        </a:rPr>
                        <a:t>メールアドレス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0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graphicFrame>
        <p:nvGraphicFramePr>
          <p:cNvPr id="10" name="表 9">
            <a:extLst>
              <a:ext uri="{FF2B5EF4-FFF2-40B4-BE49-F238E27FC236}">
                <a16:creationId xmlns:a16="http://schemas.microsoft.com/office/drawing/2014/main" id="{A63C11E7-064A-15C1-25F3-8C5613785300}"/>
              </a:ext>
            </a:extLst>
          </p:cNvPr>
          <p:cNvGraphicFramePr>
            <a:graphicFrameLocks noGrp="1"/>
          </p:cNvGraphicFramePr>
          <p:nvPr/>
        </p:nvGraphicFramePr>
        <p:xfrm>
          <a:off x="234949" y="1000737"/>
          <a:ext cx="6407149" cy="1156680"/>
        </p:xfrm>
        <a:graphic>
          <a:graphicData uri="http://schemas.openxmlformats.org/drawingml/2006/table">
            <a:tbl>
              <a:tblPr firstRow="1" bandRow="1">
                <a:tableStyleId>{5C22544A-7EE6-4342-B048-85BDC9FD1C3A}</a:tableStyleId>
              </a:tblPr>
              <a:tblGrid>
                <a:gridCol w="1135072">
                  <a:extLst>
                    <a:ext uri="{9D8B030D-6E8A-4147-A177-3AD203B41FA5}">
                      <a16:colId xmlns:a16="http://schemas.microsoft.com/office/drawing/2014/main" val="2543251354"/>
                    </a:ext>
                  </a:extLst>
                </a:gridCol>
                <a:gridCol w="91602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050" b="0" dirty="0">
                          <a:solidFill>
                            <a:schemeClr val="tx1"/>
                          </a:solidFill>
                          <a:latin typeface="A P-OTF UD新ゴ Pr6N DB" panose="020B0600000000000000" pitchFamily="34" charset="-128"/>
                          <a:ea typeface="A P-OTF UD新ゴ Pr6N DB" panose="020B0600000000000000" pitchFamily="34" charset="-128"/>
                        </a:rPr>
                        <a:t>受付番号</a:t>
                      </a:r>
                      <a:endParaRPr kumimoji="1" lang="en-US" altLang="ja-JP" sz="105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050" b="0" dirty="0">
                          <a:solidFill>
                            <a:schemeClr val="tx1"/>
                          </a:solidFill>
                          <a:latin typeface="A P-OTF UD新ゴ Pr6N DB" panose="020B0600000000000000" pitchFamily="34" charset="-128"/>
                          <a:ea typeface="A P-OTF UD新ゴ Pr6N DB" panose="020B0600000000000000" pitchFamily="34" charset="-128"/>
                        </a:rPr>
                        <a:t>（ブース）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0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050" b="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050" b="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050" b="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05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0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050" b="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050" b="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05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05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8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0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050" b="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800" b="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0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11" name="テキスト ボックス 10">
            <a:extLst>
              <a:ext uri="{FF2B5EF4-FFF2-40B4-BE49-F238E27FC236}">
                <a16:creationId xmlns:a16="http://schemas.microsoft.com/office/drawing/2014/main" id="{D0E00D21-E6D0-EB3D-CD38-C7FCF2376F1D}"/>
              </a:ext>
            </a:extLst>
          </p:cNvPr>
          <p:cNvSpPr txBox="1"/>
          <p:nvPr/>
        </p:nvSpPr>
        <p:spPr>
          <a:xfrm>
            <a:off x="120649" y="727174"/>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 P-OTF UD新ゴ Pr6N M" panose="020B0500000000000000" pitchFamily="34" charset="-128"/>
              </a:rPr>
              <a:t>１　出展社情報</a:t>
            </a:r>
          </a:p>
        </p:txBody>
      </p:sp>
      <p:sp>
        <p:nvSpPr>
          <p:cNvPr id="12" name="テキスト ボックス 11">
            <a:extLst>
              <a:ext uri="{FF2B5EF4-FFF2-40B4-BE49-F238E27FC236}">
                <a16:creationId xmlns:a16="http://schemas.microsoft.com/office/drawing/2014/main" id="{45DBE88E-099A-B779-53F2-BE3BB7B50D11}"/>
              </a:ext>
            </a:extLst>
          </p:cNvPr>
          <p:cNvSpPr txBox="1"/>
          <p:nvPr/>
        </p:nvSpPr>
        <p:spPr>
          <a:xfrm>
            <a:off x="120649" y="2234586"/>
            <a:ext cx="2159566"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 P-OTF UD新ゴ Pr6N M" panose="020B0500000000000000" pitchFamily="34" charset="-128"/>
              </a:rPr>
              <a:t>２　請求先が異なる場合</a:t>
            </a:r>
          </a:p>
        </p:txBody>
      </p:sp>
      <p:sp>
        <p:nvSpPr>
          <p:cNvPr id="16" name="テキスト ボックス 15">
            <a:extLst>
              <a:ext uri="{FF2B5EF4-FFF2-40B4-BE49-F238E27FC236}">
                <a16:creationId xmlns:a16="http://schemas.microsoft.com/office/drawing/2014/main" id="{48F42E1F-ECD1-971F-66F3-46E932ED9FA8}"/>
              </a:ext>
            </a:extLst>
          </p:cNvPr>
          <p:cNvSpPr txBox="1"/>
          <p:nvPr/>
        </p:nvSpPr>
        <p:spPr>
          <a:xfrm>
            <a:off x="188260" y="8086738"/>
            <a:ext cx="6530978" cy="646331"/>
          </a:xfrm>
          <a:prstGeom prst="rect">
            <a:avLst/>
          </a:prstGeom>
          <a:noFill/>
        </p:spPr>
        <p:txBody>
          <a:bodyPr wrap="square">
            <a:spAutoFit/>
          </a:bodyPr>
          <a:lstStyle/>
          <a:p>
            <a:pPr marL="171450" indent="-171450">
              <a:buFont typeface="Arial" panose="020B0604020202020204" pitchFamily="34" charset="0"/>
              <a:buChar char="•"/>
            </a:pPr>
            <a:r>
              <a:rPr lang="ja-JP" altLang="en-US" sz="1200" dirty="0">
                <a:ea typeface="A-OTF UD新ゴ Pro M" panose="020B0500000000000000"/>
              </a:rPr>
              <a:t>準備・手配の都合上、</a:t>
            </a:r>
            <a:r>
              <a:rPr lang="ja-JP" altLang="en-US" sz="1200" u="sng" dirty="0">
                <a:ea typeface="A-OTF UD新ゴ Pro M" panose="020B0500000000000000"/>
              </a:rPr>
              <a:t>指定期日以降のご注文内容（個数・内容）の変更・追加はお受けできません。</a:t>
            </a:r>
            <a:endParaRPr lang="en-US" altLang="ja-JP" sz="1200" u="sng" dirty="0">
              <a:ea typeface="A-OTF UD新ゴ Pro M" panose="020B0500000000000000"/>
            </a:endParaRPr>
          </a:p>
          <a:p>
            <a:pPr marL="171450" indent="-171450">
              <a:buFont typeface="Arial" panose="020B0604020202020204" pitchFamily="34" charset="0"/>
              <a:buChar char="•"/>
            </a:pPr>
            <a:r>
              <a:rPr lang="ja-JP" altLang="en-US" sz="1200" dirty="0">
                <a:latin typeface="+mn-ea"/>
                <a:ea typeface="A-OTF UD新ゴ Pro M" panose="020B0500000000000000"/>
              </a:rPr>
              <a:t>お弁当の価格は調整中のため、</a:t>
            </a:r>
            <a:r>
              <a:rPr lang="en-US" altLang="ja-JP" sz="1200" u="sng" dirty="0">
                <a:latin typeface="+mn-ea"/>
                <a:ea typeface="A-OTF UD新ゴ Pro M" panose="020B0500000000000000"/>
              </a:rPr>
              <a:t>9</a:t>
            </a:r>
            <a:r>
              <a:rPr lang="ja-JP" altLang="en-US" sz="1200" u="sng" dirty="0">
                <a:latin typeface="+mn-ea"/>
                <a:ea typeface="A-OTF UD新ゴ Pro M" panose="020B0500000000000000"/>
              </a:rPr>
              <a:t>月頃に改めてお知らせします。</a:t>
            </a:r>
            <a:endParaRPr lang="en-US" altLang="ja-JP" sz="1200" u="sng" dirty="0">
              <a:latin typeface="+mn-ea"/>
              <a:ea typeface="A-OTF UD新ゴ Pro M" panose="020B0500000000000000"/>
            </a:endParaRPr>
          </a:p>
        </p:txBody>
      </p:sp>
      <p:pic>
        <p:nvPicPr>
          <p:cNvPr id="7" name="図 6">
            <a:extLst>
              <a:ext uri="{FF2B5EF4-FFF2-40B4-BE49-F238E27FC236}">
                <a16:creationId xmlns:a16="http://schemas.microsoft.com/office/drawing/2014/main" id="{5BD50DAC-4332-55E9-2599-07CA5AB580E8}"/>
              </a:ext>
            </a:extLst>
          </p:cNvPr>
          <p:cNvPicPr>
            <a:picLocks noChangeAspect="1"/>
          </p:cNvPicPr>
          <p:nvPr/>
        </p:nvPicPr>
        <p:blipFill>
          <a:blip r:embed="rId3"/>
          <a:stretch>
            <a:fillRect/>
          </a:stretch>
        </p:blipFill>
        <p:spPr>
          <a:xfrm>
            <a:off x="2096625" y="4982702"/>
            <a:ext cx="720000" cy="670534"/>
          </a:xfrm>
          <a:prstGeom prst="rect">
            <a:avLst/>
          </a:prstGeom>
        </p:spPr>
      </p:pic>
      <p:pic>
        <p:nvPicPr>
          <p:cNvPr id="13" name="図 12">
            <a:extLst>
              <a:ext uri="{FF2B5EF4-FFF2-40B4-BE49-F238E27FC236}">
                <a16:creationId xmlns:a16="http://schemas.microsoft.com/office/drawing/2014/main" id="{F5A69A64-C551-9552-23CC-72653EB98F33}"/>
              </a:ext>
            </a:extLst>
          </p:cNvPr>
          <p:cNvPicPr>
            <a:picLocks noChangeAspect="1"/>
          </p:cNvPicPr>
          <p:nvPr/>
        </p:nvPicPr>
        <p:blipFill>
          <a:blip r:embed="rId4"/>
          <a:stretch>
            <a:fillRect/>
          </a:stretch>
        </p:blipFill>
        <p:spPr>
          <a:xfrm>
            <a:off x="2872715" y="4982701"/>
            <a:ext cx="720000" cy="670535"/>
          </a:xfrm>
          <a:prstGeom prst="rect">
            <a:avLst/>
          </a:prstGeom>
        </p:spPr>
      </p:pic>
      <p:pic>
        <p:nvPicPr>
          <p:cNvPr id="17" name="図 16">
            <a:extLst>
              <a:ext uri="{FF2B5EF4-FFF2-40B4-BE49-F238E27FC236}">
                <a16:creationId xmlns:a16="http://schemas.microsoft.com/office/drawing/2014/main" id="{679928C5-D4E8-4F43-A6F3-B6346C3ADFE9}"/>
              </a:ext>
            </a:extLst>
          </p:cNvPr>
          <p:cNvPicPr>
            <a:picLocks noChangeAspect="1"/>
          </p:cNvPicPr>
          <p:nvPr/>
        </p:nvPicPr>
        <p:blipFill>
          <a:blip r:embed="rId5"/>
          <a:stretch>
            <a:fillRect/>
          </a:stretch>
        </p:blipFill>
        <p:spPr>
          <a:xfrm>
            <a:off x="3675699" y="4982701"/>
            <a:ext cx="720000" cy="670535"/>
          </a:xfrm>
          <a:prstGeom prst="rect">
            <a:avLst/>
          </a:prstGeom>
        </p:spPr>
      </p:pic>
      <p:pic>
        <p:nvPicPr>
          <p:cNvPr id="18" name="図 17">
            <a:extLst>
              <a:ext uri="{FF2B5EF4-FFF2-40B4-BE49-F238E27FC236}">
                <a16:creationId xmlns:a16="http://schemas.microsoft.com/office/drawing/2014/main" id="{3303BA29-37EF-3992-7073-43215E963F53}"/>
              </a:ext>
            </a:extLst>
          </p:cNvPr>
          <p:cNvPicPr>
            <a:picLocks noChangeAspect="1"/>
          </p:cNvPicPr>
          <p:nvPr/>
        </p:nvPicPr>
        <p:blipFill>
          <a:blip r:embed="rId6"/>
          <a:stretch>
            <a:fillRect/>
          </a:stretch>
        </p:blipFill>
        <p:spPr>
          <a:xfrm>
            <a:off x="4465236" y="4982701"/>
            <a:ext cx="720000" cy="670535"/>
          </a:xfrm>
          <a:prstGeom prst="rect">
            <a:avLst/>
          </a:prstGeom>
        </p:spPr>
      </p:pic>
      <p:pic>
        <p:nvPicPr>
          <p:cNvPr id="19" name="図 18">
            <a:extLst>
              <a:ext uri="{FF2B5EF4-FFF2-40B4-BE49-F238E27FC236}">
                <a16:creationId xmlns:a16="http://schemas.microsoft.com/office/drawing/2014/main" id="{E23EEBEA-A0DA-37D5-4DC5-EB025CD4D80D}"/>
              </a:ext>
            </a:extLst>
          </p:cNvPr>
          <p:cNvPicPr>
            <a:picLocks noChangeAspect="1"/>
          </p:cNvPicPr>
          <p:nvPr/>
        </p:nvPicPr>
        <p:blipFill>
          <a:blip r:embed="rId7"/>
          <a:stretch>
            <a:fillRect/>
          </a:stretch>
        </p:blipFill>
        <p:spPr>
          <a:xfrm>
            <a:off x="5254771" y="4982706"/>
            <a:ext cx="720000" cy="670530"/>
          </a:xfrm>
          <a:prstGeom prst="rect">
            <a:avLst/>
          </a:prstGeom>
        </p:spPr>
      </p:pic>
      <p:graphicFrame>
        <p:nvGraphicFramePr>
          <p:cNvPr id="8" name="表 7">
            <a:extLst>
              <a:ext uri="{FF2B5EF4-FFF2-40B4-BE49-F238E27FC236}">
                <a16:creationId xmlns:a16="http://schemas.microsoft.com/office/drawing/2014/main" id="{DA5A6CC9-619C-3D26-7D54-16AC4FB5B212}"/>
              </a:ext>
            </a:extLst>
          </p:cNvPr>
          <p:cNvGraphicFramePr>
            <a:graphicFrameLocks noGrp="1"/>
          </p:cNvGraphicFramePr>
          <p:nvPr>
            <p:extLst>
              <p:ext uri="{D42A27DB-BD31-4B8C-83A1-F6EECF244321}">
                <p14:modId xmlns:p14="http://schemas.microsoft.com/office/powerpoint/2010/main" val="1753062218"/>
              </p:ext>
            </p:extLst>
          </p:nvPr>
        </p:nvGraphicFramePr>
        <p:xfrm>
          <a:off x="225425" y="8985514"/>
          <a:ext cx="6407150" cy="803520"/>
        </p:xfrm>
        <a:graphic>
          <a:graphicData uri="http://schemas.openxmlformats.org/drawingml/2006/table">
            <a:tbl>
              <a:tblPr firstRow="1" bandRow="1">
                <a:tableStyleId>{5C22544A-7EE6-4342-B048-85BDC9FD1C3A}</a:tableStyleId>
              </a:tblPr>
              <a:tblGrid>
                <a:gridCol w="1136495">
                  <a:extLst>
                    <a:ext uri="{9D8B030D-6E8A-4147-A177-3AD203B41FA5}">
                      <a16:colId xmlns:a16="http://schemas.microsoft.com/office/drawing/2014/main" val="1346885655"/>
                    </a:ext>
                  </a:extLst>
                </a:gridCol>
                <a:gridCol w="5270655">
                  <a:extLst>
                    <a:ext uri="{9D8B030D-6E8A-4147-A177-3AD203B41FA5}">
                      <a16:colId xmlns:a16="http://schemas.microsoft.com/office/drawing/2014/main" val="1506013278"/>
                    </a:ext>
                  </a:extLst>
                </a:gridCol>
              </a:tblGrid>
              <a:tr h="0">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提出方法</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期日までに電子メールにてお送りください。</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株式会社アクティオ　</a:t>
                      </a:r>
                      <a:r>
                        <a:rPr kumimoji="1" lang="zh-TW" altLang="en-US" sz="1200" b="0" dirty="0">
                          <a:solidFill>
                            <a:schemeClr val="tx1"/>
                          </a:solidFill>
                          <a:latin typeface="A P-OTF UD新ゴ Pr6N DB" panose="020B0600000000000000" pitchFamily="34" charset="-128"/>
                          <a:ea typeface="A P-OTF UD新ゴ Pr6N DB" panose="020B0600000000000000" pitchFamily="34" charset="-128"/>
                        </a:rPr>
                        <a:t>林業展事務局　</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担当：大野</a:t>
                      </a: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電子メール ：</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ringyoten-support@jei-m.com</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2" name="スライド番号プレースホルダー 1">
            <a:extLst>
              <a:ext uri="{FF2B5EF4-FFF2-40B4-BE49-F238E27FC236}">
                <a16:creationId xmlns:a16="http://schemas.microsoft.com/office/drawing/2014/main" id="{D99B8406-209C-F492-0283-8CCB1FA80EB5}"/>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53</a:t>
            </a:r>
            <a:endParaRPr kumimoji="1" lang="ja-JP" altLang="en-US" sz="1050" dirty="0">
              <a:solidFill>
                <a:schemeClr val="tx1"/>
              </a:solidFill>
            </a:endParaRPr>
          </a:p>
        </p:txBody>
      </p:sp>
    </p:spTree>
    <p:extLst>
      <p:ext uri="{BB962C8B-B14F-4D97-AF65-F5344CB8AC3E}">
        <p14:creationId xmlns:p14="http://schemas.microsoft.com/office/powerpoint/2010/main" val="116351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1635384" cy="369332"/>
          </a:xfrm>
          <a:prstGeom prst="rect">
            <a:avLst/>
          </a:prstGeom>
          <a:noFill/>
        </p:spPr>
        <p:txBody>
          <a:bodyPr wrap="none" rtlCol="0">
            <a:spAutoFit/>
          </a:bodyPr>
          <a:lstStyle/>
          <a:p>
            <a:r>
              <a:rPr kumimoji="1" lang="ja-JP" altLang="en-US" dirty="0">
                <a:latin typeface="A-OTF UD新ゴ Pro M" panose="020B0500000000000000" pitchFamily="34" charset="-128"/>
                <a:ea typeface="A-OTF UD新ゴ Pro M" panose="020B0500000000000000"/>
              </a:rPr>
              <a:t>出展申込書 ①</a:t>
            </a:r>
          </a:p>
        </p:txBody>
      </p:sp>
      <p:graphicFrame>
        <p:nvGraphicFramePr>
          <p:cNvPr id="13" name="表 7">
            <a:extLst>
              <a:ext uri="{FF2B5EF4-FFF2-40B4-BE49-F238E27FC236}">
                <a16:creationId xmlns:a16="http://schemas.microsoft.com/office/drawing/2014/main" id="{8BEBD793-A929-466D-AC50-98A99EED4426}"/>
              </a:ext>
            </a:extLst>
          </p:cNvPr>
          <p:cNvGraphicFramePr>
            <a:graphicFrameLocks noGrp="1"/>
          </p:cNvGraphicFramePr>
          <p:nvPr>
            <p:extLst>
              <p:ext uri="{D42A27DB-BD31-4B8C-83A1-F6EECF244321}">
                <p14:modId xmlns:p14="http://schemas.microsoft.com/office/powerpoint/2010/main" val="2325902240"/>
              </p:ext>
            </p:extLst>
          </p:nvPr>
        </p:nvGraphicFramePr>
        <p:xfrm>
          <a:off x="3711574" y="586014"/>
          <a:ext cx="2921000" cy="370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7084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提出期限</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OTF UD新ゴ Pro M" panose="020B0500000000000000" pitchFamily="34" charset="-128"/>
                          <a:ea typeface="A-OTF UD新ゴ Pro M" panose="020B0500000000000000" pitchFamily="34" charset="-128"/>
                        </a:rPr>
                        <a:t>5</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月</a:t>
                      </a:r>
                      <a:r>
                        <a:rPr kumimoji="1" lang="en-US" altLang="ja-JP" sz="1600" b="0" dirty="0">
                          <a:solidFill>
                            <a:schemeClr val="tx1"/>
                          </a:solidFill>
                          <a:latin typeface="A-OTF UD新ゴ Pro M" panose="020B0500000000000000" pitchFamily="34" charset="-128"/>
                          <a:ea typeface="A-OTF UD新ゴ Pro M" panose="020B0500000000000000" pitchFamily="34" charset="-128"/>
                        </a:rPr>
                        <a:t>14</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日（木）</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16" name="表 15">
            <a:extLst>
              <a:ext uri="{FF2B5EF4-FFF2-40B4-BE49-F238E27FC236}">
                <a16:creationId xmlns:a16="http://schemas.microsoft.com/office/drawing/2014/main" id="{8FF31ABD-A2E8-4968-A074-B6DC3B7D06D3}"/>
              </a:ext>
            </a:extLst>
          </p:cNvPr>
          <p:cNvGraphicFramePr>
            <a:graphicFrameLocks noGrp="1"/>
          </p:cNvGraphicFramePr>
          <p:nvPr>
            <p:extLst>
              <p:ext uri="{D42A27DB-BD31-4B8C-83A1-F6EECF244321}">
                <p14:modId xmlns:p14="http://schemas.microsoft.com/office/powerpoint/2010/main" val="1348154565"/>
              </p:ext>
            </p:extLst>
          </p:nvPr>
        </p:nvGraphicFramePr>
        <p:xfrm>
          <a:off x="253663" y="8887012"/>
          <a:ext cx="6378911" cy="822960"/>
        </p:xfrm>
        <a:graphic>
          <a:graphicData uri="http://schemas.openxmlformats.org/drawingml/2006/table">
            <a:tbl>
              <a:tblPr firstRow="1" bandRow="1">
                <a:tableStyleId>{5C22544A-7EE6-4342-B048-85BDC9FD1C3A}</a:tableStyleId>
              </a:tblPr>
              <a:tblGrid>
                <a:gridCol w="1131486">
                  <a:extLst>
                    <a:ext uri="{9D8B030D-6E8A-4147-A177-3AD203B41FA5}">
                      <a16:colId xmlns:a16="http://schemas.microsoft.com/office/drawing/2014/main" val="1346885655"/>
                    </a:ext>
                  </a:extLst>
                </a:gridCol>
                <a:gridCol w="5247425">
                  <a:extLst>
                    <a:ext uri="{9D8B030D-6E8A-4147-A177-3AD203B41FA5}">
                      <a16:colId xmlns:a16="http://schemas.microsoft.com/office/drawing/2014/main" val="1506013278"/>
                    </a:ext>
                  </a:extLst>
                </a:gridCol>
              </a:tblGrid>
              <a:tr h="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期日までに電子メールまたは</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にてお送りください。</a:t>
                      </a:r>
                      <a:endParaRPr kumimoji="1" lang="en-US" altLang="ja-JP" sz="1200" b="0" dirty="0">
                        <a:solidFill>
                          <a:schemeClr val="tx1"/>
                        </a:solidFill>
                        <a:latin typeface="A-OTF UD新ゴ Pro M" panose="020B0500000000000000" pitchFamily="34" charset="-128"/>
                        <a:ea typeface="A-OTF UD新ゴ Pro M" panose="020B0500000000000000" pitchFamily="34" charset="-128"/>
                      </a:endParaRPr>
                    </a:p>
                    <a:p>
                      <a:pPr>
                        <a:spcBef>
                          <a:spcPts val="0"/>
                        </a:spcBef>
                      </a:pPr>
                      <a:r>
                        <a:rPr kumimoji="1" lang="zh-TW" altLang="en-US" sz="1200" b="0" dirty="0">
                          <a:solidFill>
                            <a:schemeClr val="tx1"/>
                          </a:solidFill>
                          <a:latin typeface="A-OTF UD新ゴ Pro M" panose="020B0500000000000000" pitchFamily="34" charset="-128"/>
                          <a:ea typeface="A-OTF UD新ゴ Pro M" panose="020B0500000000000000" pitchFamily="34" charset="-128"/>
                        </a:rPr>
                        <a:t>一般社団法人林業機械化協会</a:t>
                      </a:r>
                    </a:p>
                    <a:p>
                      <a:pPr>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担当：今泉、寺澤</a:t>
                      </a:r>
                    </a:p>
                    <a:p>
                      <a:pPr algn="l">
                        <a:spcBef>
                          <a:spcPts val="0"/>
                        </a:spcBef>
                      </a:pP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03-5840-6218</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　電子メール：</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tenji@rinkikyo.or.jp</a:t>
                      </a:r>
                      <a:endParaRPr kumimoji="1" lang="en-US" altLang="ja-JP" sz="20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7" name="Rectangle 1">
            <a:extLst>
              <a:ext uri="{FF2B5EF4-FFF2-40B4-BE49-F238E27FC236}">
                <a16:creationId xmlns:a16="http://schemas.microsoft.com/office/drawing/2014/main" id="{F612BB7E-B0CE-4689-94D8-B123B085AED6}"/>
              </a:ext>
            </a:extLst>
          </p:cNvPr>
          <p:cNvSpPr>
            <a:spLocks noChangeArrowheads="1"/>
          </p:cNvSpPr>
          <p:nvPr/>
        </p:nvSpPr>
        <p:spPr bwMode="auto">
          <a:xfrm>
            <a:off x="111063" y="4290111"/>
            <a:ext cx="65453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en-US" sz="1400" b="1" dirty="0">
                <a:solidFill>
                  <a:srgbClr val="000000"/>
                </a:solidFill>
                <a:latin typeface="A-OTF UD新ゴ Pro M" panose="020B0500000000000000" pitchFamily="34" charset="-128"/>
                <a:ea typeface="A-OTF UD新ゴ Pro M" panose="020B0500000000000000"/>
                <a:cs typeface="ＭＳ 明朝" panose="02020609040205080304" pitchFamily="17" charset="-128"/>
              </a:rPr>
              <a:t>３</a:t>
            </a:r>
            <a:r>
              <a:rPr kumimoji="0" lang="ja-JP" altLang="ja-JP" sz="1400" b="1" i="0" u="none" strike="noStrike" cap="none" normalizeH="0" baseline="0" dirty="0">
                <a:ln>
                  <a:noFill/>
                </a:ln>
                <a:solidFill>
                  <a:srgbClr val="000000"/>
                </a:solidFill>
                <a:effectLst/>
                <a:latin typeface="A-OTF UD新ゴ Pro M" panose="020B0500000000000000" pitchFamily="34" charset="-128"/>
                <a:ea typeface="A-OTF UD新ゴ Pro M" panose="020B0500000000000000"/>
                <a:cs typeface="ＭＳ 明朝" panose="02020609040205080304" pitchFamily="17" charset="-128"/>
              </a:rPr>
              <a:t>　</a:t>
            </a:r>
            <a:r>
              <a:rPr kumimoji="0" lang="ja-JP" altLang="en-US" sz="1400" b="1" i="0" u="none" strike="noStrike" cap="none" normalizeH="0" baseline="0" dirty="0">
                <a:ln>
                  <a:noFill/>
                </a:ln>
                <a:solidFill>
                  <a:srgbClr val="000000"/>
                </a:solidFill>
                <a:effectLst/>
                <a:latin typeface="A-OTF UD新ゴ Pro M" panose="020B0500000000000000" pitchFamily="34" charset="-128"/>
                <a:ea typeface="A-OTF UD新ゴ Pro M" panose="020B0500000000000000"/>
                <a:cs typeface="ＭＳ 明朝" panose="02020609040205080304" pitchFamily="17" charset="-128"/>
              </a:rPr>
              <a:t>展示区域　</a:t>
            </a:r>
            <a:r>
              <a:rPr lang="ja-JP" altLang="en-US" sz="1200" dirty="0">
                <a:solidFill>
                  <a:srgbClr val="000000"/>
                </a:solidFill>
                <a:latin typeface="A-OTF UD新ゴ Pro M" panose="020B0500000000000000" pitchFamily="34" charset="-128"/>
                <a:ea typeface="A-OTF UD新ゴ Pro M" panose="020B0500000000000000"/>
                <a:cs typeface="ＭＳ 明朝" panose="02020609040205080304" pitchFamily="17" charset="-128"/>
              </a:rPr>
              <a:t>（該当する項目に〇を記入するとともに、必要に応じて数字等を記入）</a:t>
            </a:r>
          </a:p>
        </p:txBody>
      </p:sp>
      <p:graphicFrame>
        <p:nvGraphicFramePr>
          <p:cNvPr id="9" name="表 9">
            <a:extLst>
              <a:ext uri="{FF2B5EF4-FFF2-40B4-BE49-F238E27FC236}">
                <a16:creationId xmlns:a16="http://schemas.microsoft.com/office/drawing/2014/main" id="{7B929106-6011-4963-B1DE-6F5DB2B5728D}"/>
              </a:ext>
            </a:extLst>
          </p:cNvPr>
          <p:cNvGraphicFramePr>
            <a:graphicFrameLocks noGrp="1"/>
          </p:cNvGraphicFramePr>
          <p:nvPr>
            <p:extLst>
              <p:ext uri="{D42A27DB-BD31-4B8C-83A1-F6EECF244321}">
                <p14:modId xmlns:p14="http://schemas.microsoft.com/office/powerpoint/2010/main" val="4122054600"/>
              </p:ext>
            </p:extLst>
          </p:nvPr>
        </p:nvGraphicFramePr>
        <p:xfrm>
          <a:off x="237955" y="4588518"/>
          <a:ext cx="6382086" cy="3125728"/>
        </p:xfrm>
        <a:graphic>
          <a:graphicData uri="http://schemas.openxmlformats.org/drawingml/2006/table">
            <a:tbl>
              <a:tblPr firstRow="1" bandRow="1">
                <a:tableStyleId>{5C22544A-7EE6-4342-B048-85BDC9FD1C3A}</a:tableStyleId>
              </a:tblPr>
              <a:tblGrid>
                <a:gridCol w="921086">
                  <a:extLst>
                    <a:ext uri="{9D8B030D-6E8A-4147-A177-3AD203B41FA5}">
                      <a16:colId xmlns:a16="http://schemas.microsoft.com/office/drawing/2014/main" val="538338101"/>
                    </a:ext>
                  </a:extLst>
                </a:gridCol>
                <a:gridCol w="3381375">
                  <a:extLst>
                    <a:ext uri="{9D8B030D-6E8A-4147-A177-3AD203B41FA5}">
                      <a16:colId xmlns:a16="http://schemas.microsoft.com/office/drawing/2014/main" val="2328965506"/>
                    </a:ext>
                  </a:extLst>
                </a:gridCol>
                <a:gridCol w="2079625">
                  <a:extLst>
                    <a:ext uri="{9D8B030D-6E8A-4147-A177-3AD203B41FA5}">
                      <a16:colId xmlns:a16="http://schemas.microsoft.com/office/drawing/2014/main" val="2902487589"/>
                    </a:ext>
                  </a:extLst>
                </a:gridCol>
              </a:tblGrid>
              <a:tr h="525511">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該当する</a:t>
                      </a:r>
                      <a:endParaRPr kumimoji="1" lang="en-US" altLang="ja-JP" sz="1200" b="0" dirty="0">
                        <a:solidFill>
                          <a:schemeClr val="tx1"/>
                        </a:solidFill>
                        <a:latin typeface="A-OTF UD新ゴ Pro M" panose="020B0500000000000000" pitchFamily="34" charset="-128"/>
                        <a:ea typeface="A-OTF UD新ゴ Pro M" panose="020B0500000000000000" pitchFamily="34" charset="-128"/>
                      </a:endParaRPr>
                    </a:p>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項目に〇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区画規模等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rPr>
                        <a:t>希望する区画数、</a:t>
                      </a:r>
                      <a:endParaRPr kumimoji="0" lang="en-US" altLang="ja-JP"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p>
                      <a:pPr algn="ct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面積等</a:t>
                      </a:r>
                      <a:endParaRPr kumimoji="1" lang="ja-JP" altLang="en-US" sz="12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287362864"/>
                  </a:ext>
                </a:extLst>
              </a:tr>
              <a:tr h="471094">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①小規模（</a:t>
                      </a:r>
                      <a:r>
                        <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1</a:t>
                      </a: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区画 </a:t>
                      </a:r>
                      <a:r>
                        <a:rPr kumimoji="1" lang="en-US" altLang="ja-JP" sz="1200" dirty="0">
                          <a:solidFill>
                            <a:schemeClr val="tx1"/>
                          </a:solidFill>
                          <a:latin typeface="A-OTF UD新ゴ Pro M" panose="020B0500000000000000" pitchFamily="34" charset="-128"/>
                          <a:ea typeface="A-OTF UD新ゴ Pro M" panose="020B0500000000000000" pitchFamily="34" charset="-128"/>
                        </a:rPr>
                        <a:t>5.4</a:t>
                      </a:r>
                      <a:r>
                        <a:rPr lang="ja-JP" altLang="ja-JP" sz="1200" kern="100" dirty="0">
                          <a:solidFill>
                            <a:srgbClr val="000000"/>
                          </a:solidFill>
                          <a:effectLst/>
                          <a:ea typeface="A-OTF UD新ゴ Pro M" panose="020B0500000000000000"/>
                        </a:rPr>
                        <a:t>ｍ×</a:t>
                      </a:r>
                      <a:r>
                        <a:rPr kumimoji="1" lang="en-US" altLang="ja-JP" sz="1200" dirty="0">
                          <a:solidFill>
                            <a:schemeClr val="tx1"/>
                          </a:solidFill>
                          <a:latin typeface="A-OTF UD新ゴ Pro M" panose="020B0500000000000000" pitchFamily="34" charset="-128"/>
                          <a:ea typeface="A-OTF UD新ゴ Pro M" panose="020B0500000000000000" pitchFamily="34" charset="-128"/>
                        </a:rPr>
                        <a:t>3.6</a:t>
                      </a:r>
                      <a:r>
                        <a:rPr lang="ja-JP" altLang="ja-JP" sz="1200" kern="100" dirty="0">
                          <a:solidFill>
                            <a:srgbClr val="000000"/>
                          </a:solidFill>
                          <a:effectLst/>
                          <a:ea typeface="A-OTF UD新ゴ Pro M" panose="020B0500000000000000"/>
                        </a:rPr>
                        <a:t>ｍ</a:t>
                      </a: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）を希望</a:t>
                      </a:r>
                      <a:endPar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ja-JP" altLang="en-US"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区  画  数：　　　　　区画</a:t>
                      </a:r>
                      <a:endParaRPr kumimoji="0" lang="en-US" altLang="ja-JP"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8626214"/>
                  </a:ext>
                </a:extLst>
              </a:tr>
              <a:tr h="818000">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➁中規模（</a:t>
                      </a:r>
                      <a:r>
                        <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200</a:t>
                      </a: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㎡以下）を希望</a:t>
                      </a:r>
                      <a:endPar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縦の長さ：　　　　　ｍ</a:t>
                      </a:r>
                      <a:endParaRPr kumimoji="0" lang="en-US" altLang="ja-JP"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横の長さ：　　　　　ｍ</a:t>
                      </a:r>
                      <a:endParaRPr kumimoji="0" lang="en-US" altLang="ja-JP"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面　　積：　　　　　㎡</a:t>
                      </a:r>
                      <a:endParaRPr kumimoji="0" lang="en-US" altLang="ja-JP"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85442"/>
                  </a:ext>
                </a:extLst>
              </a:tr>
              <a:tr h="800100">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rPr>
                        <a:t>③</a:t>
                      </a: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rPr>
                        <a:t>大</a:t>
                      </a: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規模（</a:t>
                      </a:r>
                      <a:r>
                        <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200</a:t>
                      </a: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㎡超）</a:t>
                      </a:r>
                      <a:r>
                        <a:rPr kumimoji="1" lang="ja-JP" altLang="en-US" sz="1200" dirty="0">
                          <a:latin typeface="A-OTF UD新ゴ Pro M" panose="020B0500000000000000" pitchFamily="34" charset="-128"/>
                          <a:ea typeface="A-OTF UD新ゴ Pro M" panose="020B0500000000000000" pitchFamily="34" charset="-128"/>
                        </a:rPr>
                        <a:t>を希望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縦の長さ：　　　　　ｍ</a:t>
                      </a:r>
                      <a:endParaRPr kumimoji="0" lang="en-US" altLang="ja-JP"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横の長さ：　　　　　ｍ</a:t>
                      </a:r>
                      <a:endParaRPr kumimoji="0" lang="en-US" altLang="ja-JP"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面　　積：　　　　　㎡</a:t>
                      </a:r>
                      <a:endParaRPr kumimoji="0" lang="en-US" altLang="ja-JP" sz="1200" b="0" i="0" u="sng"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7319409"/>
                  </a:ext>
                </a:extLst>
              </a:tr>
              <a:tr h="511023">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A-OTF UD新ゴ Pro M" panose="020B0500000000000000" pitchFamily="34" charset="-128"/>
                          <a:ea typeface="A-OTF UD新ゴ Pro M" panose="020B0500000000000000" pitchFamily="34" charset="-128"/>
                        </a:rPr>
                        <a:t>④ドローン飛行場の使用を希望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endParaRPr kumimoji="0" lang="en-US" altLang="ja-JP" sz="1200" b="0" i="0" u="none" strike="sng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5895364"/>
                  </a:ext>
                </a:extLst>
              </a:tr>
            </a:tbl>
          </a:graphicData>
        </a:graphic>
      </p:graphicFrame>
      <p:graphicFrame>
        <p:nvGraphicFramePr>
          <p:cNvPr id="3" name="表 2">
            <a:extLst>
              <a:ext uri="{FF2B5EF4-FFF2-40B4-BE49-F238E27FC236}">
                <a16:creationId xmlns:a16="http://schemas.microsoft.com/office/drawing/2014/main" id="{934CE5B5-3E5E-EDBA-1BAC-F2ED6CC33EA2}"/>
              </a:ext>
            </a:extLst>
          </p:cNvPr>
          <p:cNvGraphicFramePr>
            <a:graphicFrameLocks noGrp="1"/>
          </p:cNvGraphicFramePr>
          <p:nvPr>
            <p:extLst>
              <p:ext uri="{D42A27DB-BD31-4B8C-83A1-F6EECF244321}">
                <p14:modId xmlns:p14="http://schemas.microsoft.com/office/powerpoint/2010/main" val="767494658"/>
              </p:ext>
            </p:extLst>
          </p:nvPr>
        </p:nvGraphicFramePr>
        <p:xfrm>
          <a:off x="225423" y="2842803"/>
          <a:ext cx="6407151" cy="1385280"/>
        </p:xfrm>
        <a:graphic>
          <a:graphicData uri="http://schemas.openxmlformats.org/drawingml/2006/table">
            <a:tbl>
              <a:tblPr firstRow="1" bandRow="1">
                <a:tableStyleId>{5C22544A-7EE6-4342-B048-85BDC9FD1C3A}</a:tableStyleId>
              </a:tblPr>
              <a:tblGrid>
                <a:gridCol w="1134733">
                  <a:extLst>
                    <a:ext uri="{9D8B030D-6E8A-4147-A177-3AD203B41FA5}">
                      <a16:colId xmlns:a16="http://schemas.microsoft.com/office/drawing/2014/main" val="2543251354"/>
                    </a:ext>
                  </a:extLst>
                </a:gridCol>
                <a:gridCol w="2018664">
                  <a:extLst>
                    <a:ext uri="{9D8B030D-6E8A-4147-A177-3AD203B41FA5}">
                      <a16:colId xmlns:a16="http://schemas.microsoft.com/office/drawing/2014/main" val="2263179095"/>
                    </a:ext>
                  </a:extLst>
                </a:gridCol>
                <a:gridCol w="1238616">
                  <a:extLst>
                    <a:ext uri="{9D8B030D-6E8A-4147-A177-3AD203B41FA5}">
                      <a16:colId xmlns:a16="http://schemas.microsoft.com/office/drawing/2014/main" val="3687348748"/>
                    </a:ext>
                  </a:extLst>
                </a:gridCol>
                <a:gridCol w="2015138">
                  <a:extLst>
                    <a:ext uri="{9D8B030D-6E8A-4147-A177-3AD203B41FA5}">
                      <a16:colId xmlns:a16="http://schemas.microsoft.com/office/drawing/2014/main" val="3480470527"/>
                    </a:ext>
                  </a:extLst>
                </a:gridCol>
              </a:tblGrid>
              <a:tr h="261876">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15521385"/>
                  </a:ext>
                </a:extLst>
              </a:tr>
              <a:tr h="261876">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TEL</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2618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graphicFrame>
        <p:nvGraphicFramePr>
          <p:cNvPr id="5" name="表 4">
            <a:extLst>
              <a:ext uri="{FF2B5EF4-FFF2-40B4-BE49-F238E27FC236}">
                <a16:creationId xmlns:a16="http://schemas.microsoft.com/office/drawing/2014/main" id="{437CE09F-1497-E796-8932-90149B35D7B0}"/>
              </a:ext>
            </a:extLst>
          </p:cNvPr>
          <p:cNvGraphicFramePr>
            <a:graphicFrameLocks noGrp="1"/>
          </p:cNvGraphicFramePr>
          <p:nvPr>
            <p:extLst>
              <p:ext uri="{D42A27DB-BD31-4B8C-83A1-F6EECF244321}">
                <p14:modId xmlns:p14="http://schemas.microsoft.com/office/powerpoint/2010/main" val="3592405002"/>
              </p:ext>
            </p:extLst>
          </p:nvPr>
        </p:nvGraphicFramePr>
        <p:xfrm>
          <a:off x="225426" y="1097088"/>
          <a:ext cx="6407149" cy="1385280"/>
        </p:xfrm>
        <a:graphic>
          <a:graphicData uri="http://schemas.openxmlformats.org/drawingml/2006/table">
            <a:tbl>
              <a:tblPr firstRow="1" bandRow="1">
                <a:tableStyleId>{5C22544A-7EE6-4342-B048-85BDC9FD1C3A}</a:tableStyleId>
              </a:tblPr>
              <a:tblGrid>
                <a:gridCol w="1135072">
                  <a:extLst>
                    <a:ext uri="{9D8B030D-6E8A-4147-A177-3AD203B41FA5}">
                      <a16:colId xmlns:a16="http://schemas.microsoft.com/office/drawing/2014/main" val="2543251354"/>
                    </a:ext>
                  </a:extLst>
                </a:gridCol>
                <a:gridCol w="91602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受付番号</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9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10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10" name="テキスト ボックス 9">
            <a:extLst>
              <a:ext uri="{FF2B5EF4-FFF2-40B4-BE49-F238E27FC236}">
                <a16:creationId xmlns:a16="http://schemas.microsoft.com/office/drawing/2014/main" id="{CA19AF11-2A97-D52F-D9F0-079FD389B70C}"/>
              </a:ext>
            </a:extLst>
          </p:cNvPr>
          <p:cNvSpPr txBox="1"/>
          <p:nvPr/>
        </p:nvSpPr>
        <p:spPr>
          <a:xfrm>
            <a:off x="101599" y="867672"/>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１　出展社情報</a:t>
            </a:r>
          </a:p>
        </p:txBody>
      </p:sp>
      <p:sp>
        <p:nvSpPr>
          <p:cNvPr id="15" name="テキスト ボックス 14">
            <a:extLst>
              <a:ext uri="{FF2B5EF4-FFF2-40B4-BE49-F238E27FC236}">
                <a16:creationId xmlns:a16="http://schemas.microsoft.com/office/drawing/2014/main" id="{2B72DF9C-83B9-7552-54C0-8EA96132877F}"/>
              </a:ext>
            </a:extLst>
          </p:cNvPr>
          <p:cNvSpPr txBox="1"/>
          <p:nvPr/>
        </p:nvSpPr>
        <p:spPr>
          <a:xfrm>
            <a:off x="101599" y="2608972"/>
            <a:ext cx="2159566"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２　請求先が異なる場合</a:t>
            </a:r>
          </a:p>
        </p:txBody>
      </p:sp>
      <p:sp>
        <p:nvSpPr>
          <p:cNvPr id="2" name="テキスト ボックス 1">
            <a:extLst>
              <a:ext uri="{FF2B5EF4-FFF2-40B4-BE49-F238E27FC236}">
                <a16:creationId xmlns:a16="http://schemas.microsoft.com/office/drawing/2014/main" id="{6B736BDC-57CD-FC3C-3E90-F56C4F79C2C8}"/>
              </a:ext>
            </a:extLst>
          </p:cNvPr>
          <p:cNvSpPr txBox="1"/>
          <p:nvPr/>
        </p:nvSpPr>
        <p:spPr>
          <a:xfrm>
            <a:off x="237955" y="8074681"/>
            <a:ext cx="6223245" cy="369332"/>
          </a:xfrm>
          <a:prstGeom prst="rect">
            <a:avLst/>
          </a:prstGeom>
          <a:noFill/>
        </p:spPr>
        <p:txBody>
          <a:bodyPr wrap="square" rtlCol="0">
            <a:spAutoFit/>
          </a:bodyPr>
          <a:lstStyle/>
          <a:p>
            <a:r>
              <a:rPr kumimoji="1" lang="ja-JP" altLang="en-US" dirty="0"/>
              <a:t>　　　</a:t>
            </a:r>
            <a:r>
              <a:rPr kumimoji="1" lang="en-US" altLang="ja-JP" sz="1600" dirty="0"/>
              <a:t>※</a:t>
            </a:r>
            <a:r>
              <a:rPr kumimoji="1" lang="ja-JP" altLang="en-US" sz="1600" dirty="0"/>
              <a:t>　法令等、運営管理事項を遵守し運営いたします</a:t>
            </a:r>
            <a:r>
              <a:rPr kumimoji="1" lang="ja-JP" altLang="en-US" b="1" dirty="0"/>
              <a:t>。　</a:t>
            </a:r>
          </a:p>
        </p:txBody>
      </p:sp>
      <p:sp>
        <p:nvSpPr>
          <p:cNvPr id="6" name="スライド番号プレースホルダー 1">
            <a:extLst>
              <a:ext uri="{FF2B5EF4-FFF2-40B4-BE49-F238E27FC236}">
                <a16:creationId xmlns:a16="http://schemas.microsoft.com/office/drawing/2014/main" id="{1B38A706-7F9D-12AF-AD3F-9E27AEF16B40}"/>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38</a:t>
            </a:r>
            <a:endParaRPr kumimoji="1" lang="ja-JP" altLang="en-US" sz="1050" dirty="0">
              <a:solidFill>
                <a:schemeClr val="tx1"/>
              </a:solidFill>
            </a:endParaRPr>
          </a:p>
        </p:txBody>
      </p:sp>
    </p:spTree>
    <p:extLst>
      <p:ext uri="{BB962C8B-B14F-4D97-AF65-F5344CB8AC3E}">
        <p14:creationId xmlns:p14="http://schemas.microsoft.com/office/powerpoint/2010/main" val="232310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1646605" cy="369332"/>
          </a:xfrm>
          <a:prstGeom prst="rect">
            <a:avLst/>
          </a:prstGeom>
          <a:noFill/>
        </p:spPr>
        <p:txBody>
          <a:bodyPr wrap="none" rtlCol="0">
            <a:spAutoFit/>
          </a:bodyPr>
          <a:lstStyle/>
          <a:p>
            <a:r>
              <a:rPr kumimoji="1" lang="ja-JP" altLang="en-US" dirty="0">
                <a:latin typeface="A-OTF UD新ゴ Pro M" panose="020B0500000000000000" pitchFamily="34" charset="-128"/>
                <a:ea typeface="A-OTF UD新ゴ Pro M" panose="020B0500000000000000" pitchFamily="34" charset="-128"/>
              </a:rPr>
              <a:t>出展申込書 ➁</a:t>
            </a:r>
          </a:p>
        </p:txBody>
      </p:sp>
      <p:sp>
        <p:nvSpPr>
          <p:cNvPr id="7" name="Rectangle 1">
            <a:extLst>
              <a:ext uri="{FF2B5EF4-FFF2-40B4-BE49-F238E27FC236}">
                <a16:creationId xmlns:a16="http://schemas.microsoft.com/office/drawing/2014/main" id="{F612BB7E-B0CE-4689-94D8-B123B085AED6}"/>
              </a:ext>
            </a:extLst>
          </p:cNvPr>
          <p:cNvSpPr>
            <a:spLocks noChangeArrowheads="1"/>
          </p:cNvSpPr>
          <p:nvPr/>
        </p:nvSpPr>
        <p:spPr bwMode="auto">
          <a:xfrm>
            <a:off x="413597" y="821042"/>
            <a:ext cx="26981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en-US" sz="1400" b="1" dirty="0">
                <a:solidFill>
                  <a:srgbClr val="000000"/>
                </a:solidFill>
                <a:latin typeface="A-OTF UD新ゴ Pro M" panose="020B0500000000000000" pitchFamily="34" charset="-128"/>
                <a:ea typeface="A-OTF UD新ゴ Pro M" panose="020B0500000000000000" pitchFamily="34" charset="-128"/>
                <a:cs typeface="ＭＳ 明朝" panose="02020609040205080304" pitchFamily="17" charset="-128"/>
              </a:rPr>
              <a:t>４ー１　展示・実演のイメージ</a:t>
            </a:r>
          </a:p>
        </p:txBody>
      </p:sp>
      <p:graphicFrame>
        <p:nvGraphicFramePr>
          <p:cNvPr id="9" name="表 9">
            <a:extLst>
              <a:ext uri="{FF2B5EF4-FFF2-40B4-BE49-F238E27FC236}">
                <a16:creationId xmlns:a16="http://schemas.microsoft.com/office/drawing/2014/main" id="{7B929106-6011-4963-B1DE-6F5DB2B5728D}"/>
              </a:ext>
            </a:extLst>
          </p:cNvPr>
          <p:cNvGraphicFramePr>
            <a:graphicFrameLocks noGrp="1"/>
          </p:cNvGraphicFramePr>
          <p:nvPr>
            <p:extLst>
              <p:ext uri="{D42A27DB-BD31-4B8C-83A1-F6EECF244321}">
                <p14:modId xmlns:p14="http://schemas.microsoft.com/office/powerpoint/2010/main" val="3484573183"/>
              </p:ext>
            </p:extLst>
          </p:nvPr>
        </p:nvGraphicFramePr>
        <p:xfrm>
          <a:off x="317164" y="1151098"/>
          <a:ext cx="6378911" cy="4023360"/>
        </p:xfrm>
        <a:graphic>
          <a:graphicData uri="http://schemas.openxmlformats.org/drawingml/2006/table">
            <a:tbl>
              <a:tblPr firstRow="1" bandRow="1">
                <a:tableStyleId>{5C22544A-7EE6-4342-B048-85BDC9FD1C3A}</a:tableStyleId>
              </a:tblPr>
              <a:tblGrid>
                <a:gridCol w="3511886">
                  <a:extLst>
                    <a:ext uri="{9D8B030D-6E8A-4147-A177-3AD203B41FA5}">
                      <a16:colId xmlns:a16="http://schemas.microsoft.com/office/drawing/2014/main" val="2328965506"/>
                    </a:ext>
                  </a:extLst>
                </a:gridCol>
                <a:gridCol w="742950">
                  <a:extLst>
                    <a:ext uri="{9D8B030D-6E8A-4147-A177-3AD203B41FA5}">
                      <a16:colId xmlns:a16="http://schemas.microsoft.com/office/drawing/2014/main" val="947129769"/>
                    </a:ext>
                  </a:extLst>
                </a:gridCol>
                <a:gridCol w="676275">
                  <a:extLst>
                    <a:ext uri="{9D8B030D-6E8A-4147-A177-3AD203B41FA5}">
                      <a16:colId xmlns:a16="http://schemas.microsoft.com/office/drawing/2014/main" val="2204352244"/>
                    </a:ext>
                  </a:extLst>
                </a:gridCol>
                <a:gridCol w="704850">
                  <a:extLst>
                    <a:ext uri="{9D8B030D-6E8A-4147-A177-3AD203B41FA5}">
                      <a16:colId xmlns:a16="http://schemas.microsoft.com/office/drawing/2014/main" val="4113868667"/>
                    </a:ext>
                  </a:extLst>
                </a:gridCol>
                <a:gridCol w="742950">
                  <a:extLst>
                    <a:ext uri="{9D8B030D-6E8A-4147-A177-3AD203B41FA5}">
                      <a16:colId xmlns:a16="http://schemas.microsoft.com/office/drawing/2014/main" val="3063427322"/>
                    </a:ext>
                  </a:extLst>
                </a:gridCol>
              </a:tblGrid>
              <a:tr h="268584">
                <a:tc rowSpan="3">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展示・実演イメージ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4">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該当する項目に〇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endParaRPr kumimoji="1" lang="ja-JP" altLang="en-US" sz="1200" dirty="0">
                        <a:solidFill>
                          <a:schemeClr val="bg1"/>
                        </a:solidFill>
                        <a:latin typeface="A-OTF UD新ゴ Pro M" panose="020B0500000000000000" pitchFamily="34" charset="-128"/>
                        <a:ea typeface="A-OTF UD新ゴ Pro M" panose="020B0500000000000000"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lumMod val="75000"/>
                        <a:lumOff val="25000"/>
                      </a:schemeClr>
                    </a:solidFill>
                  </a:tcPr>
                </a:tc>
                <a:tc hMerge="1">
                  <a:txBody>
                    <a:bodyPr/>
                    <a:lstStyle/>
                    <a:p>
                      <a:pPr algn="ctr"/>
                      <a:endParaRPr kumimoji="1" lang="ja-JP" altLang="en-US" sz="1200" dirty="0">
                        <a:solidFill>
                          <a:schemeClr val="bg1"/>
                        </a:solidFill>
                        <a:latin typeface="A-OTF UD新ゴ Pro M" panose="020B0500000000000000" pitchFamily="34" charset="-128"/>
                        <a:ea typeface="A-OTF UD新ゴ Pro M" panose="020B0500000000000000"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lumMod val="75000"/>
                        <a:lumOff val="25000"/>
                      </a:schemeClr>
                    </a:solidFill>
                  </a:tcPr>
                </a:tc>
                <a:tc hMerge="1">
                  <a:txBody>
                    <a:bodyPr/>
                    <a:lstStyle/>
                    <a:p>
                      <a:pPr algn="ctr"/>
                      <a:endParaRPr kumimoji="1" lang="ja-JP" altLang="en-US" sz="1200" dirty="0">
                        <a:solidFill>
                          <a:schemeClr val="bg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4287362864"/>
                  </a:ext>
                </a:extLst>
              </a:tr>
              <a:tr h="268584">
                <a:tc vMerge="1">
                  <a:txBody>
                    <a:bodyPr/>
                    <a:lstStyle/>
                    <a:p>
                      <a:endParaRPr kumimoji="1" lang="ja-JP" altLang="en-US"/>
                    </a:p>
                  </a:txBody>
                  <a:tcPr/>
                </a:tc>
                <a:tc rowSpan="2">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展示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3">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実演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endParaRPr kumimoji="1" lang="ja-JP" altLang="en-US" sz="1200" dirty="0">
                        <a:solidFill>
                          <a:schemeClr val="bg1"/>
                        </a:solidFill>
                        <a:latin typeface="A-OTF UD新ゴ Pro M" panose="020B0500000000000000" pitchFamily="34" charset="-128"/>
                        <a:ea typeface="A-OTF UD新ゴ Pro M" panose="020B0500000000000000"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lumMod val="75000"/>
                        <a:lumOff val="25000"/>
                      </a:schemeClr>
                    </a:solidFill>
                  </a:tcPr>
                </a:tc>
                <a:tc hMerge="1">
                  <a:txBody>
                    <a:bodyPr/>
                    <a:lstStyle/>
                    <a:p>
                      <a:pPr algn="ctr"/>
                      <a:endParaRPr kumimoji="1" lang="ja-JP" altLang="en-US" sz="1200" dirty="0">
                        <a:solidFill>
                          <a:schemeClr val="bg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857932482"/>
                  </a:ext>
                </a:extLst>
              </a:tr>
              <a:tr h="268584">
                <a:tc vMerge="1">
                  <a:txBody>
                    <a:bodyPr/>
                    <a:lstStyle/>
                    <a:p>
                      <a:endParaRPr kumimoji="1" lang="ja-JP" altLang="en-US"/>
                    </a:p>
                  </a:txBody>
                  <a:tcPr/>
                </a:tc>
                <a:tc vMerge="1">
                  <a:txBody>
                    <a:bodyPr/>
                    <a:lstStyle/>
                    <a:p>
                      <a:pPr algn="ctr"/>
                      <a:endParaRPr kumimoji="1" lang="ja-JP" altLang="en-US" sz="120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solidFill>
                            <a:schemeClr val="tx1"/>
                          </a:solidFill>
                          <a:latin typeface="A-OTF UD新ゴ Pro M" panose="020B0500000000000000" pitchFamily="34" charset="-128"/>
                          <a:ea typeface="A-OTF UD新ゴ Pro M" panose="020B0500000000000000" pitchFamily="34" charset="-128"/>
                        </a:rPr>
                        <a:t>生産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solidFill>
                            <a:schemeClr val="tx1"/>
                          </a:solidFill>
                          <a:latin typeface="A-OTF UD新ゴ Pro M" panose="020B0500000000000000" pitchFamily="34" charset="-128"/>
                          <a:ea typeface="A-OTF UD新ゴ Pro M" panose="020B0500000000000000" pitchFamily="34" charset="-128"/>
                        </a:rPr>
                        <a:t>造林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solidFill>
                            <a:schemeClr val="tx1"/>
                          </a:solidFill>
                          <a:latin typeface="A-OTF UD新ゴ Pro M" panose="020B0500000000000000" pitchFamily="34" charset="-128"/>
                          <a:ea typeface="A-OTF UD新ゴ Pro M" panose="020B0500000000000000" pitchFamily="34"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88802353"/>
                  </a:ext>
                </a:extLst>
              </a:tr>
              <a:tr h="26858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① 大型の高性能林業機械等</a:t>
                      </a:r>
                      <a:endPar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4522566"/>
                  </a:ext>
                </a:extLst>
              </a:tr>
              <a:tr h="26858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➁ 各種アタッチメント等</a:t>
                      </a: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85442"/>
                  </a:ext>
                </a:extLst>
              </a:tr>
              <a:tr h="26858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③ チッパー等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465261"/>
                  </a:ext>
                </a:extLst>
              </a:tr>
              <a:tr h="26858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④ 小型の林業機械、機具・装置</a:t>
                      </a: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780146"/>
                  </a:ext>
                </a:extLst>
              </a:tr>
              <a:tr h="2685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⑤木材運搬車両</a:t>
                      </a:r>
                      <a:endParaRPr kumimoji="0" lang="en-US" altLang="ja-JP"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099479"/>
                  </a:ext>
                </a:extLst>
              </a:tr>
              <a:tr h="2685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⑥ ドローン等</a:t>
                      </a:r>
                      <a:endParaRPr kumimoji="0" lang="en-US" altLang="ja-JP"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830405"/>
                  </a:ext>
                </a:extLst>
              </a:tr>
              <a:tr h="2685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⑦ 防護衣等の装備</a:t>
                      </a: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574321"/>
                  </a:ext>
                </a:extLst>
              </a:tr>
              <a:tr h="2685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⑧ 映像、機械の操作シュミレーション等</a:t>
                      </a: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7363488"/>
                  </a:ext>
                </a:extLst>
              </a:tr>
              <a:tr h="984809">
                <a:tc>
                  <a:txBody>
                    <a:bodyPr/>
                    <a:lstStyle/>
                    <a:p>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⑨ その他</a:t>
                      </a:r>
                      <a:endPar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p>
                      <a:endPar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p>
                      <a:endPar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p>
                      <a:endParaRPr kumimoji="0" lang="en-US" altLang="ja-JP"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p>
                      <a:r>
                        <a:rPr kumimoji="0" lang="ja-JP" altLang="en-US" sz="1200" b="0" i="0" u="none" strike="noStrike" cap="none" normalizeH="0" baseline="0" dirty="0">
                          <a:ln>
                            <a:noFill/>
                          </a:ln>
                          <a:solidFill>
                            <a:srgbClr val="000000"/>
                          </a:solidFill>
                          <a:effectLst/>
                          <a:latin typeface="A-OTF UD新ゴ Pro M" panose="020B0500000000000000" pitchFamily="34" charset="-128"/>
                          <a:ea typeface="A-OTF UD新ゴ Pro M" panose="020B0500000000000000" pitchFamily="34" charset="-128"/>
                          <a:cs typeface="ＭＳ 明朝" panose="02020609040205080304" pitchFamily="17" charset="-128"/>
                        </a:rPr>
                        <a:t>　　　　　　　　　　　　　　　　　　　　</a:t>
                      </a:r>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931353"/>
                  </a:ext>
                </a:extLst>
              </a:tr>
            </a:tbl>
          </a:graphicData>
        </a:graphic>
      </p:graphicFrame>
      <p:sp>
        <p:nvSpPr>
          <p:cNvPr id="23" name="Rectangle 1">
            <a:extLst>
              <a:ext uri="{FF2B5EF4-FFF2-40B4-BE49-F238E27FC236}">
                <a16:creationId xmlns:a16="http://schemas.microsoft.com/office/drawing/2014/main" id="{32BA3D5B-70F4-4138-915E-C33F290CCCF0}"/>
              </a:ext>
            </a:extLst>
          </p:cNvPr>
          <p:cNvSpPr>
            <a:spLocks noChangeArrowheads="1"/>
          </p:cNvSpPr>
          <p:nvPr/>
        </p:nvSpPr>
        <p:spPr bwMode="auto">
          <a:xfrm>
            <a:off x="340845" y="5204864"/>
            <a:ext cx="67839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en-US" sz="1400" b="1" dirty="0">
                <a:latin typeface="A-OTF UD新ゴ Pro M" panose="020B0500000000000000" pitchFamily="34" charset="-128"/>
                <a:ea typeface="A-OTF UD新ゴ Pro M" panose="020B0500000000000000" pitchFamily="34" charset="-128"/>
                <a:cs typeface="ＭＳ 明朝" panose="02020609040205080304" pitchFamily="17" charset="-128"/>
              </a:rPr>
              <a:t>４－２　実演等の内容</a:t>
            </a:r>
            <a:r>
              <a:rPr lang="ja-JP" altLang="en-US" sz="1200" dirty="0">
                <a:latin typeface="A-OTF UD新ゴ Pro M" panose="020B0500000000000000" pitchFamily="34" charset="-128"/>
                <a:ea typeface="A-OTF UD新ゴ Pro M" panose="020B0500000000000000" pitchFamily="34" charset="-128"/>
                <a:cs typeface="ＭＳ 明朝" panose="02020609040205080304" pitchFamily="17" charset="-128"/>
              </a:rPr>
              <a:t>（</a:t>
            </a:r>
            <a:r>
              <a:rPr lang="ja-JP" altLang="en-US" sz="1100" dirty="0">
                <a:latin typeface="A-OTF UD新ゴ Pro M" panose="020B0500000000000000" pitchFamily="34" charset="-128"/>
                <a:ea typeface="A-OTF UD新ゴ Pro M" panose="020B0500000000000000" pitchFamily="34" charset="-128"/>
                <a:cs typeface="ＭＳ 明朝" panose="02020609040205080304" pitchFamily="17" charset="-128"/>
              </a:rPr>
              <a:t>選択肢がない場合は、⑨その他に具体的内容を記載してください</a:t>
            </a:r>
            <a:r>
              <a:rPr lang="ja-JP" altLang="en-US" sz="1200" dirty="0">
                <a:latin typeface="A-OTF UD新ゴ Pro M" panose="020B0500000000000000" pitchFamily="34" charset="-128"/>
                <a:ea typeface="A-OTF UD新ゴ Pro M" panose="020B0500000000000000" pitchFamily="34" charset="-128"/>
                <a:cs typeface="ＭＳ 明朝" panose="02020609040205080304" pitchFamily="17" charset="-128"/>
              </a:rPr>
              <a:t>）</a:t>
            </a:r>
          </a:p>
        </p:txBody>
      </p:sp>
      <p:graphicFrame>
        <p:nvGraphicFramePr>
          <p:cNvPr id="24" name="表 9">
            <a:extLst>
              <a:ext uri="{FF2B5EF4-FFF2-40B4-BE49-F238E27FC236}">
                <a16:creationId xmlns:a16="http://schemas.microsoft.com/office/drawing/2014/main" id="{9F1FAAB7-ED2F-42E9-AB28-4BA6A274B42E}"/>
              </a:ext>
            </a:extLst>
          </p:cNvPr>
          <p:cNvGraphicFramePr>
            <a:graphicFrameLocks noGrp="1"/>
          </p:cNvGraphicFramePr>
          <p:nvPr>
            <p:extLst>
              <p:ext uri="{D42A27DB-BD31-4B8C-83A1-F6EECF244321}">
                <p14:modId xmlns:p14="http://schemas.microsoft.com/office/powerpoint/2010/main" val="3405314443"/>
              </p:ext>
            </p:extLst>
          </p:nvPr>
        </p:nvGraphicFramePr>
        <p:xfrm>
          <a:off x="326689" y="5530687"/>
          <a:ext cx="6372001" cy="4179287"/>
        </p:xfrm>
        <a:graphic>
          <a:graphicData uri="http://schemas.openxmlformats.org/drawingml/2006/table">
            <a:tbl>
              <a:tblPr firstRow="1" bandRow="1">
                <a:tableStyleId>{5C22544A-7EE6-4342-B048-85BDC9FD1C3A}</a:tableStyleId>
              </a:tblPr>
              <a:tblGrid>
                <a:gridCol w="2678686">
                  <a:extLst>
                    <a:ext uri="{9D8B030D-6E8A-4147-A177-3AD203B41FA5}">
                      <a16:colId xmlns:a16="http://schemas.microsoft.com/office/drawing/2014/main" val="2328965506"/>
                    </a:ext>
                  </a:extLst>
                </a:gridCol>
                <a:gridCol w="2804875">
                  <a:extLst>
                    <a:ext uri="{9D8B030D-6E8A-4147-A177-3AD203B41FA5}">
                      <a16:colId xmlns:a16="http://schemas.microsoft.com/office/drawing/2014/main" val="1072751923"/>
                    </a:ext>
                  </a:extLst>
                </a:gridCol>
                <a:gridCol w="888440">
                  <a:extLst>
                    <a:ext uri="{9D8B030D-6E8A-4147-A177-3AD203B41FA5}">
                      <a16:colId xmlns:a16="http://schemas.microsoft.com/office/drawing/2014/main" val="333736563"/>
                    </a:ext>
                  </a:extLst>
                </a:gridCol>
              </a:tblGrid>
              <a:tr h="467871">
                <a:tc gridSpan="2">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実演等で実施する内容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kumimoji="1" lang="ja-JP"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a:solidFill>
                            <a:schemeClr val="tx1"/>
                          </a:solidFill>
                          <a:latin typeface="A-OTF UD新ゴ Pro M" panose="020B0500000000000000" pitchFamily="34" charset="-128"/>
                          <a:ea typeface="A-OTF UD新ゴ Pro M" panose="020B0500000000000000" pitchFamily="34" charset="-128"/>
                        </a:rPr>
                        <a:t>該当する項目に〇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287362864"/>
                  </a:ext>
                </a:extLst>
              </a:tr>
              <a:tr h="280723">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① 重機の走行（フォワーダ、不整地走行車等を含む）</a:t>
                      </a: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4522566"/>
                  </a:ext>
                </a:extLst>
              </a:tr>
              <a:tr h="280723">
                <a:tc rowSpan="3">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② グラップル、ショベル等アタッチメントの動作（地面は痛めない）</a:t>
                      </a: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枝払、玉切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071984"/>
                  </a:ext>
                </a:extLst>
              </a:tr>
              <a:tr h="280723">
                <a:tc vMerge="1">
                  <a:txBody>
                    <a:bodyPr/>
                    <a:lstStyle/>
                    <a:p>
                      <a:endParaRPr kumimoji="1" lang="ja-JP"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丸太の移動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29495"/>
                  </a:ext>
                </a:extLst>
              </a:tr>
              <a:tr h="280723">
                <a:tc vMerge="1">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チップ化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4369660"/>
                  </a:ext>
                </a:extLst>
              </a:tr>
              <a:tr h="280723">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③ 地面の掘削（木材を埋め込んで立木を作る場合を含む）</a:t>
                      </a: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615015"/>
                  </a:ext>
                </a:extLst>
              </a:tr>
              <a:tr h="280723">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ＭＳ 明朝" panose="02020609040205080304" pitchFamily="17" charset="-128"/>
                        </a:rPr>
                        <a:t>④ 集材機、タワーヤーダ等の木材運搬</a:t>
                      </a:r>
                      <a:endParaRPr kumimoji="0" lang="ja-JP" altLang="en-US" sz="6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780146"/>
                  </a:ext>
                </a:extLst>
              </a:tr>
              <a:tr h="280723">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⑤ チェーンソー等による切断等（チェーンソーアート等を含む）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7363488"/>
                  </a:ext>
                </a:extLst>
              </a:tr>
              <a:tr h="280723">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⑥ 乗用刈払機等の走行</a:t>
                      </a: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931353"/>
                  </a:ext>
                </a:extLst>
              </a:tr>
              <a:tr h="280723">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rPr>
                        <a:t>⑦ コンテナ苗等の植栽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1273352"/>
                  </a:ext>
                </a:extLst>
              </a:tr>
              <a:tr h="280723">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⑧ ドローンの飛行</a:t>
                      </a: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104603"/>
                  </a:ext>
                </a:extLst>
              </a:tr>
              <a:tr h="90418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rPr>
                        <a:t>⑨ その他</a:t>
                      </a:r>
                      <a:endParaRPr kumimoji="0" lang="en-US" altLang="ja-JP"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rPr>
                        <a:t>　　　　　　　　　　　　　　　　　　　　　　　　　　　　　　　　　　　　　　　　　　　　　　　　　　　　　　　　　　　　　　　　　　　　　　　　　　　　　　　　　　　　　　　　　　　　　　　　　　　　　　　　</a:t>
                      </a:r>
                      <a:endParaRPr kumimoji="0" lang="en-US" altLang="ja-JP" sz="12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cs typeface="ＭＳ 明朝" panose="02020609040205080304" pitchFamily="17"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ja-JP" altLang="en-US" sz="600" b="0" i="0" u="none" strike="noStrike" cap="none" normalizeH="0" baseline="0" dirty="0">
                        <a:ln>
                          <a:noFill/>
                        </a:ln>
                        <a:solidFill>
                          <a:schemeClr val="tx1"/>
                        </a:solidFill>
                        <a:effectLst/>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059479"/>
                  </a:ext>
                </a:extLst>
              </a:tr>
            </a:tbl>
          </a:graphicData>
        </a:graphic>
      </p:graphicFrame>
      <p:graphicFrame>
        <p:nvGraphicFramePr>
          <p:cNvPr id="10" name="表 7">
            <a:extLst>
              <a:ext uri="{FF2B5EF4-FFF2-40B4-BE49-F238E27FC236}">
                <a16:creationId xmlns:a16="http://schemas.microsoft.com/office/drawing/2014/main" id="{8C8F3544-7287-49B6-8765-CE56541D75BD}"/>
              </a:ext>
            </a:extLst>
          </p:cNvPr>
          <p:cNvGraphicFramePr>
            <a:graphicFrameLocks noGrp="1"/>
          </p:cNvGraphicFramePr>
          <p:nvPr>
            <p:extLst>
              <p:ext uri="{D42A27DB-BD31-4B8C-83A1-F6EECF244321}">
                <p14:modId xmlns:p14="http://schemas.microsoft.com/office/powerpoint/2010/main" val="1081810215"/>
              </p:ext>
            </p:extLst>
          </p:nvPr>
        </p:nvGraphicFramePr>
        <p:xfrm>
          <a:off x="3784600" y="600192"/>
          <a:ext cx="2921000" cy="370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7084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提出期限</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OTF UD新ゴ Pro M" panose="020B0500000000000000" pitchFamily="34" charset="-128"/>
                          <a:ea typeface="A-OTF UD新ゴ Pro M" panose="020B0500000000000000" pitchFamily="34" charset="-128"/>
                        </a:rPr>
                        <a:t>5</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月</a:t>
                      </a:r>
                      <a:r>
                        <a:rPr kumimoji="1" lang="en-US" altLang="ja-JP" sz="1600" b="0" dirty="0">
                          <a:solidFill>
                            <a:schemeClr val="tx1"/>
                          </a:solidFill>
                          <a:latin typeface="A-OTF UD新ゴ Pro M" panose="020B0500000000000000" pitchFamily="34" charset="-128"/>
                          <a:ea typeface="A-OTF UD新ゴ Pro M" panose="020B0500000000000000" pitchFamily="34" charset="-128"/>
                        </a:rPr>
                        <a:t>14</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日（木）</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15" name="大かっこ 14">
            <a:extLst>
              <a:ext uri="{FF2B5EF4-FFF2-40B4-BE49-F238E27FC236}">
                <a16:creationId xmlns:a16="http://schemas.microsoft.com/office/drawing/2014/main" id="{03E1A5EF-7B89-4056-8D57-474F64BF090B}"/>
              </a:ext>
            </a:extLst>
          </p:cNvPr>
          <p:cNvSpPr/>
          <p:nvPr/>
        </p:nvSpPr>
        <p:spPr>
          <a:xfrm>
            <a:off x="454058" y="9168060"/>
            <a:ext cx="5280820" cy="484955"/>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大かっこ 2">
            <a:extLst>
              <a:ext uri="{FF2B5EF4-FFF2-40B4-BE49-F238E27FC236}">
                <a16:creationId xmlns:a16="http://schemas.microsoft.com/office/drawing/2014/main" id="{B54108D7-728E-839F-1A4B-69A43E5D50CA}"/>
              </a:ext>
            </a:extLst>
          </p:cNvPr>
          <p:cNvSpPr/>
          <p:nvPr/>
        </p:nvSpPr>
        <p:spPr>
          <a:xfrm>
            <a:off x="433038" y="4441063"/>
            <a:ext cx="3330542" cy="632184"/>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スライド番号プレースホルダー 1">
            <a:extLst>
              <a:ext uri="{FF2B5EF4-FFF2-40B4-BE49-F238E27FC236}">
                <a16:creationId xmlns:a16="http://schemas.microsoft.com/office/drawing/2014/main" id="{BDE28EF4-7683-AD57-6B9E-D7A6035D9F14}"/>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39</a:t>
            </a:r>
            <a:endParaRPr kumimoji="1" lang="ja-JP" altLang="en-US" sz="1050" dirty="0">
              <a:solidFill>
                <a:schemeClr val="tx1"/>
              </a:solidFill>
            </a:endParaRPr>
          </a:p>
        </p:txBody>
      </p:sp>
      <p:sp>
        <p:nvSpPr>
          <p:cNvPr id="2" name="テキスト ボックス 1">
            <a:extLst>
              <a:ext uri="{FF2B5EF4-FFF2-40B4-BE49-F238E27FC236}">
                <a16:creationId xmlns:a16="http://schemas.microsoft.com/office/drawing/2014/main" id="{AC1F367B-0784-9780-4E12-C86867208E04}"/>
              </a:ext>
            </a:extLst>
          </p:cNvPr>
          <p:cNvSpPr txBox="1"/>
          <p:nvPr/>
        </p:nvSpPr>
        <p:spPr>
          <a:xfrm>
            <a:off x="340845" y="468325"/>
            <a:ext cx="2062489" cy="307777"/>
          </a:xfrm>
          <a:prstGeom prst="rect">
            <a:avLst/>
          </a:prstGeom>
          <a:noFill/>
        </p:spPr>
        <p:txBody>
          <a:bodyPr wrap="square" rtlCol="0">
            <a:spAutoFit/>
          </a:bodyPr>
          <a:lstStyle/>
          <a:p>
            <a:r>
              <a:rPr kumimoji="0" lang="ja-JP" altLang="en-US" sz="1400" b="1" i="0" u="none" strike="noStrike" kern="1200" cap="none" spc="0" normalizeH="0" baseline="0" noProof="0" dirty="0">
                <a:ln>
                  <a:noFill/>
                </a:ln>
                <a:solidFill>
                  <a:srgbClr val="000000"/>
                </a:solidFill>
                <a:effectLst/>
                <a:uLnTx/>
                <a:uFillTx/>
                <a:latin typeface="A-OTF UD新ゴ Pro M" panose="020B0500000000000000" pitchFamily="34" charset="-128"/>
                <a:ea typeface="A-OTF UD新ゴ Pro M" panose="020B0500000000000000" pitchFamily="34" charset="-128"/>
                <a:cs typeface="ＭＳ 明朝" panose="02020609040205080304" pitchFamily="17" charset="-128"/>
              </a:rPr>
              <a:t>４　出展内容</a:t>
            </a:r>
            <a:endParaRPr kumimoji="1" lang="ja-JP" altLang="en-US" dirty="0"/>
          </a:p>
        </p:txBody>
      </p:sp>
    </p:spTree>
    <p:extLst>
      <p:ext uri="{BB962C8B-B14F-4D97-AF65-F5344CB8AC3E}">
        <p14:creationId xmlns:p14="http://schemas.microsoft.com/office/powerpoint/2010/main" val="20238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1646605" cy="369332"/>
          </a:xfrm>
          <a:prstGeom prst="rect">
            <a:avLst/>
          </a:prstGeom>
          <a:noFill/>
        </p:spPr>
        <p:txBody>
          <a:bodyPr wrap="none" rtlCol="0">
            <a:spAutoFit/>
          </a:bodyPr>
          <a:lstStyle/>
          <a:p>
            <a:r>
              <a:rPr kumimoji="1" lang="ja-JP" altLang="en-US" dirty="0">
                <a:latin typeface="A-OTF UD新ゴ Pro M" panose="020B0500000000000000" pitchFamily="34" charset="-128"/>
                <a:ea typeface="A-OTF UD新ゴ Pro M" panose="020B0500000000000000" pitchFamily="34" charset="-128"/>
              </a:rPr>
              <a:t>出展申込書 ③</a:t>
            </a:r>
          </a:p>
        </p:txBody>
      </p:sp>
      <p:sp>
        <p:nvSpPr>
          <p:cNvPr id="15" name="Rectangle 1">
            <a:extLst>
              <a:ext uri="{FF2B5EF4-FFF2-40B4-BE49-F238E27FC236}">
                <a16:creationId xmlns:a16="http://schemas.microsoft.com/office/drawing/2014/main" id="{2F0535BA-42FB-4146-9A26-CF718434E17C}"/>
              </a:ext>
            </a:extLst>
          </p:cNvPr>
          <p:cNvSpPr>
            <a:spLocks noChangeArrowheads="1"/>
          </p:cNvSpPr>
          <p:nvPr/>
        </p:nvSpPr>
        <p:spPr bwMode="auto">
          <a:xfrm>
            <a:off x="163623" y="833403"/>
            <a:ext cx="6452907" cy="835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spcBef>
                <a:spcPts val="600"/>
              </a:spcBef>
            </a:pPr>
            <a:r>
              <a:rPr lang="ja-JP" altLang="en-US" sz="1400" b="1" dirty="0">
                <a:solidFill>
                  <a:srgbClr val="000000"/>
                </a:solidFill>
                <a:latin typeface="A-OTF UD新ゴ Pro M" panose="020B0500000000000000" pitchFamily="34" charset="-128"/>
                <a:ea typeface="A-OTF UD新ゴ Pro M" panose="020B0500000000000000" pitchFamily="34" charset="-128"/>
                <a:cs typeface="ＭＳ 明朝" panose="02020609040205080304" pitchFamily="17" charset="-128"/>
              </a:rPr>
              <a:t>５　ポスター、招待券等の希望調査</a:t>
            </a:r>
            <a:endParaRPr lang="en-US" altLang="ja-JP" sz="1400" b="1" dirty="0">
              <a:solidFill>
                <a:srgbClr val="000000"/>
              </a:solidFill>
              <a:latin typeface="A-OTF UD新ゴ Pro M" panose="020B0500000000000000" pitchFamily="34" charset="-128"/>
              <a:ea typeface="A-OTF UD新ゴ Pro M" panose="020B0500000000000000" pitchFamily="34" charset="-128"/>
              <a:cs typeface="ＭＳ 明朝" panose="02020609040205080304" pitchFamily="17" charset="-128"/>
            </a:endParaRPr>
          </a:p>
          <a:p>
            <a:pPr marL="171450" indent="-171450" defTabSz="914400">
              <a:spcBef>
                <a:spcPts val="600"/>
              </a:spcBef>
              <a:buFont typeface="Arial" panose="020B0604020202020204" pitchFamily="34" charset="0"/>
              <a:buChar char="•"/>
            </a:pPr>
            <a:r>
              <a:rPr lang="ja-JP" altLang="en-US"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運営事務局が作成するポスター及び招待券をご希望される方はご記入してください。</a:t>
            </a: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r>
              <a:rPr lang="ja-JP" altLang="en-US"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招待券については、展示実演会は無料で入場できますので、招待券が無くても入場可能ですが、招待券を受付等で提示された方には冊子「最新の林業機械」を進呈します。</a:t>
            </a: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r>
              <a:rPr lang="ja-JP" altLang="en-US"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ポスターのチラシ（</a:t>
            </a:r>
            <a:r>
              <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PDF</a:t>
            </a:r>
            <a:r>
              <a:rPr lang="ja-JP" altLang="en-US"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版）は、作成でき次第、担当者にメールで送付します。</a:t>
            </a: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spcBef>
                <a:spcPts val="600"/>
              </a:spcBef>
            </a:pPr>
            <a:r>
              <a:rPr lang="ja-JP" altLang="en-US" sz="1400" b="1"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６　みどりの大使の訪問希望調査</a:t>
            </a:r>
            <a:endParaRPr lang="en-US" altLang="ja-JP" sz="1400" b="1"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r>
              <a:rPr lang="ja-JP" altLang="en-US"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みどりの大使の訪問を希望される方は、「〇」を記入してください。</a:t>
            </a: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spcBef>
                <a:spcPts val="600"/>
              </a:spcBef>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spcBef>
                <a:spcPts val="600"/>
              </a:spcBef>
            </a:pPr>
            <a:r>
              <a:rPr lang="ja-JP" altLang="en-US" sz="1400" b="1"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７　会場設営時、資材等の搬入時の責任者</a:t>
            </a:r>
            <a:endParaRPr lang="en-US" altLang="ja-JP" sz="1400" b="1"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r>
              <a:rPr lang="ja-JP" altLang="en-US"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開催準備から撤去までの間、運営事務局との連絡・調整を行う責任者を定めてください。責任者が変更となった場合は遅延なく運営事務局に報告してください。</a:t>
            </a: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r>
              <a:rPr lang="ja-JP" altLang="en-US" sz="1400" b="1" dirty="0">
                <a:latin typeface="A-OTF UD新ゴ Pro M" panose="020B0500000000000000" pitchFamily="34" charset="-128"/>
                <a:ea typeface="A-OTF UD新ゴ Pro M" panose="020B0500000000000000" pitchFamily="34" charset="-128"/>
                <a:cs typeface="Times New Roman" panose="02020603050405020304" pitchFamily="18" charset="0"/>
              </a:rPr>
              <a:t>８　無線機、ワイヤレスマイク等の使用</a:t>
            </a:r>
            <a:endParaRPr lang="en-US" altLang="ja-JP" sz="1400" b="1" dirty="0">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r>
              <a:rPr lang="ja-JP" altLang="en-US" sz="1200" dirty="0">
                <a:latin typeface="A-OTF UD新ゴ Pro M" panose="020B0500000000000000" pitchFamily="34" charset="-128"/>
                <a:ea typeface="A-OTF UD新ゴ Pro M" panose="020B0500000000000000" pitchFamily="34" charset="-128"/>
                <a:cs typeface="Times New Roman" panose="02020603050405020304" pitchFamily="18" charset="0"/>
              </a:rPr>
              <a:t>実演等で無線機やワイヤレスマイクを使用する場合は、機種を記載してください。</a:t>
            </a:r>
            <a:endParaRPr lang="en-US" altLang="ja-JP" sz="1200" dirty="0">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endParaRPr lang="en-US" altLang="ja-JP" sz="1200" dirty="0">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endParaRPr lang="en-US" altLang="ja-JP" sz="1200" dirty="0">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r>
              <a:rPr lang="ja-JP" altLang="en-US" sz="1200" dirty="0">
                <a:latin typeface="A-OTF UD新ゴ Pro M" panose="020B0500000000000000" pitchFamily="34" charset="-128"/>
                <a:ea typeface="A-OTF UD新ゴ Pro M" panose="020B0500000000000000" pitchFamily="34" charset="-128"/>
                <a:cs typeface="Times New Roman" panose="02020603050405020304" pitchFamily="18" charset="0"/>
              </a:rPr>
              <a:t>　　　　　　　　　　　　　　　　　　　　　　　　　　　　　</a:t>
            </a:r>
            <a:r>
              <a:rPr lang="en-US" altLang="ja-JP" sz="1200" dirty="0">
                <a:latin typeface="A-OTF UD新ゴ Pro M" panose="020B0500000000000000" pitchFamily="34" charset="-128"/>
                <a:ea typeface="A-OTF UD新ゴ Pro M" panose="020B0500000000000000" pitchFamily="34" charset="-128"/>
                <a:cs typeface="Times New Roman" panose="02020603050405020304" pitchFamily="18" charset="0"/>
              </a:rPr>
              <a:t>※</a:t>
            </a:r>
            <a:r>
              <a:rPr lang="ja-JP" altLang="en-US" sz="1200" dirty="0">
                <a:latin typeface="A-OTF UD新ゴ Pro M" panose="020B0500000000000000" pitchFamily="34" charset="-128"/>
                <a:ea typeface="A-OTF UD新ゴ Pro M" panose="020B0500000000000000" pitchFamily="34" charset="-128"/>
                <a:cs typeface="Times New Roman" panose="02020603050405020304" pitchFamily="18" charset="0"/>
              </a:rPr>
              <a:t>技適マークが付いている</a:t>
            </a:r>
            <a:endParaRPr lang="en-US" altLang="ja-JP" sz="1200" dirty="0">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r>
              <a:rPr lang="ja-JP" altLang="en-US" sz="1200" dirty="0">
                <a:latin typeface="A-OTF UD新ゴ Pro M" panose="020B0500000000000000" pitchFamily="34" charset="-128"/>
                <a:ea typeface="A-OTF UD新ゴ Pro M" panose="020B0500000000000000" pitchFamily="34" charset="-128"/>
                <a:cs typeface="Times New Roman" panose="02020603050405020304" pitchFamily="18" charset="0"/>
              </a:rPr>
              <a:t>　　　　　　　　　　　　　　　　　　　　　　　　　　　　　　か確認し、ある場合は</a:t>
            </a:r>
            <a:endParaRPr lang="en-US" altLang="ja-JP" sz="1200" dirty="0">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r>
              <a:rPr lang="ja-JP" altLang="en-US" sz="1200" dirty="0">
                <a:latin typeface="A-OTF UD新ゴ Pro M" panose="020B0500000000000000" pitchFamily="34" charset="-128"/>
                <a:ea typeface="A-OTF UD新ゴ Pro M" panose="020B0500000000000000" pitchFamily="34" charset="-128"/>
                <a:cs typeface="Times New Roman" panose="02020603050405020304" pitchFamily="18" charset="0"/>
              </a:rPr>
              <a:t>　　　　　　　　　　　　　　　　　　　　　　　　　　　　　　「〇」を記入してくださ</a:t>
            </a:r>
            <a:endParaRPr lang="en-US" altLang="ja-JP" sz="1200" dirty="0">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r>
              <a:rPr lang="ja-JP" altLang="en-US" sz="1200" dirty="0">
                <a:latin typeface="A-OTF UD新ゴ Pro M" panose="020B0500000000000000" pitchFamily="34" charset="-128"/>
                <a:ea typeface="A-OTF UD新ゴ Pro M" panose="020B0500000000000000" pitchFamily="34" charset="-128"/>
                <a:cs typeface="Times New Roman" panose="02020603050405020304" pitchFamily="18" charset="0"/>
              </a:rPr>
              <a:t>　　　　　　　　　　　　　　　　　　　　　　　　　　　　　　い。技適マークがない機</a:t>
            </a:r>
            <a:endParaRPr lang="en-US" altLang="ja-JP" sz="1200" dirty="0">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r>
              <a:rPr lang="ja-JP" altLang="en-US" sz="1200" dirty="0">
                <a:latin typeface="A-OTF UD新ゴ Pro M" panose="020B0500000000000000" pitchFamily="34" charset="-128"/>
                <a:ea typeface="A-OTF UD新ゴ Pro M" panose="020B0500000000000000" pitchFamily="34" charset="-128"/>
                <a:cs typeface="Times New Roman" panose="02020603050405020304" pitchFamily="18" charset="0"/>
              </a:rPr>
              <a:t>　　　　　　　　　　　　　　　　　　　　　　　　　　　　　　種は使用できません。　　　　　　　　　　　　　　　　　　　　　　　　</a:t>
            </a:r>
            <a:endParaRPr lang="en-US" altLang="ja-JP" sz="1200" dirty="0">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endParaRPr lang="en-US" altLang="ja-JP" sz="11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buFont typeface="Arial" panose="020B0604020202020204" pitchFamily="34" charset="0"/>
              <a:buChar char="•"/>
            </a:pPr>
            <a:endParaRPr lang="ja-JP" altLang="en-US" sz="600" dirty="0">
              <a:latin typeface="A-OTF UD新ゴ Pro M" panose="020B0500000000000000" pitchFamily="34" charset="-128"/>
              <a:ea typeface="A-OTF UD新ゴ Pro M" panose="020B0500000000000000" pitchFamily="34" charset="-128"/>
            </a:endParaRPr>
          </a:p>
        </p:txBody>
      </p:sp>
      <p:graphicFrame>
        <p:nvGraphicFramePr>
          <p:cNvPr id="3" name="表 4">
            <a:extLst>
              <a:ext uri="{FF2B5EF4-FFF2-40B4-BE49-F238E27FC236}">
                <a16:creationId xmlns:a16="http://schemas.microsoft.com/office/drawing/2014/main" id="{A7EA6B28-AE06-43DC-A132-75CA9F4E4C7D}"/>
              </a:ext>
            </a:extLst>
          </p:cNvPr>
          <p:cNvGraphicFramePr>
            <a:graphicFrameLocks noGrp="1"/>
          </p:cNvGraphicFramePr>
          <p:nvPr>
            <p:extLst>
              <p:ext uri="{D42A27DB-BD31-4B8C-83A1-F6EECF244321}">
                <p14:modId xmlns:p14="http://schemas.microsoft.com/office/powerpoint/2010/main" val="4169462456"/>
              </p:ext>
            </p:extLst>
          </p:nvPr>
        </p:nvGraphicFramePr>
        <p:xfrm>
          <a:off x="557785" y="2121535"/>
          <a:ext cx="3980470" cy="1187308"/>
        </p:xfrm>
        <a:graphic>
          <a:graphicData uri="http://schemas.openxmlformats.org/drawingml/2006/table">
            <a:tbl>
              <a:tblPr firstRow="1" bandRow="1">
                <a:tableStyleId>{5C22544A-7EE6-4342-B048-85BDC9FD1C3A}</a:tableStyleId>
              </a:tblPr>
              <a:tblGrid>
                <a:gridCol w="1553455">
                  <a:extLst>
                    <a:ext uri="{9D8B030D-6E8A-4147-A177-3AD203B41FA5}">
                      <a16:colId xmlns:a16="http://schemas.microsoft.com/office/drawing/2014/main" val="637613181"/>
                    </a:ext>
                  </a:extLst>
                </a:gridCol>
                <a:gridCol w="2427015">
                  <a:extLst>
                    <a:ext uri="{9D8B030D-6E8A-4147-A177-3AD203B41FA5}">
                      <a16:colId xmlns:a16="http://schemas.microsoft.com/office/drawing/2014/main" val="4191715811"/>
                    </a:ext>
                  </a:extLst>
                </a:gridCol>
              </a:tblGrid>
              <a:tr h="0">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希望数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60596611"/>
                  </a:ext>
                </a:extLst>
              </a:tr>
              <a:tr h="456494">
                <a:tc>
                  <a:txBody>
                    <a:bodyPr/>
                    <a:lstStyle/>
                    <a:p>
                      <a:r>
                        <a:rPr kumimoji="1" lang="ja-JP" altLang="en-US" sz="1200" dirty="0">
                          <a:latin typeface="A-OTF UD新ゴ Pro M" panose="020B0500000000000000" pitchFamily="34" charset="-128"/>
                          <a:ea typeface="A-OTF UD新ゴ Pro M" panose="020B0500000000000000" pitchFamily="34" charset="-128"/>
                        </a:rPr>
                        <a:t>ポスター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dirty="0">
                          <a:latin typeface="A-OTF UD新ゴ Pro M" panose="020B0500000000000000" pitchFamily="34" charset="-128"/>
                          <a:ea typeface="A-OTF UD新ゴ Pro M" panose="020B0500000000000000" pitchFamily="34" charset="-128"/>
                        </a:rPr>
                        <a:t>部</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624255"/>
                  </a:ext>
                </a:extLst>
              </a:tr>
              <a:tr h="456494">
                <a:tc>
                  <a:txBody>
                    <a:bodyPr/>
                    <a:lstStyle/>
                    <a:p>
                      <a:r>
                        <a:rPr kumimoji="1" lang="ja-JP" altLang="en-US" sz="1200" dirty="0">
                          <a:latin typeface="A-OTF UD新ゴ Pro M" panose="020B0500000000000000" pitchFamily="34" charset="-128"/>
                          <a:ea typeface="A-OTF UD新ゴ Pro M" panose="020B0500000000000000" pitchFamily="34" charset="-128"/>
                        </a:rPr>
                        <a:t>招待券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dirty="0">
                          <a:latin typeface="A-OTF UD新ゴ Pro M" panose="020B0500000000000000" pitchFamily="34" charset="-128"/>
                          <a:ea typeface="A-OTF UD新ゴ Pro M" panose="020B0500000000000000" pitchFamily="34" charset="-128"/>
                        </a:rPr>
                        <a:t>枚</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9543342"/>
                  </a:ext>
                </a:extLst>
              </a:tr>
            </a:tbl>
          </a:graphicData>
        </a:graphic>
      </p:graphicFrame>
      <p:graphicFrame>
        <p:nvGraphicFramePr>
          <p:cNvPr id="12" name="表 7">
            <a:extLst>
              <a:ext uri="{FF2B5EF4-FFF2-40B4-BE49-F238E27FC236}">
                <a16:creationId xmlns:a16="http://schemas.microsoft.com/office/drawing/2014/main" id="{03562A8E-4A1B-4ADF-8446-062D6F11FB01}"/>
              </a:ext>
            </a:extLst>
          </p:cNvPr>
          <p:cNvGraphicFramePr>
            <a:graphicFrameLocks noGrp="1"/>
          </p:cNvGraphicFramePr>
          <p:nvPr>
            <p:extLst>
              <p:ext uri="{D42A27DB-BD31-4B8C-83A1-F6EECF244321}">
                <p14:modId xmlns:p14="http://schemas.microsoft.com/office/powerpoint/2010/main" val="3437199090"/>
              </p:ext>
            </p:extLst>
          </p:nvPr>
        </p:nvGraphicFramePr>
        <p:xfrm>
          <a:off x="3785872" y="581876"/>
          <a:ext cx="2921000" cy="370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7084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提出期限</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OTF UD新ゴ Pro M" panose="020B0500000000000000" pitchFamily="34" charset="-128"/>
                          <a:ea typeface="A-OTF UD新ゴ Pro M" panose="020B0500000000000000" pitchFamily="34" charset="-128"/>
                        </a:rPr>
                        <a:t>5</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月</a:t>
                      </a:r>
                      <a:r>
                        <a:rPr kumimoji="1" lang="en-US" altLang="ja-JP" sz="1600" b="0" dirty="0">
                          <a:solidFill>
                            <a:schemeClr val="tx1"/>
                          </a:solidFill>
                          <a:latin typeface="A-OTF UD新ゴ Pro M" panose="020B0500000000000000" pitchFamily="34" charset="-128"/>
                          <a:ea typeface="A-OTF UD新ゴ Pro M" panose="020B0500000000000000" pitchFamily="34" charset="-128"/>
                        </a:rPr>
                        <a:t>14</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日（木）</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10" name="表 9">
            <a:extLst>
              <a:ext uri="{FF2B5EF4-FFF2-40B4-BE49-F238E27FC236}">
                <a16:creationId xmlns:a16="http://schemas.microsoft.com/office/drawing/2014/main" id="{9CE6AF14-0743-474E-95F7-14FAD0457648}"/>
              </a:ext>
            </a:extLst>
          </p:cNvPr>
          <p:cNvGraphicFramePr>
            <a:graphicFrameLocks noGrp="1"/>
          </p:cNvGraphicFramePr>
          <p:nvPr>
            <p:extLst>
              <p:ext uri="{D42A27DB-BD31-4B8C-83A1-F6EECF244321}">
                <p14:modId xmlns:p14="http://schemas.microsoft.com/office/powerpoint/2010/main" val="117808818"/>
              </p:ext>
            </p:extLst>
          </p:nvPr>
        </p:nvGraphicFramePr>
        <p:xfrm>
          <a:off x="237619" y="8887012"/>
          <a:ext cx="6378911" cy="822960"/>
        </p:xfrm>
        <a:graphic>
          <a:graphicData uri="http://schemas.openxmlformats.org/drawingml/2006/table">
            <a:tbl>
              <a:tblPr firstRow="1" bandRow="1">
                <a:tableStyleId>{5C22544A-7EE6-4342-B048-85BDC9FD1C3A}</a:tableStyleId>
              </a:tblPr>
              <a:tblGrid>
                <a:gridCol w="1131486">
                  <a:extLst>
                    <a:ext uri="{9D8B030D-6E8A-4147-A177-3AD203B41FA5}">
                      <a16:colId xmlns:a16="http://schemas.microsoft.com/office/drawing/2014/main" val="1346885655"/>
                    </a:ext>
                  </a:extLst>
                </a:gridCol>
                <a:gridCol w="5247425">
                  <a:extLst>
                    <a:ext uri="{9D8B030D-6E8A-4147-A177-3AD203B41FA5}">
                      <a16:colId xmlns:a16="http://schemas.microsoft.com/office/drawing/2014/main" val="1506013278"/>
                    </a:ext>
                  </a:extLst>
                </a:gridCol>
              </a:tblGrid>
              <a:tr h="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期日までに電子メールまたは</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にてお送りください。</a:t>
                      </a:r>
                      <a:endParaRPr kumimoji="1" lang="en-US" altLang="ja-JP" sz="1200" b="0" dirty="0">
                        <a:solidFill>
                          <a:schemeClr val="tx1"/>
                        </a:solidFill>
                        <a:latin typeface="A-OTF UD新ゴ Pro M" panose="020B0500000000000000" pitchFamily="34" charset="-128"/>
                        <a:ea typeface="A-OTF UD新ゴ Pro M" panose="020B0500000000000000" pitchFamily="34" charset="-128"/>
                      </a:endParaRPr>
                    </a:p>
                    <a:p>
                      <a:pPr>
                        <a:spcBef>
                          <a:spcPts val="0"/>
                        </a:spcBef>
                      </a:pPr>
                      <a:r>
                        <a:rPr kumimoji="1" lang="zh-TW" altLang="en-US" sz="1200" b="0" dirty="0">
                          <a:solidFill>
                            <a:schemeClr val="tx1"/>
                          </a:solidFill>
                          <a:latin typeface="A-OTF UD新ゴ Pro M" panose="020B0500000000000000" pitchFamily="34" charset="-128"/>
                          <a:ea typeface="A-OTF UD新ゴ Pro M" panose="020B0500000000000000" pitchFamily="34" charset="-128"/>
                        </a:rPr>
                        <a:t>一般社団法人林業機械化協会</a:t>
                      </a:r>
                    </a:p>
                    <a:p>
                      <a:pPr>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担当：今泉、寺澤</a:t>
                      </a:r>
                    </a:p>
                    <a:p>
                      <a:pPr algn="l">
                        <a:spcBef>
                          <a:spcPts val="0"/>
                        </a:spcBef>
                      </a:pP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03-5840-6218</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　電子メール：</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tenji@rinkikyo.or.jp</a:t>
                      </a:r>
                      <a:endParaRPr kumimoji="1" lang="en-US" altLang="ja-JP" sz="20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9" name="表 4">
            <a:extLst>
              <a:ext uri="{FF2B5EF4-FFF2-40B4-BE49-F238E27FC236}">
                <a16:creationId xmlns:a16="http://schemas.microsoft.com/office/drawing/2014/main" id="{0C6B561E-43E0-451E-BC99-E6F9FB56DD11}"/>
              </a:ext>
            </a:extLst>
          </p:cNvPr>
          <p:cNvGraphicFramePr>
            <a:graphicFrameLocks noGrp="1"/>
          </p:cNvGraphicFramePr>
          <p:nvPr>
            <p:extLst>
              <p:ext uri="{D42A27DB-BD31-4B8C-83A1-F6EECF244321}">
                <p14:modId xmlns:p14="http://schemas.microsoft.com/office/powerpoint/2010/main" val="1475762646"/>
              </p:ext>
            </p:extLst>
          </p:nvPr>
        </p:nvGraphicFramePr>
        <p:xfrm>
          <a:off x="557784" y="5540181"/>
          <a:ext cx="5416296" cy="1335764"/>
        </p:xfrm>
        <a:graphic>
          <a:graphicData uri="http://schemas.openxmlformats.org/drawingml/2006/table">
            <a:tbl>
              <a:tblPr firstRow="1" bandRow="1">
                <a:tableStyleId>{5C22544A-7EE6-4342-B048-85BDC9FD1C3A}</a:tableStyleId>
              </a:tblPr>
              <a:tblGrid>
                <a:gridCol w="1310373">
                  <a:extLst>
                    <a:ext uri="{9D8B030D-6E8A-4147-A177-3AD203B41FA5}">
                      <a16:colId xmlns:a16="http://schemas.microsoft.com/office/drawing/2014/main" val="637613181"/>
                    </a:ext>
                  </a:extLst>
                </a:gridCol>
                <a:gridCol w="1612004">
                  <a:extLst>
                    <a:ext uri="{9D8B030D-6E8A-4147-A177-3AD203B41FA5}">
                      <a16:colId xmlns:a16="http://schemas.microsoft.com/office/drawing/2014/main" val="4191715811"/>
                    </a:ext>
                  </a:extLst>
                </a:gridCol>
                <a:gridCol w="2493919">
                  <a:extLst>
                    <a:ext uri="{9D8B030D-6E8A-4147-A177-3AD203B41FA5}">
                      <a16:colId xmlns:a16="http://schemas.microsoft.com/office/drawing/2014/main" val="3059161140"/>
                    </a:ext>
                  </a:extLst>
                </a:gridCol>
              </a:tblGrid>
              <a:tr h="0">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責任者名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連絡の取れる連絡先（携帯等）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メールアドレス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60596611"/>
                  </a:ext>
                </a:extLst>
              </a:tr>
              <a:tr h="435807">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624255"/>
                  </a:ext>
                </a:extLst>
              </a:tr>
              <a:tr h="442757">
                <a:tc>
                  <a:txBody>
                    <a:bodyPr/>
                    <a:lstStyle/>
                    <a:p>
                      <a:endParaRPr kumimoji="1" lang="ja-JP" altLang="en-US"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en-US" altLang="ja-JP"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en-US" altLang="ja-JP" sz="1200" dirty="0">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128490"/>
                  </a:ext>
                </a:extLst>
              </a:tr>
            </a:tbl>
          </a:graphicData>
        </a:graphic>
      </p:graphicFrame>
      <p:graphicFrame>
        <p:nvGraphicFramePr>
          <p:cNvPr id="6" name="表 4">
            <a:extLst>
              <a:ext uri="{FF2B5EF4-FFF2-40B4-BE49-F238E27FC236}">
                <a16:creationId xmlns:a16="http://schemas.microsoft.com/office/drawing/2014/main" id="{26AE8E50-D575-39FA-5748-CD70D6E1718F}"/>
              </a:ext>
            </a:extLst>
          </p:cNvPr>
          <p:cNvGraphicFramePr>
            <a:graphicFrameLocks noGrp="1"/>
          </p:cNvGraphicFramePr>
          <p:nvPr>
            <p:extLst>
              <p:ext uri="{D42A27DB-BD31-4B8C-83A1-F6EECF244321}">
                <p14:modId xmlns:p14="http://schemas.microsoft.com/office/powerpoint/2010/main" val="824574286"/>
              </p:ext>
            </p:extLst>
          </p:nvPr>
        </p:nvGraphicFramePr>
        <p:xfrm>
          <a:off x="557785" y="4061965"/>
          <a:ext cx="3980470" cy="456494"/>
        </p:xfrm>
        <a:graphic>
          <a:graphicData uri="http://schemas.openxmlformats.org/drawingml/2006/table">
            <a:tbl>
              <a:tblPr firstRow="1" bandRow="1">
                <a:tableStyleId>{5C22544A-7EE6-4342-B048-85BDC9FD1C3A}</a:tableStyleId>
              </a:tblPr>
              <a:tblGrid>
                <a:gridCol w="2893129">
                  <a:extLst>
                    <a:ext uri="{9D8B030D-6E8A-4147-A177-3AD203B41FA5}">
                      <a16:colId xmlns:a16="http://schemas.microsoft.com/office/drawing/2014/main" val="637613181"/>
                    </a:ext>
                  </a:extLst>
                </a:gridCol>
                <a:gridCol w="1087341">
                  <a:extLst>
                    <a:ext uri="{9D8B030D-6E8A-4147-A177-3AD203B41FA5}">
                      <a16:colId xmlns:a16="http://schemas.microsoft.com/office/drawing/2014/main" val="4191715811"/>
                    </a:ext>
                  </a:extLst>
                </a:gridCol>
              </a:tblGrid>
              <a:tr h="456494">
                <a:tc>
                  <a:txBody>
                    <a:bodyPr/>
                    <a:lstStyle/>
                    <a:p>
                      <a:r>
                        <a:rPr kumimoji="1" lang="ja-JP" altLang="en-US" sz="1200" b="0" dirty="0">
                          <a:solidFill>
                            <a:schemeClr val="tx1"/>
                          </a:solidFill>
                          <a:latin typeface="A-OTF UD新ゴ Pro M" panose="020B0500000000000000" pitchFamily="34" charset="-128"/>
                          <a:ea typeface="A-OTF UD新ゴ Pro M" panose="020B0500000000000000" pitchFamily="34" charset="-128"/>
                        </a:rPr>
                        <a:t>みどりの大使の訪問を希望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dirty="0">
                          <a:latin typeface="A-OTF UD新ゴ Pro M" panose="020B0500000000000000" pitchFamily="34" charset="-128"/>
                          <a:ea typeface="A-OTF UD新ゴ Pro M" panose="020B0500000000000000" pitchFamily="34" charset="-128"/>
                        </a:rPr>
                        <a:t>部</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624255"/>
                  </a:ext>
                </a:extLst>
              </a:tr>
            </a:tbl>
          </a:graphicData>
        </a:graphic>
      </p:graphicFrame>
      <p:sp>
        <p:nvSpPr>
          <p:cNvPr id="8" name="テキスト ボックス 7">
            <a:extLst>
              <a:ext uri="{FF2B5EF4-FFF2-40B4-BE49-F238E27FC236}">
                <a16:creationId xmlns:a16="http://schemas.microsoft.com/office/drawing/2014/main" id="{18BCC1DA-96CA-5C56-0629-97A33FEDC0BA}"/>
              </a:ext>
            </a:extLst>
          </p:cNvPr>
          <p:cNvSpPr txBox="1"/>
          <p:nvPr/>
        </p:nvSpPr>
        <p:spPr>
          <a:xfrm>
            <a:off x="7488619" y="3857308"/>
            <a:ext cx="7866993" cy="1154162"/>
          </a:xfrm>
          <a:prstGeom prst="rect">
            <a:avLst/>
          </a:prstGeom>
          <a:noFill/>
        </p:spPr>
        <p:txBody>
          <a:bodyPr wrap="square">
            <a:spAutoFit/>
          </a:bodyPr>
          <a:lstStyle/>
          <a:p>
            <a:pPr defTabSz="914400">
              <a:spcBef>
                <a:spcPts val="600"/>
              </a:spcBef>
            </a:pPr>
            <a:r>
              <a:rPr lang="ja-JP" altLang="en-US" sz="1400" b="1"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７　（検討中）スタンプラリー関係の装飾の協力調査</a:t>
            </a:r>
            <a:endParaRPr lang="en-US" altLang="ja-JP" sz="1400" b="1"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marL="171450" indent="-171450" defTabSz="914400">
              <a:spcBef>
                <a:spcPts val="600"/>
              </a:spcBef>
              <a:buFont typeface="Arial" panose="020B0604020202020204" pitchFamily="34" charset="0"/>
              <a:buChar char="•"/>
            </a:pPr>
            <a:r>
              <a:rPr lang="ja-JP" altLang="en-US"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rPr>
              <a:t>重機への恐竜装飾にご協力いただける方は、「○」と内容をご記入してください。</a:t>
            </a:r>
            <a:endParaRPr lang="en-US" altLang="ja-JP" sz="1200"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spcBef>
                <a:spcPts val="600"/>
              </a:spcBef>
            </a:pPr>
            <a:endParaRPr lang="en-US" altLang="ja-JP" sz="1400" b="1"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a:p>
            <a:pPr defTabSz="914400">
              <a:spcBef>
                <a:spcPts val="600"/>
              </a:spcBef>
            </a:pPr>
            <a:endParaRPr lang="en-US" altLang="ja-JP" sz="1400" b="1" dirty="0">
              <a:solidFill>
                <a:srgbClr val="000000"/>
              </a:solidFill>
              <a:latin typeface="A-OTF UD新ゴ Pro M" panose="020B0500000000000000" pitchFamily="34" charset="-128"/>
              <a:ea typeface="A-OTF UD新ゴ Pro M" panose="020B0500000000000000" pitchFamily="34" charset="-128"/>
              <a:cs typeface="Times New Roman" panose="02020603050405020304" pitchFamily="18" charset="0"/>
            </a:endParaRPr>
          </a:p>
        </p:txBody>
      </p:sp>
      <p:graphicFrame>
        <p:nvGraphicFramePr>
          <p:cNvPr id="7" name="表 4">
            <a:extLst>
              <a:ext uri="{FF2B5EF4-FFF2-40B4-BE49-F238E27FC236}">
                <a16:creationId xmlns:a16="http://schemas.microsoft.com/office/drawing/2014/main" id="{D9BFE291-D44D-89C7-6315-6A4C284E21F6}"/>
              </a:ext>
            </a:extLst>
          </p:cNvPr>
          <p:cNvGraphicFramePr>
            <a:graphicFrameLocks noGrp="1"/>
          </p:cNvGraphicFramePr>
          <p:nvPr>
            <p:extLst>
              <p:ext uri="{D42A27DB-BD31-4B8C-83A1-F6EECF244321}">
                <p14:modId xmlns:p14="http://schemas.microsoft.com/office/powerpoint/2010/main" val="1388642125"/>
              </p:ext>
            </p:extLst>
          </p:nvPr>
        </p:nvGraphicFramePr>
        <p:xfrm>
          <a:off x="557785" y="7422106"/>
          <a:ext cx="3980470" cy="1369482"/>
        </p:xfrm>
        <a:graphic>
          <a:graphicData uri="http://schemas.openxmlformats.org/drawingml/2006/table">
            <a:tbl>
              <a:tblPr firstRow="1" bandRow="1">
                <a:tableStyleId>{5C22544A-7EE6-4342-B048-85BDC9FD1C3A}</a:tableStyleId>
              </a:tblPr>
              <a:tblGrid>
                <a:gridCol w="1034845">
                  <a:extLst>
                    <a:ext uri="{9D8B030D-6E8A-4147-A177-3AD203B41FA5}">
                      <a16:colId xmlns:a16="http://schemas.microsoft.com/office/drawing/2014/main" val="637613181"/>
                    </a:ext>
                  </a:extLst>
                </a:gridCol>
                <a:gridCol w="2945625">
                  <a:extLst>
                    <a:ext uri="{9D8B030D-6E8A-4147-A177-3AD203B41FA5}">
                      <a16:colId xmlns:a16="http://schemas.microsoft.com/office/drawing/2014/main" val="4191715811"/>
                    </a:ext>
                  </a:extLst>
                </a:gridCol>
              </a:tblGrid>
              <a:tr h="456494">
                <a:tc>
                  <a:txBody>
                    <a:bodyPr/>
                    <a:lstStyle/>
                    <a:p>
                      <a:r>
                        <a:rPr kumimoji="1" lang="ja-JP" altLang="en-US" sz="1200" b="0" dirty="0">
                          <a:solidFill>
                            <a:schemeClr val="tx1"/>
                          </a:solidFill>
                          <a:latin typeface="A-OTF UD新ゴ Pro M" panose="020B0500000000000000" pitchFamily="34" charset="-128"/>
                          <a:ea typeface="A-OTF UD新ゴ Pro M" panose="020B0500000000000000" pitchFamily="34" charset="-128"/>
                        </a:rPr>
                        <a:t>メーカー名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ja-JP" altLang="en-US" sz="1200" dirty="0">
                        <a:solidFill>
                          <a:schemeClr val="tx1"/>
                        </a:solidFill>
                        <a:latin typeface="A-OTF UD新ゴ Pro M" panose="020B0500000000000000" pitchFamily="34" charset="-128"/>
                        <a:ea typeface="A-OTF UD新ゴ Pro M" panose="020B0500000000000000" pitchFamily="34"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624255"/>
                  </a:ext>
                </a:extLst>
              </a:tr>
              <a:tr h="456494">
                <a:tc>
                  <a:txBody>
                    <a:bodyPr/>
                    <a:lstStyle/>
                    <a:p>
                      <a:r>
                        <a:rPr kumimoji="1" lang="ja-JP" altLang="en-US" sz="1200" b="0" dirty="0">
                          <a:solidFill>
                            <a:schemeClr val="tx1"/>
                          </a:solidFill>
                          <a:latin typeface="A-OTF UD新ゴ Pro M" panose="020B0500000000000000" pitchFamily="34" charset="-128"/>
                          <a:ea typeface="A-OTF UD新ゴ Pro M" panose="020B0500000000000000" pitchFamily="34" charset="-128"/>
                        </a:rPr>
                        <a:t>機種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ja-JP" altLang="en-US" sz="1200" dirty="0">
                        <a:solidFill>
                          <a:schemeClr val="tx1"/>
                        </a:solidFill>
                        <a:latin typeface="A-OTF UD新ゴ Pro M" panose="020B0500000000000000" pitchFamily="34" charset="-128"/>
                        <a:ea typeface="A-OTF UD新ゴ Pro M" panose="020B0500000000000000" pitchFamily="34"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923736"/>
                  </a:ext>
                </a:extLst>
              </a:tr>
              <a:tr h="456494">
                <a:tc>
                  <a:txBody>
                    <a:bodyPr/>
                    <a:lstStyle/>
                    <a:p>
                      <a:r>
                        <a:rPr kumimoji="1" lang="ja-JP" altLang="en-US" sz="1200" b="0" dirty="0">
                          <a:solidFill>
                            <a:schemeClr val="tx1"/>
                          </a:solidFill>
                          <a:latin typeface="A-OTF UD新ゴ Pro M" panose="020B0500000000000000" pitchFamily="34" charset="-128"/>
                          <a:ea typeface="A-OTF UD新ゴ Pro M" panose="020B0500000000000000" pitchFamily="34" charset="-128"/>
                        </a:rPr>
                        <a:t>技適マーク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dirty="0">
                          <a:solidFill>
                            <a:schemeClr val="tx1"/>
                          </a:solidFill>
                          <a:latin typeface="A-OTF UD新ゴ Pro M" panose="020B0500000000000000" pitchFamily="34" charset="-128"/>
                          <a:ea typeface="A-OTF UD新ゴ Pro M" panose="020B0500000000000000" pitchFamily="34" charset="-128"/>
                        </a:rPr>
                        <a:t>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3046418"/>
                  </a:ext>
                </a:extLst>
              </a:tr>
            </a:tbl>
          </a:graphicData>
        </a:graphic>
      </p:graphicFrame>
      <p:sp>
        <p:nvSpPr>
          <p:cNvPr id="11" name="スライド番号プレースホルダー 1">
            <a:extLst>
              <a:ext uri="{FF2B5EF4-FFF2-40B4-BE49-F238E27FC236}">
                <a16:creationId xmlns:a16="http://schemas.microsoft.com/office/drawing/2014/main" id="{FF6EBB8C-169B-F28E-3992-AD3D28F6E2AA}"/>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40</a:t>
            </a:r>
            <a:endParaRPr kumimoji="1" lang="ja-JP" altLang="en-US" sz="1050" dirty="0">
              <a:solidFill>
                <a:schemeClr val="tx1"/>
              </a:solidFill>
            </a:endParaRPr>
          </a:p>
        </p:txBody>
      </p:sp>
    </p:spTree>
    <p:extLst>
      <p:ext uri="{BB962C8B-B14F-4D97-AF65-F5344CB8AC3E}">
        <p14:creationId xmlns:p14="http://schemas.microsoft.com/office/powerpoint/2010/main" val="418795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3416320" cy="369332"/>
          </a:xfrm>
          <a:prstGeom prst="rect">
            <a:avLst/>
          </a:prstGeom>
          <a:noFill/>
        </p:spPr>
        <p:txBody>
          <a:bodyPr wrap="none" rtlCol="0">
            <a:spAutoFit/>
          </a:bodyPr>
          <a:lstStyle/>
          <a:p>
            <a:r>
              <a:rPr kumimoji="1" lang="ja-JP" altLang="en-US" dirty="0">
                <a:latin typeface="A-OTF UD新ゴ Pro M" panose="020B0500000000000000" pitchFamily="34" charset="-128"/>
                <a:ea typeface="A-OTF UD新ゴ Pro M" panose="020B0500000000000000" pitchFamily="34" charset="-128"/>
              </a:rPr>
              <a:t>「最新の林業機械」掲載申込書</a:t>
            </a:r>
          </a:p>
        </p:txBody>
      </p:sp>
      <p:graphicFrame>
        <p:nvGraphicFramePr>
          <p:cNvPr id="11" name="表 7">
            <a:extLst>
              <a:ext uri="{FF2B5EF4-FFF2-40B4-BE49-F238E27FC236}">
                <a16:creationId xmlns:a16="http://schemas.microsoft.com/office/drawing/2014/main" id="{01025C45-9128-40DE-802B-CEBE225E4C69}"/>
              </a:ext>
            </a:extLst>
          </p:cNvPr>
          <p:cNvGraphicFramePr>
            <a:graphicFrameLocks noGrp="1"/>
          </p:cNvGraphicFramePr>
          <p:nvPr>
            <p:extLst>
              <p:ext uri="{D42A27DB-BD31-4B8C-83A1-F6EECF244321}">
                <p14:modId xmlns:p14="http://schemas.microsoft.com/office/powerpoint/2010/main" val="2265906425"/>
              </p:ext>
            </p:extLst>
          </p:nvPr>
        </p:nvGraphicFramePr>
        <p:xfrm>
          <a:off x="3711574" y="599637"/>
          <a:ext cx="2921000" cy="370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7084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提出期限</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OTF UD新ゴ Pro M" panose="020B0500000000000000" pitchFamily="34" charset="-128"/>
                          <a:ea typeface="A-OTF UD新ゴ Pro M" panose="020B0500000000000000" pitchFamily="34" charset="-128"/>
                        </a:rPr>
                        <a:t>5</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月</a:t>
                      </a:r>
                      <a:r>
                        <a:rPr kumimoji="1" lang="en-US" altLang="ja-JP" sz="1600" b="0" dirty="0">
                          <a:solidFill>
                            <a:schemeClr val="tx1"/>
                          </a:solidFill>
                          <a:latin typeface="A-OTF UD新ゴ Pro M" panose="020B0500000000000000" pitchFamily="34" charset="-128"/>
                          <a:ea typeface="A-OTF UD新ゴ Pro M" panose="020B0500000000000000" pitchFamily="34" charset="-128"/>
                        </a:rPr>
                        <a:t>14</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日（木）</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20" name="テキスト ボックス 19">
            <a:extLst>
              <a:ext uri="{FF2B5EF4-FFF2-40B4-BE49-F238E27FC236}">
                <a16:creationId xmlns:a16="http://schemas.microsoft.com/office/drawing/2014/main" id="{A3B73EBA-4D61-4091-90A8-A13D96618A2C}"/>
              </a:ext>
            </a:extLst>
          </p:cNvPr>
          <p:cNvSpPr txBox="1"/>
          <p:nvPr/>
        </p:nvSpPr>
        <p:spPr>
          <a:xfrm>
            <a:off x="99377" y="4362453"/>
            <a:ext cx="6449530" cy="830997"/>
          </a:xfrm>
          <a:prstGeom prst="rect">
            <a:avLst/>
          </a:prstGeom>
          <a:noFill/>
        </p:spPr>
        <p:txBody>
          <a:bodyPr wrap="square" rtlCol="0">
            <a:spAutoFit/>
          </a:bodyPr>
          <a:lstStyle/>
          <a:p>
            <a:pPr>
              <a:spcBef>
                <a:spcPts val="600"/>
              </a:spcBef>
            </a:pPr>
            <a:r>
              <a:rPr kumimoji="1" lang="ja-JP" altLang="en-US" sz="1400" b="1" dirty="0">
                <a:latin typeface="ＭＳ Ｐゴシック" panose="020B0600070205080204" pitchFamily="50" charset="-128"/>
                <a:ea typeface="A-OTF UD新ゴ Pro M" panose="020B0500000000000000"/>
              </a:rPr>
              <a:t>３　「最新の林業機械」掲載の内容</a:t>
            </a:r>
            <a:endParaRPr kumimoji="1" lang="en-US" altLang="ja-JP" sz="1400" b="1" dirty="0">
              <a:latin typeface="ＭＳ Ｐゴシック" panose="020B0600070205080204" pitchFamily="50" charset="-128"/>
              <a:ea typeface="A-OTF UD新ゴ Pro M" panose="020B0500000000000000"/>
            </a:endParaRPr>
          </a:p>
          <a:p>
            <a:pPr marL="171450" indent="-171450">
              <a:spcBef>
                <a:spcPts val="600"/>
              </a:spcBef>
              <a:buFont typeface="Arial" panose="020B0604020202020204" pitchFamily="34" charset="0"/>
              <a:buChar char="•"/>
            </a:pPr>
            <a:r>
              <a:rPr kumimoji="1" lang="ja-JP" altLang="en-US" sz="1200" dirty="0">
                <a:solidFill>
                  <a:schemeClr val="tx1"/>
                </a:solidFill>
                <a:latin typeface="A-OTF UD新ゴ Pro M" panose="020B0500000000000000" pitchFamily="34" charset="-128"/>
                <a:ea typeface="A-OTF UD新ゴ Pro M" panose="020B0500000000000000" pitchFamily="34" charset="-128"/>
              </a:rPr>
              <a:t>掲載の単位は、説明文</a:t>
            </a:r>
            <a:r>
              <a:rPr kumimoji="1" lang="en-US" altLang="ja-JP" sz="1200" dirty="0">
                <a:solidFill>
                  <a:schemeClr val="tx1"/>
                </a:solidFill>
                <a:latin typeface="A-OTF UD新ゴ Pro M" panose="020B0500000000000000" pitchFamily="34" charset="-128"/>
                <a:ea typeface="A-OTF UD新ゴ Pro M" panose="020B0500000000000000" pitchFamily="34" charset="-128"/>
              </a:rPr>
              <a:t>1</a:t>
            </a:r>
            <a:r>
              <a:rPr kumimoji="1" lang="ja-JP" altLang="en-US" sz="1200" dirty="0">
                <a:solidFill>
                  <a:schemeClr val="tx1"/>
                </a:solidFill>
                <a:latin typeface="A-OTF UD新ゴ Pro M" panose="020B0500000000000000" pitchFamily="34" charset="-128"/>
                <a:ea typeface="A-OTF UD新ゴ Pro M" panose="020B0500000000000000" pitchFamily="34" charset="-128"/>
              </a:rPr>
              <a:t>ページと写真等</a:t>
            </a:r>
            <a:r>
              <a:rPr kumimoji="1" lang="en-US" altLang="ja-JP" sz="1200" dirty="0">
                <a:solidFill>
                  <a:schemeClr val="tx1"/>
                </a:solidFill>
                <a:latin typeface="A-OTF UD新ゴ Pro M" panose="020B0500000000000000" pitchFamily="34" charset="-128"/>
                <a:ea typeface="A-OTF UD新ゴ Pro M" panose="020B0500000000000000" pitchFamily="34" charset="-128"/>
              </a:rPr>
              <a:t>1</a:t>
            </a:r>
            <a:r>
              <a:rPr kumimoji="1" lang="ja-JP" altLang="en-US" sz="1200" dirty="0">
                <a:solidFill>
                  <a:schemeClr val="tx1"/>
                </a:solidFill>
                <a:latin typeface="A-OTF UD新ゴ Pro M" panose="020B0500000000000000" pitchFamily="34" charset="-128"/>
                <a:ea typeface="A-OTF UD新ゴ Pro M" panose="020B0500000000000000" pitchFamily="34" charset="-128"/>
              </a:rPr>
              <a:t>ページの組み合わせとなります。</a:t>
            </a:r>
            <a:endParaRPr kumimoji="1" lang="en-US" altLang="ja-JP" sz="1200" dirty="0">
              <a:solidFill>
                <a:schemeClr val="tx1"/>
              </a:solidFill>
              <a:latin typeface="A-OTF UD新ゴ Pro M" panose="020B0500000000000000" pitchFamily="34" charset="-128"/>
              <a:ea typeface="A-OTF UD新ゴ Pro M" panose="020B0500000000000000" pitchFamily="34" charset="-128"/>
            </a:endParaRPr>
          </a:p>
          <a:p>
            <a:pPr marL="171450" indent="-171450">
              <a:spcBef>
                <a:spcPts val="600"/>
              </a:spcBef>
              <a:buFont typeface="Arial" panose="020B0604020202020204" pitchFamily="34" charset="0"/>
              <a:buChar char="•"/>
            </a:pPr>
            <a:r>
              <a:rPr kumimoji="1" lang="ja-JP" altLang="en-US" sz="1200" dirty="0">
                <a:solidFill>
                  <a:schemeClr val="tx1"/>
                </a:solidFill>
                <a:latin typeface="A-OTF UD新ゴ Pro M" panose="020B0500000000000000" pitchFamily="34" charset="-128"/>
                <a:ea typeface="A-OTF UD新ゴ Pro M" panose="020B0500000000000000" pitchFamily="34" charset="-128"/>
              </a:rPr>
              <a:t>希望する組数を記入ください。</a:t>
            </a:r>
            <a:endParaRPr kumimoji="1" lang="en-US" altLang="ja-JP" sz="1200" dirty="0">
              <a:solidFill>
                <a:schemeClr val="tx1"/>
              </a:solidFill>
              <a:latin typeface="A-OTF UD新ゴ Pro M" panose="020B0500000000000000" pitchFamily="34" charset="-128"/>
              <a:ea typeface="A-OTF UD新ゴ Pro M" panose="020B0500000000000000" pitchFamily="34" charset="-128"/>
            </a:endParaRPr>
          </a:p>
        </p:txBody>
      </p:sp>
      <p:graphicFrame>
        <p:nvGraphicFramePr>
          <p:cNvPr id="21" name="表 4">
            <a:extLst>
              <a:ext uri="{FF2B5EF4-FFF2-40B4-BE49-F238E27FC236}">
                <a16:creationId xmlns:a16="http://schemas.microsoft.com/office/drawing/2014/main" id="{2AAA3D05-0B33-4D39-9C81-BE4E695AE8BA}"/>
              </a:ext>
            </a:extLst>
          </p:cNvPr>
          <p:cNvGraphicFramePr>
            <a:graphicFrameLocks noGrp="1"/>
          </p:cNvGraphicFramePr>
          <p:nvPr>
            <p:extLst>
              <p:ext uri="{D42A27DB-BD31-4B8C-83A1-F6EECF244321}">
                <p14:modId xmlns:p14="http://schemas.microsoft.com/office/powerpoint/2010/main" val="3983965574"/>
              </p:ext>
            </p:extLst>
          </p:nvPr>
        </p:nvGraphicFramePr>
        <p:xfrm>
          <a:off x="253663" y="5327820"/>
          <a:ext cx="1357596" cy="1175691"/>
        </p:xfrm>
        <a:graphic>
          <a:graphicData uri="http://schemas.openxmlformats.org/drawingml/2006/table">
            <a:tbl>
              <a:tblPr firstRow="1" bandRow="1">
                <a:tableStyleId>{5C22544A-7EE6-4342-B048-85BDC9FD1C3A}</a:tableStyleId>
              </a:tblPr>
              <a:tblGrid>
                <a:gridCol w="1357596">
                  <a:extLst>
                    <a:ext uri="{9D8B030D-6E8A-4147-A177-3AD203B41FA5}">
                      <a16:colId xmlns:a16="http://schemas.microsoft.com/office/drawing/2014/main" val="4191715811"/>
                    </a:ext>
                  </a:extLst>
                </a:gridCol>
              </a:tblGrid>
              <a:tr h="367305">
                <a:tc>
                  <a:txBody>
                    <a:bodyPr/>
                    <a:lstStyle/>
                    <a:p>
                      <a:pPr algn="ctr"/>
                      <a:r>
                        <a:rPr kumimoji="1" lang="ja-JP" altLang="en-US" sz="1200" b="0" dirty="0">
                          <a:solidFill>
                            <a:schemeClr val="tx1"/>
                          </a:solidFill>
                          <a:latin typeface="A-OTF UD新ゴ Pro M" panose="020B0500000000000000" pitchFamily="34" charset="-128"/>
                          <a:ea typeface="A-OTF UD新ゴ Pro M" panose="020B0500000000000000" pitchFamily="34" charset="-128"/>
                        </a:rPr>
                        <a:t>希望数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60596611"/>
                  </a:ext>
                </a:extLst>
              </a:tr>
              <a:tr h="808386">
                <a:tc>
                  <a:txBody>
                    <a:bodyPr/>
                    <a:lstStyle/>
                    <a:p>
                      <a:pPr algn="r"/>
                      <a:r>
                        <a:rPr kumimoji="1" lang="ja-JP" altLang="en-US" sz="1200" dirty="0">
                          <a:latin typeface="A-OTF UD新ゴ Pro M" panose="020B0500000000000000" pitchFamily="34" charset="-128"/>
                          <a:ea typeface="A-OTF UD新ゴ Pro M" panose="020B0500000000000000" pitchFamily="34" charset="-128"/>
                        </a:rPr>
                        <a:t>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624255"/>
                  </a:ext>
                </a:extLst>
              </a:tr>
            </a:tbl>
          </a:graphicData>
        </a:graphic>
      </p:graphicFrame>
      <p:graphicFrame>
        <p:nvGraphicFramePr>
          <p:cNvPr id="13" name="表 12">
            <a:extLst>
              <a:ext uri="{FF2B5EF4-FFF2-40B4-BE49-F238E27FC236}">
                <a16:creationId xmlns:a16="http://schemas.microsoft.com/office/drawing/2014/main" id="{316F26BF-AB4C-4E13-83B7-1BF4D546EE9C}"/>
              </a:ext>
            </a:extLst>
          </p:cNvPr>
          <p:cNvGraphicFramePr>
            <a:graphicFrameLocks noGrp="1"/>
          </p:cNvGraphicFramePr>
          <p:nvPr>
            <p:extLst>
              <p:ext uri="{D42A27DB-BD31-4B8C-83A1-F6EECF244321}">
                <p14:modId xmlns:p14="http://schemas.microsoft.com/office/powerpoint/2010/main" val="3015227641"/>
              </p:ext>
            </p:extLst>
          </p:nvPr>
        </p:nvGraphicFramePr>
        <p:xfrm>
          <a:off x="253663" y="8887012"/>
          <a:ext cx="6378911" cy="822960"/>
        </p:xfrm>
        <a:graphic>
          <a:graphicData uri="http://schemas.openxmlformats.org/drawingml/2006/table">
            <a:tbl>
              <a:tblPr firstRow="1" bandRow="1">
                <a:tableStyleId>{5C22544A-7EE6-4342-B048-85BDC9FD1C3A}</a:tableStyleId>
              </a:tblPr>
              <a:tblGrid>
                <a:gridCol w="1131486">
                  <a:extLst>
                    <a:ext uri="{9D8B030D-6E8A-4147-A177-3AD203B41FA5}">
                      <a16:colId xmlns:a16="http://schemas.microsoft.com/office/drawing/2014/main" val="1346885655"/>
                    </a:ext>
                  </a:extLst>
                </a:gridCol>
                <a:gridCol w="5247425">
                  <a:extLst>
                    <a:ext uri="{9D8B030D-6E8A-4147-A177-3AD203B41FA5}">
                      <a16:colId xmlns:a16="http://schemas.microsoft.com/office/drawing/2014/main" val="1506013278"/>
                    </a:ext>
                  </a:extLst>
                </a:gridCol>
              </a:tblGrid>
              <a:tr h="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期日までに電子メールまたは</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にてお送りください。</a:t>
                      </a:r>
                      <a:endParaRPr kumimoji="1" lang="en-US" altLang="ja-JP" sz="1200" b="0" dirty="0">
                        <a:solidFill>
                          <a:schemeClr val="tx1"/>
                        </a:solidFill>
                        <a:latin typeface="A-OTF UD新ゴ Pro M" panose="020B0500000000000000" pitchFamily="34" charset="-128"/>
                        <a:ea typeface="A-OTF UD新ゴ Pro M" panose="020B0500000000000000" pitchFamily="34" charset="-128"/>
                      </a:endParaRPr>
                    </a:p>
                    <a:p>
                      <a:pPr>
                        <a:spcBef>
                          <a:spcPts val="0"/>
                        </a:spcBef>
                      </a:pPr>
                      <a:r>
                        <a:rPr kumimoji="1" lang="zh-TW" altLang="en-US" sz="1200" b="0" dirty="0">
                          <a:solidFill>
                            <a:schemeClr val="tx1"/>
                          </a:solidFill>
                          <a:latin typeface="A-OTF UD新ゴ Pro M" panose="020B0500000000000000" pitchFamily="34" charset="-128"/>
                          <a:ea typeface="A-OTF UD新ゴ Pro M" panose="020B0500000000000000" pitchFamily="34" charset="-128"/>
                        </a:rPr>
                        <a:t>一般社団法人林業機械化協会</a:t>
                      </a:r>
                    </a:p>
                    <a:p>
                      <a:pPr>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担当：今泉、寺澤</a:t>
                      </a:r>
                    </a:p>
                    <a:p>
                      <a:pPr algn="l">
                        <a:spcBef>
                          <a:spcPts val="0"/>
                        </a:spcBef>
                      </a:pP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03-5840-6218</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　電子メール：</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tenji@rinkikyo.or.jp</a:t>
                      </a:r>
                      <a:endParaRPr kumimoji="1" lang="en-US" altLang="ja-JP" sz="20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8" name="表 7">
            <a:extLst>
              <a:ext uri="{FF2B5EF4-FFF2-40B4-BE49-F238E27FC236}">
                <a16:creationId xmlns:a16="http://schemas.microsoft.com/office/drawing/2014/main" id="{3A54DEA7-AAE1-668D-9F24-9BED21964F35}"/>
              </a:ext>
            </a:extLst>
          </p:cNvPr>
          <p:cNvGraphicFramePr>
            <a:graphicFrameLocks noGrp="1"/>
          </p:cNvGraphicFramePr>
          <p:nvPr>
            <p:extLst>
              <p:ext uri="{D42A27DB-BD31-4B8C-83A1-F6EECF244321}">
                <p14:modId xmlns:p14="http://schemas.microsoft.com/office/powerpoint/2010/main" val="3170879954"/>
              </p:ext>
            </p:extLst>
          </p:nvPr>
        </p:nvGraphicFramePr>
        <p:xfrm>
          <a:off x="225423" y="2842803"/>
          <a:ext cx="6407151" cy="1385280"/>
        </p:xfrm>
        <a:graphic>
          <a:graphicData uri="http://schemas.openxmlformats.org/drawingml/2006/table">
            <a:tbl>
              <a:tblPr firstRow="1" bandRow="1">
                <a:tableStyleId>{5C22544A-7EE6-4342-B048-85BDC9FD1C3A}</a:tableStyleId>
              </a:tblPr>
              <a:tblGrid>
                <a:gridCol w="1134733">
                  <a:extLst>
                    <a:ext uri="{9D8B030D-6E8A-4147-A177-3AD203B41FA5}">
                      <a16:colId xmlns:a16="http://schemas.microsoft.com/office/drawing/2014/main" val="2543251354"/>
                    </a:ext>
                  </a:extLst>
                </a:gridCol>
                <a:gridCol w="2018664">
                  <a:extLst>
                    <a:ext uri="{9D8B030D-6E8A-4147-A177-3AD203B41FA5}">
                      <a16:colId xmlns:a16="http://schemas.microsoft.com/office/drawing/2014/main" val="2263179095"/>
                    </a:ext>
                  </a:extLst>
                </a:gridCol>
                <a:gridCol w="1238616">
                  <a:extLst>
                    <a:ext uri="{9D8B030D-6E8A-4147-A177-3AD203B41FA5}">
                      <a16:colId xmlns:a16="http://schemas.microsoft.com/office/drawing/2014/main" val="3687348748"/>
                    </a:ext>
                  </a:extLst>
                </a:gridCol>
                <a:gridCol w="2015138">
                  <a:extLst>
                    <a:ext uri="{9D8B030D-6E8A-4147-A177-3AD203B41FA5}">
                      <a16:colId xmlns:a16="http://schemas.microsoft.com/office/drawing/2014/main" val="3480470527"/>
                    </a:ext>
                  </a:extLst>
                </a:gridCol>
              </a:tblGrid>
              <a:tr h="261876">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15521385"/>
                  </a:ext>
                </a:extLst>
              </a:tr>
              <a:tr h="261876">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TEL</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2618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graphicFrame>
        <p:nvGraphicFramePr>
          <p:cNvPr id="9" name="表 8">
            <a:extLst>
              <a:ext uri="{FF2B5EF4-FFF2-40B4-BE49-F238E27FC236}">
                <a16:creationId xmlns:a16="http://schemas.microsoft.com/office/drawing/2014/main" id="{AA23BD9B-48AC-A043-50B2-4A3931362CCC}"/>
              </a:ext>
            </a:extLst>
          </p:cNvPr>
          <p:cNvGraphicFramePr>
            <a:graphicFrameLocks noGrp="1"/>
          </p:cNvGraphicFramePr>
          <p:nvPr>
            <p:extLst>
              <p:ext uri="{D42A27DB-BD31-4B8C-83A1-F6EECF244321}">
                <p14:modId xmlns:p14="http://schemas.microsoft.com/office/powerpoint/2010/main" val="3293525985"/>
              </p:ext>
            </p:extLst>
          </p:nvPr>
        </p:nvGraphicFramePr>
        <p:xfrm>
          <a:off x="225426" y="1097088"/>
          <a:ext cx="6407149" cy="1385280"/>
        </p:xfrm>
        <a:graphic>
          <a:graphicData uri="http://schemas.openxmlformats.org/drawingml/2006/table">
            <a:tbl>
              <a:tblPr firstRow="1" bandRow="1">
                <a:tableStyleId>{5C22544A-7EE6-4342-B048-85BDC9FD1C3A}</a:tableStyleId>
              </a:tblPr>
              <a:tblGrid>
                <a:gridCol w="1135072">
                  <a:extLst>
                    <a:ext uri="{9D8B030D-6E8A-4147-A177-3AD203B41FA5}">
                      <a16:colId xmlns:a16="http://schemas.microsoft.com/office/drawing/2014/main" val="2543251354"/>
                    </a:ext>
                  </a:extLst>
                </a:gridCol>
                <a:gridCol w="91602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受付番号</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9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10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10" name="テキスト ボックス 9">
            <a:extLst>
              <a:ext uri="{FF2B5EF4-FFF2-40B4-BE49-F238E27FC236}">
                <a16:creationId xmlns:a16="http://schemas.microsoft.com/office/drawing/2014/main" id="{7845A594-8264-0DF5-3C21-D2730BAEF108}"/>
              </a:ext>
            </a:extLst>
          </p:cNvPr>
          <p:cNvSpPr txBox="1"/>
          <p:nvPr/>
        </p:nvSpPr>
        <p:spPr>
          <a:xfrm>
            <a:off x="101599" y="867672"/>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 P-OTF UD新ゴ Pr6N M" panose="020B0500000000000000" pitchFamily="34" charset="-128"/>
              </a:rPr>
              <a:t>１　出展社情報</a:t>
            </a:r>
          </a:p>
        </p:txBody>
      </p:sp>
      <p:sp>
        <p:nvSpPr>
          <p:cNvPr id="12" name="テキスト ボックス 11">
            <a:extLst>
              <a:ext uri="{FF2B5EF4-FFF2-40B4-BE49-F238E27FC236}">
                <a16:creationId xmlns:a16="http://schemas.microsoft.com/office/drawing/2014/main" id="{11EBFE75-3DD0-7C9F-A247-26FF1DB64E41}"/>
              </a:ext>
            </a:extLst>
          </p:cNvPr>
          <p:cNvSpPr txBox="1"/>
          <p:nvPr/>
        </p:nvSpPr>
        <p:spPr>
          <a:xfrm>
            <a:off x="101599" y="2608972"/>
            <a:ext cx="2159566"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 P-OTF UD新ゴ Pr6N M" panose="020B0500000000000000" pitchFamily="34" charset="-128"/>
              </a:rPr>
              <a:t>２　請求先が異なる場合</a:t>
            </a:r>
          </a:p>
        </p:txBody>
      </p:sp>
      <p:sp>
        <p:nvSpPr>
          <p:cNvPr id="3" name="スライド番号プレースホルダー 1">
            <a:extLst>
              <a:ext uri="{FF2B5EF4-FFF2-40B4-BE49-F238E27FC236}">
                <a16:creationId xmlns:a16="http://schemas.microsoft.com/office/drawing/2014/main" id="{C82E1E92-D629-B63E-F57A-CB4217213981}"/>
              </a:ext>
            </a:extLst>
          </p:cNvPr>
          <p:cNvSpPr>
            <a:spLocks noGrp="1"/>
          </p:cNvSpPr>
          <p:nvPr>
            <p:ph type="sldNum" sz="quarter" idx="12"/>
          </p:nvPr>
        </p:nvSpPr>
        <p:spPr>
          <a:xfrm>
            <a:off x="6502065" y="175121"/>
            <a:ext cx="335348" cy="253916"/>
          </a:xfrm>
        </p:spPr>
        <p:txBody>
          <a:bodyPr/>
          <a:lstStyle/>
          <a:p>
            <a:fld id="{663423E7-E2F5-4AEC-B6B5-2F805007FDB7}" type="slidenum">
              <a:rPr kumimoji="1" lang="ja-JP" altLang="en-US" sz="1050" smtClean="0">
                <a:solidFill>
                  <a:schemeClr val="tx1"/>
                </a:solidFill>
              </a:rPr>
              <a:t>4</a:t>
            </a:fld>
            <a:r>
              <a:rPr kumimoji="1" lang="en-US" altLang="ja-JP" sz="1050" dirty="0">
                <a:solidFill>
                  <a:schemeClr val="tx1"/>
                </a:solidFill>
              </a:rPr>
              <a:t>1</a:t>
            </a:r>
            <a:endParaRPr kumimoji="1" lang="ja-JP" altLang="en-US" sz="1050" dirty="0">
              <a:solidFill>
                <a:schemeClr val="tx1"/>
              </a:solidFill>
            </a:endParaRPr>
          </a:p>
        </p:txBody>
      </p:sp>
    </p:spTree>
    <p:extLst>
      <p:ext uri="{BB962C8B-B14F-4D97-AF65-F5344CB8AC3E}">
        <p14:creationId xmlns:p14="http://schemas.microsoft.com/office/powerpoint/2010/main" val="86849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2492990" cy="369332"/>
          </a:xfrm>
          <a:prstGeom prst="rect">
            <a:avLst/>
          </a:prstGeom>
          <a:noFill/>
        </p:spPr>
        <p:txBody>
          <a:bodyPr wrap="none" rtlCol="0">
            <a:spAutoFit/>
          </a:bodyPr>
          <a:lstStyle/>
          <a:p>
            <a:r>
              <a:rPr kumimoji="1" lang="ja-JP" altLang="en-US" dirty="0">
                <a:latin typeface="A-OTF UD新ゴ Pro M" panose="020B0500000000000000" pitchFamily="34" charset="-128"/>
                <a:ea typeface="A-OTF UD新ゴ Pro M" panose="020B0500000000000000" pitchFamily="34" charset="-128"/>
              </a:rPr>
              <a:t>木材調達・処分申込書</a:t>
            </a:r>
          </a:p>
        </p:txBody>
      </p:sp>
      <p:graphicFrame>
        <p:nvGraphicFramePr>
          <p:cNvPr id="9" name="表 8">
            <a:extLst>
              <a:ext uri="{FF2B5EF4-FFF2-40B4-BE49-F238E27FC236}">
                <a16:creationId xmlns:a16="http://schemas.microsoft.com/office/drawing/2014/main" id="{DD0503FA-3C70-4BB5-8FD9-E08478206E55}"/>
              </a:ext>
            </a:extLst>
          </p:cNvPr>
          <p:cNvGraphicFramePr>
            <a:graphicFrameLocks noGrp="1"/>
          </p:cNvGraphicFramePr>
          <p:nvPr>
            <p:extLst>
              <p:ext uri="{D42A27DB-BD31-4B8C-83A1-F6EECF244321}">
                <p14:modId xmlns:p14="http://schemas.microsoft.com/office/powerpoint/2010/main" val="1734437363"/>
              </p:ext>
            </p:extLst>
          </p:nvPr>
        </p:nvGraphicFramePr>
        <p:xfrm>
          <a:off x="239544" y="4379913"/>
          <a:ext cx="6378910" cy="3749040"/>
        </p:xfrm>
        <a:graphic>
          <a:graphicData uri="http://schemas.openxmlformats.org/drawingml/2006/table">
            <a:tbl>
              <a:tblPr firstRow="1" bandRow="1">
                <a:tableStyleId>{5C22544A-7EE6-4342-B048-85BDC9FD1C3A}</a:tableStyleId>
              </a:tblPr>
              <a:tblGrid>
                <a:gridCol w="811268">
                  <a:extLst>
                    <a:ext uri="{9D8B030D-6E8A-4147-A177-3AD203B41FA5}">
                      <a16:colId xmlns:a16="http://schemas.microsoft.com/office/drawing/2014/main" val="351341093"/>
                    </a:ext>
                  </a:extLst>
                </a:gridCol>
                <a:gridCol w="2590763">
                  <a:extLst>
                    <a:ext uri="{9D8B030D-6E8A-4147-A177-3AD203B41FA5}">
                      <a16:colId xmlns:a16="http://schemas.microsoft.com/office/drawing/2014/main" val="424088376"/>
                    </a:ext>
                  </a:extLst>
                </a:gridCol>
                <a:gridCol w="684362">
                  <a:extLst>
                    <a:ext uri="{9D8B030D-6E8A-4147-A177-3AD203B41FA5}">
                      <a16:colId xmlns:a16="http://schemas.microsoft.com/office/drawing/2014/main" val="2902560134"/>
                    </a:ext>
                  </a:extLst>
                </a:gridCol>
                <a:gridCol w="602952">
                  <a:extLst>
                    <a:ext uri="{9D8B030D-6E8A-4147-A177-3AD203B41FA5}">
                      <a16:colId xmlns:a16="http://schemas.microsoft.com/office/drawing/2014/main" val="3697260895"/>
                    </a:ext>
                  </a:extLst>
                </a:gridCol>
                <a:gridCol w="503628">
                  <a:extLst>
                    <a:ext uri="{9D8B030D-6E8A-4147-A177-3AD203B41FA5}">
                      <a16:colId xmlns:a16="http://schemas.microsoft.com/office/drawing/2014/main" val="79162246"/>
                    </a:ext>
                  </a:extLst>
                </a:gridCol>
                <a:gridCol w="559260">
                  <a:extLst>
                    <a:ext uri="{9D8B030D-6E8A-4147-A177-3AD203B41FA5}">
                      <a16:colId xmlns:a16="http://schemas.microsoft.com/office/drawing/2014/main" val="3224567461"/>
                    </a:ext>
                  </a:extLst>
                </a:gridCol>
                <a:gridCol w="626677">
                  <a:extLst>
                    <a:ext uri="{9D8B030D-6E8A-4147-A177-3AD203B41FA5}">
                      <a16:colId xmlns:a16="http://schemas.microsoft.com/office/drawing/2014/main" val="2416611099"/>
                    </a:ext>
                  </a:extLst>
                </a:gridCol>
              </a:tblGrid>
              <a:tr h="273600">
                <a:tc rowSpan="2"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ea typeface="A-OTF UD新ゴ Pro M" panose="020B0500000000000000" pitchFamily="34" charset="-128"/>
                          <a:cs typeface="+mn-cs"/>
                        </a:rPr>
                        <a:t>木材の規格</a:t>
                      </a:r>
                      <a:endParaRPr kumimoji="1" lang="en-US" altLang="ja-JP" sz="1200" b="0" i="0" u="none" strike="noStrike" kern="1200" cap="none" spc="0" normalizeH="0" baseline="0" noProof="0" dirty="0">
                        <a:ln>
                          <a:noFill/>
                        </a:ln>
                        <a:solidFill>
                          <a:schemeClr val="tx1"/>
                        </a:solidFill>
                        <a:effectLst/>
                        <a:uLnTx/>
                        <a:uFillTx/>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本数</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処分申込</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3">
                  <a:txBody>
                    <a:bodyPr/>
                    <a:lstStyle/>
                    <a:p>
                      <a:r>
                        <a:rPr kumimoji="1" lang="ja-JP" altLang="en-US" sz="1200" b="0" dirty="0">
                          <a:solidFill>
                            <a:schemeClr val="tx1"/>
                          </a:solidFill>
                          <a:latin typeface="A-OTF UD新ゴ Pro M" panose="020B0500000000000000" pitchFamily="34" charset="-128"/>
                          <a:ea typeface="A-OTF UD新ゴ Pro M" panose="020B0500000000000000" pitchFamily="34" charset="-128"/>
                        </a:rPr>
                        <a:t>処分時の形状</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処分時の形状</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84622519"/>
                  </a:ext>
                </a:extLst>
              </a:tr>
              <a:tr h="273600">
                <a:tc gridSpan="2" vMerge="1">
                  <a:txBody>
                    <a:bodyPr/>
                    <a:lstStyle/>
                    <a:p>
                      <a:endParaRPr kumimoji="1" lang="ja-JP" altLang="en-US"/>
                    </a:p>
                  </a:txBody>
                  <a:tcPr/>
                </a:tc>
                <a:tc hMerge="1"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OTF UD新ゴ Pro M" panose="020B0500000000000000" pitchFamily="34" charset="-128"/>
                          <a:ea typeface="A-OTF UD新ゴ Pro M" panose="020B0500000000000000" pitchFamily="34" charset="-128"/>
                        </a:rPr>
                        <a:t>4m</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程度</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A-OTF UD新ゴ Pro M" panose="020B0500000000000000" pitchFamily="34" charset="-128"/>
                          <a:ea typeface="A-OTF UD新ゴ Pro M" panose="020B0500000000000000" pitchFamily="34" charset="-128"/>
                        </a:rPr>
                        <a:t>1m</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以下</a:t>
                      </a:r>
                      <a:endParaRPr kumimoji="1" lang="en-US" altLang="ja-JP" sz="12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チップ等</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255573931"/>
                  </a:ext>
                </a:extLst>
              </a:tr>
              <a:tr h="273600">
                <a:tc rowSpan="10">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丸太</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①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10cm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A-OTF UD新ゴ Pro M" panose="020B0500000000000000" pitchFamily="34" charset="-128"/>
                          <a:ea typeface="A-OTF UD新ゴ Pro M" panose="020B0500000000000000" pitchFamily="34" charset="-128"/>
                        </a:rPr>
                        <a:t>本</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8182964"/>
                  </a:ext>
                </a:extLst>
              </a:tr>
              <a:tr h="2736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②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10cm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3m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A-OTF UD新ゴ Pro M" panose="020B0500000000000000" pitchFamily="34" charset="-128"/>
                          <a:ea typeface="A-OTF UD新ゴ Pro M" panose="020B0500000000000000" pitchFamily="34" charset="-128"/>
                        </a:rPr>
                        <a:t>本</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7987265"/>
                  </a:ext>
                </a:extLst>
              </a:tr>
              <a:tr h="2736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③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20cm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3m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本</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051836"/>
                  </a:ext>
                </a:extLst>
              </a:tr>
              <a:tr h="2736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④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20cm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4m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本</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019762"/>
                  </a:ext>
                </a:extLst>
              </a:tr>
              <a:tr h="2736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⑤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20</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26cm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8m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本</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099424"/>
                  </a:ext>
                </a:extLst>
              </a:tr>
              <a:tr h="2736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⑥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30cm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1m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本</a:t>
                      </a:r>
                      <a:endPar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017677"/>
                  </a:ext>
                </a:extLst>
              </a:tr>
              <a:tr h="2736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⑦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30cm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本</a:t>
                      </a:r>
                      <a:endPar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1488083"/>
                  </a:ext>
                </a:extLst>
              </a:tr>
              <a:tr h="2736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⑧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30cm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4m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本</a:t>
                      </a:r>
                      <a:endPar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1140567"/>
                  </a:ext>
                </a:extLst>
              </a:tr>
              <a:tr h="2736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⑨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40cm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本</a:t>
                      </a:r>
                      <a:endPar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918301"/>
                  </a:ext>
                </a:extLst>
              </a:tr>
              <a:tr h="2736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⑩ 径級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40cm</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 長級</a:t>
                      </a:r>
                      <a:r>
                        <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4m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428847"/>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枝付き材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rPr>
                        <a:t>⑪元口径</a:t>
                      </a:r>
                      <a:r>
                        <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rPr>
                        <a:t>30cm</a:t>
                      </a:r>
                      <a:r>
                        <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rPr>
                        <a:t>程度 </a:t>
                      </a:r>
                      <a:r>
                        <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rPr>
                        <a:t>x</a:t>
                      </a:r>
                      <a:r>
                        <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rPr>
                        <a:t> 長さ</a:t>
                      </a:r>
                      <a:r>
                        <a:rPr kumimoji="1" lang="en-US" altLang="ja-JP"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rPr>
                        <a:t>8.0m</a:t>
                      </a:r>
                      <a:r>
                        <a:rPr kumimoji="1" lang="ja-JP" altLang="en-US" sz="1200" b="0" i="0" u="none" strike="noStrike" kern="1200" cap="none" spc="0" normalizeH="0" baseline="0" noProof="0" dirty="0">
                          <a:ln>
                            <a:noFill/>
                          </a:ln>
                          <a:solidFill>
                            <a:prstClr val="black"/>
                          </a:solidFill>
                          <a:effectLst/>
                          <a:uLnTx/>
                          <a:uFillTx/>
                          <a:latin typeface="A-OTF UD新ゴ Pro M" panose="020B0500000000000000" pitchFamily="34" charset="-128"/>
                          <a:ea typeface="A-OTF UD新ゴ Pro M" panose="020B0500000000000000" pitchFamily="34" charset="-128"/>
                          <a:cs typeface="+mn-cs"/>
                        </a:rPr>
                        <a:t>程度</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rPr>
                        <a:t>本</a:t>
                      </a: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A-OTF UD新ゴ Pro M" panose="020B0500000000000000" pitchFamily="34" charset="-128"/>
                        <a:ea typeface="A-OTF UD新ゴ Pro M" panose="020B0500000000000000"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0341785"/>
                  </a:ext>
                </a:extLst>
              </a:tr>
            </a:tbl>
          </a:graphicData>
        </a:graphic>
      </p:graphicFrame>
      <p:sp>
        <p:nvSpPr>
          <p:cNvPr id="13" name="テキスト ボックス 12">
            <a:extLst>
              <a:ext uri="{FF2B5EF4-FFF2-40B4-BE49-F238E27FC236}">
                <a16:creationId xmlns:a16="http://schemas.microsoft.com/office/drawing/2014/main" id="{F71953AD-9681-4266-B6D5-AC53A651546B}"/>
              </a:ext>
            </a:extLst>
          </p:cNvPr>
          <p:cNvSpPr txBox="1"/>
          <p:nvPr/>
        </p:nvSpPr>
        <p:spPr>
          <a:xfrm>
            <a:off x="344170" y="8215205"/>
            <a:ext cx="6319064" cy="646331"/>
          </a:xfrm>
          <a:prstGeom prst="rect">
            <a:avLst/>
          </a:prstGeom>
          <a:noFill/>
        </p:spPr>
        <p:txBody>
          <a:bodyPr wrap="square" rtlCol="0">
            <a:spAutoFit/>
          </a:bodyPr>
          <a:lstStyle/>
          <a:p>
            <a:r>
              <a:rPr kumimoji="1" lang="ja-JP" altLang="en-US" sz="1200" dirty="0">
                <a:latin typeface="A-OTF UD新ゴ Pro M" panose="020B0500000000000000" pitchFamily="34" charset="-128"/>
                <a:ea typeface="A-OTF UD新ゴ Pro M" panose="020B0500000000000000" pitchFamily="34" charset="-128"/>
              </a:rPr>
              <a:t>（注）</a:t>
            </a:r>
            <a:r>
              <a:rPr kumimoji="1" lang="en-US" altLang="ja-JP" sz="1200" dirty="0">
                <a:latin typeface="A-OTF UD新ゴ Pro M" panose="020B0500000000000000" pitchFamily="34" charset="-128"/>
                <a:ea typeface="A-OTF UD新ゴ Pro M" panose="020B0500000000000000" pitchFamily="34" charset="-128"/>
              </a:rPr>
              <a:t>1  </a:t>
            </a:r>
            <a:r>
              <a:rPr kumimoji="1" lang="ja-JP" altLang="en-US" sz="1200" dirty="0">
                <a:latin typeface="A-OTF UD新ゴ Pro M" panose="020B0500000000000000" pitchFamily="34" charset="-128"/>
                <a:ea typeface="A-OTF UD新ゴ Pro M" panose="020B0500000000000000" pitchFamily="34" charset="-128"/>
              </a:rPr>
              <a:t>竹材や上記以外の規格をご希望の場合、運営事務局に相談。</a:t>
            </a:r>
            <a:endParaRPr kumimoji="1" lang="en-US" altLang="ja-JP" sz="1200" dirty="0">
              <a:latin typeface="A-OTF UD新ゴ Pro M" panose="020B0500000000000000" pitchFamily="34" charset="-128"/>
              <a:ea typeface="A-OTF UD新ゴ Pro M" panose="020B0500000000000000" pitchFamily="34" charset="-128"/>
            </a:endParaRPr>
          </a:p>
          <a:p>
            <a:r>
              <a:rPr kumimoji="1" lang="ja-JP" altLang="en-US" sz="1200" dirty="0">
                <a:latin typeface="A-OTF UD新ゴ Pro M" panose="020B0500000000000000" pitchFamily="34" charset="-128"/>
                <a:ea typeface="A-OTF UD新ゴ Pro M" panose="020B0500000000000000" pitchFamily="34" charset="-128"/>
              </a:rPr>
              <a:t>　　　</a:t>
            </a:r>
            <a:r>
              <a:rPr kumimoji="1" lang="en-US" altLang="ja-JP" sz="1200" dirty="0">
                <a:latin typeface="A-OTF UD新ゴ Pro M" panose="020B0500000000000000" pitchFamily="34" charset="-128"/>
                <a:ea typeface="A-OTF UD新ゴ Pro M" panose="020B0500000000000000" pitchFamily="34" charset="-128"/>
              </a:rPr>
              <a:t>2 </a:t>
            </a:r>
            <a:r>
              <a:rPr kumimoji="1" lang="ja-JP" altLang="en-US" sz="1200" dirty="0">
                <a:latin typeface="A-OTF UD新ゴ Pro M" panose="020B0500000000000000" pitchFamily="34" charset="-128"/>
                <a:ea typeface="A-OTF UD新ゴ Pro M" panose="020B0500000000000000" pitchFamily="34" charset="-128"/>
              </a:rPr>
              <a:t>「木材納品場所申込書（</a:t>
            </a:r>
            <a:r>
              <a:rPr kumimoji="1" lang="en-US" altLang="ja-JP" sz="1200" dirty="0">
                <a:latin typeface="A-OTF UD新ゴ Pro M" panose="020B0500000000000000" pitchFamily="34" charset="-128"/>
                <a:ea typeface="A-OTF UD新ゴ Pro M" panose="020B0500000000000000" pitchFamily="34" charset="-128"/>
              </a:rPr>
              <a:t>P48</a:t>
            </a:r>
            <a:r>
              <a:rPr kumimoji="1" lang="ja-JP" altLang="en-US" sz="1200" dirty="0">
                <a:latin typeface="A-OTF UD新ゴ Pro M" panose="020B0500000000000000" pitchFamily="34" charset="-128"/>
                <a:ea typeface="A-OTF UD新ゴ Pro M" panose="020B0500000000000000" pitchFamily="34" charset="-128"/>
              </a:rPr>
              <a:t>）」にてブース内の木材の配置場所を提出。</a:t>
            </a:r>
            <a:endParaRPr kumimoji="1" lang="en-US" altLang="ja-JP" sz="1200" dirty="0">
              <a:latin typeface="A-OTF UD新ゴ Pro M" panose="020B0500000000000000" pitchFamily="34" charset="-128"/>
              <a:ea typeface="A-OTF UD新ゴ Pro M" panose="020B0500000000000000" pitchFamily="34" charset="-128"/>
            </a:endParaRPr>
          </a:p>
          <a:p>
            <a:r>
              <a:rPr kumimoji="1" lang="ja-JP" altLang="en-US" sz="1200" dirty="0">
                <a:latin typeface="A-OTF UD新ゴ Pro M" panose="020B0500000000000000" pitchFamily="34" charset="-128"/>
                <a:ea typeface="A-OTF UD新ゴ Pro M" panose="020B0500000000000000" pitchFamily="34" charset="-128"/>
              </a:rPr>
              <a:t>　　　</a:t>
            </a:r>
            <a:r>
              <a:rPr kumimoji="1" lang="en-US" altLang="ja-JP" sz="1200" dirty="0">
                <a:latin typeface="A-OTF UD新ゴ Pro M" panose="020B0500000000000000" pitchFamily="34" charset="-128"/>
                <a:ea typeface="A-OTF UD新ゴ Pro M" panose="020B0500000000000000" pitchFamily="34" charset="-128"/>
              </a:rPr>
              <a:t>3  </a:t>
            </a:r>
            <a:r>
              <a:rPr kumimoji="1" lang="ja-JP" altLang="en-US" sz="1200" dirty="0">
                <a:latin typeface="A-OTF UD新ゴ Pro M" panose="020B0500000000000000" pitchFamily="34" charset="-128"/>
                <a:ea typeface="A-OTF UD新ゴ Pro M" panose="020B0500000000000000" pitchFamily="34" charset="-128"/>
              </a:rPr>
              <a:t>木材処分を申込む場合、処分申込に「〇」を、処分時の形状に割合（％）を記入。</a:t>
            </a:r>
            <a:endParaRPr kumimoji="1" lang="en-US" altLang="ja-JP" sz="1200" dirty="0">
              <a:latin typeface="A-OTF UD新ゴ Pro M" panose="020B0500000000000000" pitchFamily="34" charset="-128"/>
              <a:ea typeface="A-OTF UD新ゴ Pro M" panose="020B0500000000000000" pitchFamily="34" charset="-128"/>
            </a:endParaRPr>
          </a:p>
        </p:txBody>
      </p:sp>
      <p:graphicFrame>
        <p:nvGraphicFramePr>
          <p:cNvPr id="11" name="表 7">
            <a:extLst>
              <a:ext uri="{FF2B5EF4-FFF2-40B4-BE49-F238E27FC236}">
                <a16:creationId xmlns:a16="http://schemas.microsoft.com/office/drawing/2014/main" id="{8011165E-F9B8-4BC4-9CAF-5BA911905D39}"/>
              </a:ext>
            </a:extLst>
          </p:cNvPr>
          <p:cNvGraphicFramePr>
            <a:graphicFrameLocks noGrp="1"/>
          </p:cNvGraphicFramePr>
          <p:nvPr>
            <p:extLst>
              <p:ext uri="{D42A27DB-BD31-4B8C-83A1-F6EECF244321}">
                <p14:modId xmlns:p14="http://schemas.microsoft.com/office/powerpoint/2010/main" val="4040510145"/>
              </p:ext>
            </p:extLst>
          </p:nvPr>
        </p:nvGraphicFramePr>
        <p:xfrm>
          <a:off x="3785872" y="581876"/>
          <a:ext cx="2921000" cy="370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7084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提出期限</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OTF UD新ゴ Pro M" panose="020B0500000000000000" pitchFamily="34" charset="-128"/>
                          <a:ea typeface="A-OTF UD新ゴ Pro M" panose="020B0500000000000000" pitchFamily="34" charset="-128"/>
                        </a:rPr>
                        <a:t>6</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月</a:t>
                      </a:r>
                      <a:r>
                        <a:rPr kumimoji="1" lang="en-US" altLang="ja-JP" sz="1600" b="0" dirty="0">
                          <a:solidFill>
                            <a:schemeClr val="tx1"/>
                          </a:solidFill>
                          <a:latin typeface="A-OTF UD新ゴ Pro M" panose="020B0500000000000000" pitchFamily="34" charset="-128"/>
                          <a:ea typeface="A-OTF UD新ゴ Pro M" panose="020B0500000000000000" pitchFamily="34" charset="-128"/>
                        </a:rPr>
                        <a:t>18</a:t>
                      </a:r>
                      <a:r>
                        <a:rPr kumimoji="1" lang="ja-JP" altLang="en-US" sz="1600" b="0" dirty="0">
                          <a:solidFill>
                            <a:schemeClr val="tx1"/>
                          </a:solidFill>
                          <a:latin typeface="A-OTF UD新ゴ Pro M" panose="020B0500000000000000" pitchFamily="34" charset="-128"/>
                          <a:ea typeface="A-OTF UD新ゴ Pro M" panose="020B0500000000000000" pitchFamily="34" charset="-128"/>
                        </a:rPr>
                        <a:t>日（木）</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23" name="テキスト ボックス 22">
            <a:extLst>
              <a:ext uri="{FF2B5EF4-FFF2-40B4-BE49-F238E27FC236}">
                <a16:creationId xmlns:a16="http://schemas.microsoft.com/office/drawing/2014/main" id="{212B5D0D-3C69-4855-8541-048FF2FF2495}"/>
              </a:ext>
            </a:extLst>
          </p:cNvPr>
          <p:cNvSpPr txBox="1"/>
          <p:nvPr/>
        </p:nvSpPr>
        <p:spPr>
          <a:xfrm>
            <a:off x="131520" y="4047789"/>
            <a:ext cx="2296983" cy="307777"/>
          </a:xfrm>
          <a:prstGeom prst="rect">
            <a:avLst/>
          </a:prstGeom>
          <a:noFill/>
        </p:spPr>
        <p:txBody>
          <a:bodyPr wrap="square" rtlCol="0">
            <a:spAutoFit/>
          </a:bodyPr>
          <a:lstStyle/>
          <a:p>
            <a:r>
              <a:rPr kumimoji="1" lang="ja-JP" altLang="en-US" sz="1400" b="1" dirty="0">
                <a:latin typeface="ＭＳ Ｐゴシック" panose="020B0600070205080204" pitchFamily="50" charset="-128"/>
                <a:ea typeface="A-OTF UD新ゴ Pro M" panose="020B0500000000000000"/>
              </a:rPr>
              <a:t>３　調達・処分の内容</a:t>
            </a:r>
          </a:p>
        </p:txBody>
      </p:sp>
      <p:graphicFrame>
        <p:nvGraphicFramePr>
          <p:cNvPr id="15" name="表 14">
            <a:extLst>
              <a:ext uri="{FF2B5EF4-FFF2-40B4-BE49-F238E27FC236}">
                <a16:creationId xmlns:a16="http://schemas.microsoft.com/office/drawing/2014/main" id="{1EC815C8-AF13-49E4-BB52-D178D0C7A0DA}"/>
              </a:ext>
            </a:extLst>
          </p:cNvPr>
          <p:cNvGraphicFramePr>
            <a:graphicFrameLocks noGrp="1"/>
          </p:cNvGraphicFramePr>
          <p:nvPr>
            <p:extLst>
              <p:ext uri="{D42A27DB-BD31-4B8C-83A1-F6EECF244321}">
                <p14:modId xmlns:p14="http://schemas.microsoft.com/office/powerpoint/2010/main" val="1691985263"/>
              </p:ext>
            </p:extLst>
          </p:nvPr>
        </p:nvGraphicFramePr>
        <p:xfrm>
          <a:off x="237620" y="8887012"/>
          <a:ext cx="6378911" cy="822960"/>
        </p:xfrm>
        <a:graphic>
          <a:graphicData uri="http://schemas.openxmlformats.org/drawingml/2006/table">
            <a:tbl>
              <a:tblPr firstRow="1" bandRow="1">
                <a:tableStyleId>{5C22544A-7EE6-4342-B048-85BDC9FD1C3A}</a:tableStyleId>
              </a:tblPr>
              <a:tblGrid>
                <a:gridCol w="1131486">
                  <a:extLst>
                    <a:ext uri="{9D8B030D-6E8A-4147-A177-3AD203B41FA5}">
                      <a16:colId xmlns:a16="http://schemas.microsoft.com/office/drawing/2014/main" val="1346885655"/>
                    </a:ext>
                  </a:extLst>
                </a:gridCol>
                <a:gridCol w="5247425">
                  <a:extLst>
                    <a:ext uri="{9D8B030D-6E8A-4147-A177-3AD203B41FA5}">
                      <a16:colId xmlns:a16="http://schemas.microsoft.com/office/drawing/2014/main" val="1506013278"/>
                    </a:ext>
                  </a:extLst>
                </a:gridCol>
              </a:tblGrid>
              <a:tr h="0">
                <a:tc>
                  <a:txBody>
                    <a:bodyPr/>
                    <a:lstStyle/>
                    <a:p>
                      <a:pPr algn="ctr"/>
                      <a:r>
                        <a:rPr kumimoji="1" lang="ja-JP" altLang="en-US" sz="1600" b="0" dirty="0">
                          <a:solidFill>
                            <a:schemeClr val="tx1"/>
                          </a:solidFill>
                          <a:latin typeface="A-OTF UD新ゴ Pro M" panose="020B0500000000000000" pitchFamily="34" charset="-128"/>
                          <a:ea typeface="A-OTF UD新ゴ Pro M" panose="020B0500000000000000" pitchFamily="34" charset="-128"/>
                        </a:rPr>
                        <a:t>提出方法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期日までに電子メールまたは</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にてお送りください。</a:t>
                      </a:r>
                      <a:endParaRPr kumimoji="1" lang="en-US" altLang="ja-JP" sz="1200" b="0" dirty="0">
                        <a:solidFill>
                          <a:schemeClr val="tx1"/>
                        </a:solidFill>
                        <a:latin typeface="A-OTF UD新ゴ Pro M" panose="020B0500000000000000" pitchFamily="34" charset="-128"/>
                        <a:ea typeface="A-OTF UD新ゴ Pro M" panose="020B0500000000000000" pitchFamily="34" charset="-128"/>
                      </a:endParaRPr>
                    </a:p>
                    <a:p>
                      <a:pPr>
                        <a:spcBef>
                          <a:spcPts val="0"/>
                        </a:spcBef>
                      </a:pPr>
                      <a:r>
                        <a:rPr kumimoji="1" lang="zh-TW" altLang="en-US" sz="1200" b="0" dirty="0">
                          <a:solidFill>
                            <a:schemeClr val="tx1"/>
                          </a:solidFill>
                          <a:latin typeface="A-OTF UD新ゴ Pro M" panose="020B0500000000000000" pitchFamily="34" charset="-128"/>
                          <a:ea typeface="A-OTF UD新ゴ Pro M" panose="020B0500000000000000" pitchFamily="34" charset="-128"/>
                        </a:rPr>
                        <a:t>一般社団法人林業機械化協会</a:t>
                      </a:r>
                    </a:p>
                    <a:p>
                      <a:pPr>
                        <a:spcBef>
                          <a:spcPts val="0"/>
                        </a:spcBef>
                      </a:pPr>
                      <a:r>
                        <a:rPr kumimoji="1" lang="ja-JP" altLang="en-US" sz="1200" b="0" dirty="0">
                          <a:solidFill>
                            <a:schemeClr val="tx1"/>
                          </a:solidFill>
                          <a:latin typeface="A-OTF UD新ゴ Pro M" panose="020B0500000000000000" pitchFamily="34" charset="-128"/>
                          <a:ea typeface="A-OTF UD新ゴ Pro M" panose="020B0500000000000000" pitchFamily="34" charset="-128"/>
                        </a:rPr>
                        <a:t>担当：今泉、寺澤</a:t>
                      </a:r>
                    </a:p>
                    <a:p>
                      <a:pPr algn="l">
                        <a:spcBef>
                          <a:spcPts val="0"/>
                        </a:spcBef>
                      </a:pPr>
                      <a:r>
                        <a:rPr kumimoji="1" lang="en-US" altLang="ja-JP" sz="1200" b="0" dirty="0">
                          <a:solidFill>
                            <a:schemeClr val="tx1"/>
                          </a:solidFill>
                          <a:latin typeface="A-OTF UD新ゴ Pro M" panose="020B0500000000000000" pitchFamily="34" charset="-128"/>
                          <a:ea typeface="A-OTF UD新ゴ Pro M" panose="020B0500000000000000" pitchFamily="34" charset="-128"/>
                        </a:rPr>
                        <a:t>FAX</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03-5840-6218</a:t>
                      </a:r>
                      <a:r>
                        <a:rPr kumimoji="1" lang="ja-JP" altLang="en-US" sz="1200" b="0" dirty="0">
                          <a:solidFill>
                            <a:schemeClr val="tx1"/>
                          </a:solidFill>
                          <a:latin typeface="A-OTF UD新ゴ Pro M" panose="020B0500000000000000" pitchFamily="34" charset="-128"/>
                          <a:ea typeface="A-OTF UD新ゴ Pro M" panose="020B0500000000000000" pitchFamily="34" charset="-128"/>
                        </a:rPr>
                        <a:t>　電子メール：</a:t>
                      </a:r>
                      <a:r>
                        <a:rPr kumimoji="1" lang="en-US" altLang="ja-JP" sz="1200" b="0" dirty="0">
                          <a:solidFill>
                            <a:schemeClr val="tx1"/>
                          </a:solidFill>
                          <a:latin typeface="A-OTF UD新ゴ Pro M" panose="020B0500000000000000" pitchFamily="34" charset="-128"/>
                          <a:ea typeface="A-OTF UD新ゴ Pro M" panose="020B0500000000000000" pitchFamily="34" charset="-128"/>
                        </a:rPr>
                        <a:t>tenji@rinkikyo.or.jp</a:t>
                      </a:r>
                      <a:endParaRPr kumimoji="1" lang="en-US" altLang="ja-JP" sz="2000" b="0" dirty="0">
                        <a:solidFill>
                          <a:schemeClr val="tx1"/>
                        </a:solidFill>
                        <a:latin typeface="A-OTF UD新ゴ Pro M" panose="020B0500000000000000" pitchFamily="34" charset="-128"/>
                        <a:ea typeface="A-OTF UD新ゴ Pro M" panose="020B05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6" name="表 5">
            <a:extLst>
              <a:ext uri="{FF2B5EF4-FFF2-40B4-BE49-F238E27FC236}">
                <a16:creationId xmlns:a16="http://schemas.microsoft.com/office/drawing/2014/main" id="{1BA34CF3-3998-61A8-D2F0-35A1AB440645}"/>
              </a:ext>
            </a:extLst>
          </p:cNvPr>
          <p:cNvGraphicFramePr>
            <a:graphicFrameLocks noGrp="1"/>
          </p:cNvGraphicFramePr>
          <p:nvPr/>
        </p:nvGraphicFramePr>
        <p:xfrm>
          <a:off x="225424" y="2756878"/>
          <a:ext cx="6407151" cy="1266565"/>
        </p:xfrm>
        <a:graphic>
          <a:graphicData uri="http://schemas.openxmlformats.org/drawingml/2006/table">
            <a:tbl>
              <a:tblPr firstRow="1" bandRow="1">
                <a:tableStyleId>{5C22544A-7EE6-4342-B048-85BDC9FD1C3A}</a:tableStyleId>
              </a:tblPr>
              <a:tblGrid>
                <a:gridCol w="1134733">
                  <a:extLst>
                    <a:ext uri="{9D8B030D-6E8A-4147-A177-3AD203B41FA5}">
                      <a16:colId xmlns:a16="http://schemas.microsoft.com/office/drawing/2014/main" val="2543251354"/>
                    </a:ext>
                  </a:extLst>
                </a:gridCol>
                <a:gridCol w="2018664">
                  <a:extLst>
                    <a:ext uri="{9D8B030D-6E8A-4147-A177-3AD203B41FA5}">
                      <a16:colId xmlns:a16="http://schemas.microsoft.com/office/drawing/2014/main" val="2263179095"/>
                    </a:ext>
                  </a:extLst>
                </a:gridCol>
                <a:gridCol w="1238616">
                  <a:extLst>
                    <a:ext uri="{9D8B030D-6E8A-4147-A177-3AD203B41FA5}">
                      <a16:colId xmlns:a16="http://schemas.microsoft.com/office/drawing/2014/main" val="3687348748"/>
                    </a:ext>
                  </a:extLst>
                </a:gridCol>
                <a:gridCol w="2015138">
                  <a:extLst>
                    <a:ext uri="{9D8B030D-6E8A-4147-A177-3AD203B41FA5}">
                      <a16:colId xmlns:a16="http://schemas.microsoft.com/office/drawing/2014/main" val="3480470527"/>
                    </a:ext>
                  </a:extLst>
                </a:gridCol>
              </a:tblGrid>
              <a:tr h="319045">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15521385"/>
                  </a:ext>
                </a:extLst>
              </a:tr>
              <a:tr h="313652">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058440"/>
                  </a:ext>
                </a:extLst>
              </a:tr>
              <a:tr h="313652">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TEL</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3136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graphicFrame>
        <p:nvGraphicFramePr>
          <p:cNvPr id="16" name="表 15">
            <a:extLst>
              <a:ext uri="{FF2B5EF4-FFF2-40B4-BE49-F238E27FC236}">
                <a16:creationId xmlns:a16="http://schemas.microsoft.com/office/drawing/2014/main" id="{23F57BD4-836E-D45E-070E-016ABD2C1D0D}"/>
              </a:ext>
            </a:extLst>
          </p:cNvPr>
          <p:cNvGraphicFramePr>
            <a:graphicFrameLocks noGrp="1"/>
          </p:cNvGraphicFramePr>
          <p:nvPr/>
        </p:nvGraphicFramePr>
        <p:xfrm>
          <a:off x="225425" y="1107462"/>
          <a:ext cx="6407149" cy="1385280"/>
        </p:xfrm>
        <a:graphic>
          <a:graphicData uri="http://schemas.openxmlformats.org/drawingml/2006/table">
            <a:tbl>
              <a:tblPr firstRow="1" bandRow="1">
                <a:tableStyleId>{5C22544A-7EE6-4342-B048-85BDC9FD1C3A}</a:tableStyleId>
              </a:tblPr>
              <a:tblGrid>
                <a:gridCol w="1135072">
                  <a:extLst>
                    <a:ext uri="{9D8B030D-6E8A-4147-A177-3AD203B41FA5}">
                      <a16:colId xmlns:a16="http://schemas.microsoft.com/office/drawing/2014/main" val="2543251354"/>
                    </a:ext>
                  </a:extLst>
                </a:gridCol>
                <a:gridCol w="91602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受付番号</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9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10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17" name="テキスト ボックス 16">
            <a:extLst>
              <a:ext uri="{FF2B5EF4-FFF2-40B4-BE49-F238E27FC236}">
                <a16:creationId xmlns:a16="http://schemas.microsoft.com/office/drawing/2014/main" id="{EA5834FB-9AF9-FA84-800C-25E7A0B98B02}"/>
              </a:ext>
            </a:extLst>
          </p:cNvPr>
          <p:cNvSpPr txBox="1"/>
          <p:nvPr/>
        </p:nvSpPr>
        <p:spPr>
          <a:xfrm>
            <a:off x="131520" y="867672"/>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 P-OTF UD新ゴ Pr6N M" panose="020B0500000000000000" pitchFamily="34" charset="-128"/>
              </a:rPr>
              <a:t>１　出展社情報</a:t>
            </a:r>
          </a:p>
        </p:txBody>
      </p:sp>
      <p:sp>
        <p:nvSpPr>
          <p:cNvPr id="18" name="テキスト ボックス 17">
            <a:extLst>
              <a:ext uri="{FF2B5EF4-FFF2-40B4-BE49-F238E27FC236}">
                <a16:creationId xmlns:a16="http://schemas.microsoft.com/office/drawing/2014/main" id="{9CA0747A-326B-720E-208F-C5B65B1A7468}"/>
              </a:ext>
            </a:extLst>
          </p:cNvPr>
          <p:cNvSpPr txBox="1"/>
          <p:nvPr/>
        </p:nvSpPr>
        <p:spPr>
          <a:xfrm>
            <a:off x="131520" y="2517088"/>
            <a:ext cx="2159566"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 P-OTF UD新ゴ Pr6N M" panose="020B0500000000000000" pitchFamily="34" charset="-128"/>
              </a:rPr>
              <a:t>２　請求先が異なる場合</a:t>
            </a:r>
          </a:p>
        </p:txBody>
      </p:sp>
      <p:sp>
        <p:nvSpPr>
          <p:cNvPr id="3" name="スライド番号プレースホルダー 1">
            <a:extLst>
              <a:ext uri="{FF2B5EF4-FFF2-40B4-BE49-F238E27FC236}">
                <a16:creationId xmlns:a16="http://schemas.microsoft.com/office/drawing/2014/main" id="{D08F84FC-7B24-9A58-F9D4-0D0F3F199A73}"/>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42</a:t>
            </a:r>
            <a:endParaRPr kumimoji="1" lang="ja-JP" altLang="en-US" sz="1050" dirty="0">
              <a:solidFill>
                <a:schemeClr val="tx1"/>
              </a:solidFill>
            </a:endParaRPr>
          </a:p>
        </p:txBody>
      </p:sp>
    </p:spTree>
    <p:extLst>
      <p:ext uri="{BB962C8B-B14F-4D97-AF65-F5344CB8AC3E}">
        <p14:creationId xmlns:p14="http://schemas.microsoft.com/office/powerpoint/2010/main" val="324627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84155A-21A8-48B0-86AB-78186FB78BF2}"/>
              </a:ext>
            </a:extLst>
          </p:cNvPr>
          <p:cNvSpPr txBox="1"/>
          <p:nvPr/>
        </p:nvSpPr>
        <p:spPr>
          <a:xfrm>
            <a:off x="188260" y="109816"/>
            <a:ext cx="2491388" cy="369332"/>
          </a:xfrm>
          <a:prstGeom prst="rect">
            <a:avLst/>
          </a:prstGeom>
          <a:noFill/>
        </p:spPr>
        <p:txBody>
          <a:bodyPr wrap="none" rtlCol="0">
            <a:spAutoFit/>
          </a:bodyPr>
          <a:lstStyle/>
          <a:p>
            <a:pPr defTabSz="685800">
              <a:defRPr/>
            </a:pPr>
            <a:r>
              <a:rPr kumimoji="1" lang="ja-JP" altLang="en-US" sz="1800" b="0" dirty="0">
                <a:solidFill>
                  <a:schemeClr val="tx1"/>
                </a:solidFill>
                <a:latin typeface="A P-OTF UD新ゴ Pr6N DB" panose="020B0600000000000000" pitchFamily="34" charset="-128"/>
                <a:ea typeface="A-OTF UD新ゴ Pro M" panose="020B0500000000000000"/>
              </a:rPr>
              <a:t>ブース設営</a:t>
            </a:r>
            <a:r>
              <a:rPr kumimoji="1" lang="ja-JP" altLang="en-US" dirty="0">
                <a:latin typeface="A P-OTF UD新ゴ Pr6N DB" panose="020B0600000000000000" pitchFamily="34" charset="-128"/>
                <a:ea typeface="A-OTF UD新ゴ Pro M" panose="020B0500000000000000"/>
              </a:rPr>
              <a:t>申込</a:t>
            </a:r>
            <a:r>
              <a:rPr kumimoji="1" lang="ja-JP" altLang="en-US" sz="1800" b="0" dirty="0">
                <a:solidFill>
                  <a:schemeClr val="tx1"/>
                </a:solidFill>
                <a:latin typeface="A P-OTF UD新ゴ Pr6N DB" panose="020B0600000000000000" pitchFamily="34" charset="-128"/>
                <a:ea typeface="A-OTF UD新ゴ Pro M" panose="020B0500000000000000"/>
              </a:rPr>
              <a:t>書</a:t>
            </a:r>
            <a:r>
              <a:rPr kumimoji="1" lang="ja-JP" altLang="en-US" dirty="0">
                <a:latin typeface="A P-OTF UD新ゴ Pr6N DB" panose="020B0600000000000000" pitchFamily="34" charset="-128"/>
                <a:ea typeface="A-OTF UD新ゴ Pro M" panose="020B0500000000000000"/>
              </a:rPr>
              <a:t>①</a:t>
            </a:r>
            <a:r>
              <a:rPr kumimoji="1" lang="en-US" altLang="ja-JP" dirty="0">
                <a:latin typeface="A P-OTF UD新ゴ Pr6N DB" panose="020B0600000000000000" pitchFamily="34" charset="-128"/>
                <a:ea typeface="A-OTF UD新ゴ Pro M" panose="020B0500000000000000"/>
              </a:rPr>
              <a:t>-1</a:t>
            </a:r>
            <a:endParaRPr kumimoji="1" lang="ja-JP" altLang="en-US" dirty="0">
              <a:latin typeface="A P-OTF UD新ゴ Pr6N DB" panose="020B0600000000000000" pitchFamily="34" charset="-128"/>
              <a:ea typeface="A-OTF UD新ゴ Pro M" panose="020B0500000000000000"/>
            </a:endParaRPr>
          </a:p>
        </p:txBody>
      </p:sp>
      <p:graphicFrame>
        <p:nvGraphicFramePr>
          <p:cNvPr id="13" name="表 12">
            <a:extLst>
              <a:ext uri="{FF2B5EF4-FFF2-40B4-BE49-F238E27FC236}">
                <a16:creationId xmlns:a16="http://schemas.microsoft.com/office/drawing/2014/main" id="{362A528B-3EE5-B379-5FA5-95CFE53F2456}"/>
              </a:ext>
            </a:extLst>
          </p:cNvPr>
          <p:cNvGraphicFramePr>
            <a:graphicFrameLocks noGrp="1"/>
          </p:cNvGraphicFramePr>
          <p:nvPr>
            <p:extLst>
              <p:ext uri="{D42A27DB-BD31-4B8C-83A1-F6EECF244321}">
                <p14:modId xmlns:p14="http://schemas.microsoft.com/office/powerpoint/2010/main" val="4161622926"/>
              </p:ext>
            </p:extLst>
          </p:nvPr>
        </p:nvGraphicFramePr>
        <p:xfrm>
          <a:off x="209382" y="4867340"/>
          <a:ext cx="6407148" cy="3941572"/>
        </p:xfrm>
        <a:graphic>
          <a:graphicData uri="http://schemas.openxmlformats.org/drawingml/2006/table">
            <a:tbl>
              <a:tblPr firstRow="1" bandRow="1">
                <a:tableStyleId>{5C22544A-7EE6-4342-B048-85BDC9FD1C3A}</a:tableStyleId>
              </a:tblPr>
              <a:tblGrid>
                <a:gridCol w="6407148">
                  <a:extLst>
                    <a:ext uri="{9D8B030D-6E8A-4147-A177-3AD203B41FA5}">
                      <a16:colId xmlns:a16="http://schemas.microsoft.com/office/drawing/2014/main" val="1346885655"/>
                    </a:ext>
                  </a:extLst>
                </a:gridCol>
              </a:tblGrid>
              <a:tr h="581336">
                <a:tc>
                  <a:txBody>
                    <a:bodyPr/>
                    <a:lstStyle/>
                    <a:p>
                      <a:pPr algn="l"/>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ご要望事項があればお知らせしてください。</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382331648"/>
                  </a:ext>
                </a:extLst>
              </a:tr>
              <a:tr h="3360236">
                <a:tc>
                  <a:txBody>
                    <a:bodyPr/>
                    <a:lstStyle/>
                    <a:p>
                      <a:pPr algn="ctr"/>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826294"/>
                  </a:ext>
                </a:extLst>
              </a:tr>
            </a:tbl>
          </a:graphicData>
        </a:graphic>
      </p:graphicFrame>
      <p:graphicFrame>
        <p:nvGraphicFramePr>
          <p:cNvPr id="18" name="表 17">
            <a:extLst>
              <a:ext uri="{FF2B5EF4-FFF2-40B4-BE49-F238E27FC236}">
                <a16:creationId xmlns:a16="http://schemas.microsoft.com/office/drawing/2014/main" id="{3622FDC2-7BBA-9972-006E-02A21592783D}"/>
              </a:ext>
            </a:extLst>
          </p:cNvPr>
          <p:cNvGraphicFramePr>
            <a:graphicFrameLocks noGrp="1"/>
          </p:cNvGraphicFramePr>
          <p:nvPr>
            <p:extLst>
              <p:ext uri="{D42A27DB-BD31-4B8C-83A1-F6EECF244321}">
                <p14:modId xmlns:p14="http://schemas.microsoft.com/office/powerpoint/2010/main" val="729910842"/>
              </p:ext>
            </p:extLst>
          </p:nvPr>
        </p:nvGraphicFramePr>
        <p:xfrm>
          <a:off x="225423" y="2799334"/>
          <a:ext cx="6407151" cy="1751040"/>
        </p:xfrm>
        <a:graphic>
          <a:graphicData uri="http://schemas.openxmlformats.org/drawingml/2006/table">
            <a:tbl>
              <a:tblPr firstRow="1" bandRow="1">
                <a:tableStyleId>{5C22544A-7EE6-4342-B048-85BDC9FD1C3A}</a:tableStyleId>
              </a:tblPr>
              <a:tblGrid>
                <a:gridCol w="1134733">
                  <a:extLst>
                    <a:ext uri="{9D8B030D-6E8A-4147-A177-3AD203B41FA5}">
                      <a16:colId xmlns:a16="http://schemas.microsoft.com/office/drawing/2014/main" val="2543251354"/>
                    </a:ext>
                  </a:extLst>
                </a:gridCol>
                <a:gridCol w="2018664">
                  <a:extLst>
                    <a:ext uri="{9D8B030D-6E8A-4147-A177-3AD203B41FA5}">
                      <a16:colId xmlns:a16="http://schemas.microsoft.com/office/drawing/2014/main" val="2263179095"/>
                    </a:ext>
                  </a:extLst>
                </a:gridCol>
                <a:gridCol w="1014760">
                  <a:extLst>
                    <a:ext uri="{9D8B030D-6E8A-4147-A177-3AD203B41FA5}">
                      <a16:colId xmlns:a16="http://schemas.microsoft.com/office/drawing/2014/main" val="3687348748"/>
                    </a:ext>
                  </a:extLst>
                </a:gridCol>
                <a:gridCol w="2238994">
                  <a:extLst>
                    <a:ext uri="{9D8B030D-6E8A-4147-A177-3AD203B41FA5}">
                      <a16:colId xmlns:a16="http://schemas.microsoft.com/office/drawing/2014/main" val="3480470527"/>
                    </a:ext>
                  </a:extLst>
                </a:gridCol>
              </a:tblGrid>
              <a:tr h="0">
                <a:tc>
                  <a:txBody>
                    <a:bodyPr/>
                    <a:lstStyle/>
                    <a:p>
                      <a:r>
                        <a:rPr kumimoji="1" lang="zh-TW" altLang="en-US" sz="1200" b="0" dirty="0">
                          <a:solidFill>
                            <a:schemeClr val="tx1"/>
                          </a:solidFill>
                          <a:latin typeface="A P-OTF UD新ゴ Pr6N DB" panose="020B0600000000000000" pitchFamily="34" charset="-128"/>
                          <a:ea typeface="A P-OTF UD新ゴ Pr6N DB" panose="020B0600000000000000" pitchFamily="34" charset="-128"/>
                        </a:rPr>
                        <a:t>施工（設計）会社名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15521385"/>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p>
                    <a:p>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a:t>
                      </a: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アドレス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現場担当者名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携帯電話</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番号</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19" name="テキスト ボックス 18">
            <a:extLst>
              <a:ext uri="{FF2B5EF4-FFF2-40B4-BE49-F238E27FC236}">
                <a16:creationId xmlns:a16="http://schemas.microsoft.com/office/drawing/2014/main" id="{1EC5369C-55AA-1796-C25E-5AD31A587571}"/>
              </a:ext>
            </a:extLst>
          </p:cNvPr>
          <p:cNvSpPr txBox="1"/>
          <p:nvPr/>
        </p:nvSpPr>
        <p:spPr>
          <a:xfrm>
            <a:off x="101599" y="2544045"/>
            <a:ext cx="2698175"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２　</a:t>
            </a:r>
            <a:r>
              <a:rPr kumimoji="1" lang="zh-TW" altLang="en-US" sz="1400" b="1" dirty="0">
                <a:latin typeface="A P-OTF UD新ゴ Pr6N M" panose="020B0500000000000000" pitchFamily="34" charset="-128"/>
                <a:ea typeface="A P-OTF UD新ゴ Pr6N M" panose="020B0500000000000000" pitchFamily="34" charset="-128"/>
              </a:rPr>
              <a:t>申請者（現場代理人）情報</a:t>
            </a:r>
            <a:endParaRPr kumimoji="1" lang="ja-JP" altLang="en-US" sz="1400" b="1" dirty="0">
              <a:latin typeface="A P-OTF UD新ゴ Pr6N M" panose="020B0500000000000000" pitchFamily="34" charset="-128"/>
              <a:ea typeface="A-OTF UD新ゴ Pro M" panose="020B0500000000000000"/>
            </a:endParaRPr>
          </a:p>
        </p:txBody>
      </p:sp>
      <p:graphicFrame>
        <p:nvGraphicFramePr>
          <p:cNvPr id="22" name="表 7">
            <a:extLst>
              <a:ext uri="{FF2B5EF4-FFF2-40B4-BE49-F238E27FC236}">
                <a16:creationId xmlns:a16="http://schemas.microsoft.com/office/drawing/2014/main" id="{EA3A0EA2-0FE6-ABB0-F5FC-6CCE66CF6208}"/>
              </a:ext>
            </a:extLst>
          </p:cNvPr>
          <p:cNvGraphicFramePr>
            <a:graphicFrameLocks noGrp="1"/>
          </p:cNvGraphicFramePr>
          <p:nvPr>
            <p:extLst>
              <p:ext uri="{D42A27DB-BD31-4B8C-83A1-F6EECF244321}">
                <p14:modId xmlns:p14="http://schemas.microsoft.com/office/powerpoint/2010/main" val="2759424836"/>
              </p:ext>
            </p:extLst>
          </p:nvPr>
        </p:nvGraphicFramePr>
        <p:xfrm>
          <a:off x="3711573" y="598582"/>
          <a:ext cx="2921000" cy="315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07021">
                <a:tc>
                  <a:txBody>
                    <a:bodyPr/>
                    <a:lstStyle/>
                    <a:p>
                      <a:pPr algn="ct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提出期限</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7</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14</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日（火）</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9" name="表 8">
            <a:extLst>
              <a:ext uri="{FF2B5EF4-FFF2-40B4-BE49-F238E27FC236}">
                <a16:creationId xmlns:a16="http://schemas.microsoft.com/office/drawing/2014/main" id="{9C3CC72D-120F-6B7F-959B-17609FA557DB}"/>
              </a:ext>
            </a:extLst>
          </p:cNvPr>
          <p:cNvGraphicFramePr>
            <a:graphicFrameLocks noGrp="1"/>
          </p:cNvGraphicFramePr>
          <p:nvPr>
            <p:extLst>
              <p:ext uri="{D42A27DB-BD31-4B8C-83A1-F6EECF244321}">
                <p14:modId xmlns:p14="http://schemas.microsoft.com/office/powerpoint/2010/main" val="1002158937"/>
              </p:ext>
            </p:extLst>
          </p:nvPr>
        </p:nvGraphicFramePr>
        <p:xfrm>
          <a:off x="225426" y="1097088"/>
          <a:ext cx="6407149" cy="1385280"/>
        </p:xfrm>
        <a:graphic>
          <a:graphicData uri="http://schemas.openxmlformats.org/drawingml/2006/table">
            <a:tbl>
              <a:tblPr firstRow="1" bandRow="1">
                <a:tableStyleId>{5C22544A-7EE6-4342-B048-85BDC9FD1C3A}</a:tableStyleId>
              </a:tblPr>
              <a:tblGrid>
                <a:gridCol w="1135072">
                  <a:extLst>
                    <a:ext uri="{9D8B030D-6E8A-4147-A177-3AD203B41FA5}">
                      <a16:colId xmlns:a16="http://schemas.microsoft.com/office/drawing/2014/main" val="2543251354"/>
                    </a:ext>
                  </a:extLst>
                </a:gridCol>
                <a:gridCol w="916025">
                  <a:extLst>
                    <a:ext uri="{9D8B030D-6E8A-4147-A177-3AD203B41FA5}">
                      <a16:colId xmlns:a16="http://schemas.microsoft.com/office/drawing/2014/main" val="2263179095"/>
                    </a:ext>
                  </a:extLst>
                </a:gridCol>
                <a:gridCol w="1102476">
                  <a:extLst>
                    <a:ext uri="{9D8B030D-6E8A-4147-A177-3AD203B41FA5}">
                      <a16:colId xmlns:a16="http://schemas.microsoft.com/office/drawing/2014/main" val="4271937695"/>
                    </a:ext>
                  </a:extLst>
                </a:gridCol>
                <a:gridCol w="1244117">
                  <a:extLst>
                    <a:ext uri="{9D8B030D-6E8A-4147-A177-3AD203B41FA5}">
                      <a16:colId xmlns:a16="http://schemas.microsoft.com/office/drawing/2014/main" val="1071034422"/>
                    </a:ext>
                  </a:extLst>
                </a:gridCol>
                <a:gridCol w="2009459">
                  <a:extLst>
                    <a:ext uri="{9D8B030D-6E8A-4147-A177-3AD203B41FA5}">
                      <a16:colId xmlns:a16="http://schemas.microsoft.com/office/drawing/2014/main" val="3480470527"/>
                    </a:ext>
                  </a:extLst>
                </a:gridCol>
              </a:tblGrid>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受付番号</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（ブース）</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出展社名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200" b="0" dirty="0">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174573"/>
                  </a:ext>
                </a:extLst>
              </a:tr>
              <a:tr h="147648">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住所</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4">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058440"/>
                  </a:ext>
                </a:extLst>
              </a:tr>
              <a:tr h="0">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部署</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電話番号</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(FAX)</a:t>
                      </a:r>
                      <a:endParaRPr kumimoji="1" lang="ja-JP" altLang="en-US" sz="95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974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担当者名</a:t>
                      </a: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kumimoji="1" lang="ja-JP" altLang="en-US" sz="16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メールアドレス</a:t>
                      </a:r>
                      <a:endParaRPr kumimoji="1" lang="ja-JP" altLang="en-US" sz="10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txBody>
                  <a:tcPr marL="72000" marR="72000" marT="72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567764"/>
                  </a:ext>
                </a:extLst>
              </a:tr>
            </a:tbl>
          </a:graphicData>
        </a:graphic>
      </p:graphicFrame>
      <p:sp>
        <p:nvSpPr>
          <p:cNvPr id="10" name="テキスト ボックス 9">
            <a:extLst>
              <a:ext uri="{FF2B5EF4-FFF2-40B4-BE49-F238E27FC236}">
                <a16:creationId xmlns:a16="http://schemas.microsoft.com/office/drawing/2014/main" id="{8E9EBFD9-3A9B-0D4B-CC7A-31A0C66C964D}"/>
              </a:ext>
            </a:extLst>
          </p:cNvPr>
          <p:cNvSpPr txBox="1"/>
          <p:nvPr/>
        </p:nvSpPr>
        <p:spPr>
          <a:xfrm>
            <a:off x="101599" y="867672"/>
            <a:ext cx="1441420"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１　出展社情報</a:t>
            </a:r>
          </a:p>
        </p:txBody>
      </p:sp>
      <p:graphicFrame>
        <p:nvGraphicFramePr>
          <p:cNvPr id="7" name="表 6">
            <a:extLst>
              <a:ext uri="{FF2B5EF4-FFF2-40B4-BE49-F238E27FC236}">
                <a16:creationId xmlns:a16="http://schemas.microsoft.com/office/drawing/2014/main" id="{0C34FE66-B1C4-DA56-9DB9-4F5548CBFB32}"/>
              </a:ext>
            </a:extLst>
          </p:cNvPr>
          <p:cNvGraphicFramePr>
            <a:graphicFrameLocks noGrp="1"/>
          </p:cNvGraphicFramePr>
          <p:nvPr>
            <p:extLst>
              <p:ext uri="{D42A27DB-BD31-4B8C-83A1-F6EECF244321}">
                <p14:modId xmlns:p14="http://schemas.microsoft.com/office/powerpoint/2010/main" val="813669558"/>
              </p:ext>
            </p:extLst>
          </p:nvPr>
        </p:nvGraphicFramePr>
        <p:xfrm>
          <a:off x="225423" y="8986453"/>
          <a:ext cx="6407150" cy="803520"/>
        </p:xfrm>
        <a:graphic>
          <a:graphicData uri="http://schemas.openxmlformats.org/drawingml/2006/table">
            <a:tbl>
              <a:tblPr firstRow="1" bandRow="1">
                <a:tableStyleId>{5C22544A-7EE6-4342-B048-85BDC9FD1C3A}</a:tableStyleId>
              </a:tblPr>
              <a:tblGrid>
                <a:gridCol w="1136495">
                  <a:extLst>
                    <a:ext uri="{9D8B030D-6E8A-4147-A177-3AD203B41FA5}">
                      <a16:colId xmlns:a16="http://schemas.microsoft.com/office/drawing/2014/main" val="1346885655"/>
                    </a:ext>
                  </a:extLst>
                </a:gridCol>
                <a:gridCol w="5270655">
                  <a:extLst>
                    <a:ext uri="{9D8B030D-6E8A-4147-A177-3AD203B41FA5}">
                      <a16:colId xmlns:a16="http://schemas.microsoft.com/office/drawing/2014/main" val="1506013278"/>
                    </a:ext>
                  </a:extLst>
                </a:gridCol>
              </a:tblGrid>
              <a:tr h="0">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提出方法</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期日までに電子メールにてお送りください。</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株式会社アクティオ　</a:t>
                      </a:r>
                      <a:r>
                        <a:rPr kumimoji="1" lang="zh-TW" altLang="en-US" sz="1200" b="0" dirty="0">
                          <a:solidFill>
                            <a:schemeClr val="tx1"/>
                          </a:solidFill>
                          <a:latin typeface="A P-OTF UD新ゴ Pr6N DB" panose="020B0600000000000000" pitchFamily="34" charset="-128"/>
                          <a:ea typeface="A P-OTF UD新ゴ Pr6N DB" panose="020B0600000000000000" pitchFamily="34" charset="-128"/>
                        </a:rPr>
                        <a:t>林業展事務局　</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担当：大野</a:t>
                      </a: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電子メール  </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 ringyoten-support@jei-m.com</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2" name="スライド番号プレースホルダー 1">
            <a:extLst>
              <a:ext uri="{FF2B5EF4-FFF2-40B4-BE49-F238E27FC236}">
                <a16:creationId xmlns:a16="http://schemas.microsoft.com/office/drawing/2014/main" id="{57DB89ED-3DA2-9B53-8E76-FD6E13B2203C}"/>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43</a:t>
            </a:r>
            <a:endParaRPr kumimoji="1" lang="ja-JP" altLang="en-US" sz="1050" dirty="0">
              <a:solidFill>
                <a:schemeClr val="tx1"/>
              </a:solidFill>
            </a:endParaRPr>
          </a:p>
        </p:txBody>
      </p:sp>
      <p:sp>
        <p:nvSpPr>
          <p:cNvPr id="3" name="テキスト ボックス 2">
            <a:extLst>
              <a:ext uri="{FF2B5EF4-FFF2-40B4-BE49-F238E27FC236}">
                <a16:creationId xmlns:a16="http://schemas.microsoft.com/office/drawing/2014/main" id="{3B22DD80-65D5-7B12-C0EF-4B032A607244}"/>
              </a:ext>
            </a:extLst>
          </p:cNvPr>
          <p:cNvSpPr txBox="1"/>
          <p:nvPr/>
        </p:nvSpPr>
        <p:spPr>
          <a:xfrm>
            <a:off x="2555239" y="154405"/>
            <a:ext cx="1288972" cy="307777"/>
          </a:xfrm>
          <a:prstGeom prst="rect">
            <a:avLst/>
          </a:prstGeom>
          <a:noFill/>
        </p:spPr>
        <p:txBody>
          <a:bodyPr wrap="square">
            <a:spAutoFit/>
          </a:bodyPr>
          <a:lstStyle/>
          <a:p>
            <a:r>
              <a:rPr kumimoji="1" lang="ja-JP" altLang="en-US" sz="1400" dirty="0">
                <a:latin typeface="A P-OTF UD新ゴ Pr6N DB" panose="020B0600000000000000" pitchFamily="34" charset="-128"/>
                <a:ea typeface="A-OTF UD新ゴ Pro M" panose="020B0500000000000000"/>
              </a:rPr>
              <a:t>（全社提出）</a:t>
            </a:r>
            <a:endParaRPr lang="ja-JP" altLang="en-US" sz="1400" dirty="0"/>
          </a:p>
        </p:txBody>
      </p:sp>
    </p:spTree>
    <p:extLst>
      <p:ext uri="{BB962C8B-B14F-4D97-AF65-F5344CB8AC3E}">
        <p14:creationId xmlns:p14="http://schemas.microsoft.com/office/powerpoint/2010/main" val="210300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255EC5-0F31-981B-345D-711EE113A2C2}"/>
              </a:ext>
            </a:extLst>
          </p:cNvPr>
          <p:cNvSpPr txBox="1"/>
          <p:nvPr/>
        </p:nvSpPr>
        <p:spPr>
          <a:xfrm>
            <a:off x="101599" y="8680502"/>
            <a:ext cx="6680034" cy="276999"/>
          </a:xfrm>
          <a:prstGeom prst="rect">
            <a:avLst/>
          </a:prstGeom>
          <a:noFill/>
        </p:spPr>
        <p:txBody>
          <a:bodyPr wrap="none" rtlCol="0">
            <a:spAutoFit/>
          </a:bodyPr>
          <a:lstStyle/>
          <a:p>
            <a:r>
              <a:rPr kumimoji="1" lang="en-US" altLang="ja-JP" sz="1200" dirty="0">
                <a:latin typeface="A P-OTF UD新ゴ Pr6N M" panose="020B0500000000000000" pitchFamily="34" charset="-128"/>
                <a:ea typeface="A-OTF UD新ゴ Pro M" panose="020B0500000000000000"/>
              </a:rPr>
              <a:t>※</a:t>
            </a:r>
            <a:r>
              <a:rPr kumimoji="1" lang="ja-JP" altLang="en-US" sz="1200" dirty="0">
                <a:latin typeface="A P-OTF UD新ゴ Pr6N M" panose="020B0500000000000000" pitchFamily="34" charset="-128"/>
                <a:ea typeface="A-OTF UD新ゴ Pro M" panose="020B0500000000000000"/>
              </a:rPr>
              <a:t>木材の申込みがある場合は、木材納品場所申込書（</a:t>
            </a:r>
            <a:r>
              <a:rPr kumimoji="1" lang="en-US" altLang="ja-JP" sz="1200" dirty="0">
                <a:latin typeface="A P-OTF UD新ゴ Pr6N M" panose="020B0500000000000000" pitchFamily="34" charset="-128"/>
                <a:ea typeface="A-OTF UD新ゴ Pro M" panose="020B0500000000000000"/>
              </a:rPr>
              <a:t>P48</a:t>
            </a:r>
            <a:r>
              <a:rPr kumimoji="1" lang="ja-JP" altLang="en-US" sz="1200" dirty="0">
                <a:latin typeface="A P-OTF UD新ゴ Pr6N M" panose="020B0500000000000000" pitchFamily="34" charset="-128"/>
                <a:ea typeface="A-OTF UD新ゴ Pro M" panose="020B0500000000000000"/>
              </a:rPr>
              <a:t>）に納品場所を記載してください。</a:t>
            </a:r>
          </a:p>
        </p:txBody>
      </p:sp>
      <p:sp>
        <p:nvSpPr>
          <p:cNvPr id="12" name="テキスト ボックス 11">
            <a:extLst>
              <a:ext uri="{FF2B5EF4-FFF2-40B4-BE49-F238E27FC236}">
                <a16:creationId xmlns:a16="http://schemas.microsoft.com/office/drawing/2014/main" id="{73649421-AE6F-092A-BC03-89B7C01C4AA2}"/>
              </a:ext>
            </a:extLst>
          </p:cNvPr>
          <p:cNvSpPr txBox="1"/>
          <p:nvPr/>
        </p:nvSpPr>
        <p:spPr>
          <a:xfrm>
            <a:off x="258901" y="767247"/>
            <a:ext cx="6920832" cy="692497"/>
          </a:xfrm>
          <a:prstGeom prst="rect">
            <a:avLst/>
          </a:prstGeom>
          <a:noFill/>
        </p:spPr>
        <p:txBody>
          <a:bodyPr wrap="square" tIns="0" bIns="0" rtlCol="0">
            <a:spAutoFit/>
          </a:bodyPr>
          <a:lstStyle/>
          <a:p>
            <a:r>
              <a:rPr kumimoji="1" lang="ja-JP" altLang="en-US" sz="1400" b="1" dirty="0">
                <a:latin typeface="A P-OTF UD新ゴ Pr6N M" panose="020B0500000000000000" pitchFamily="34" charset="-128"/>
                <a:ea typeface="A-OTF UD新ゴ Pro M" panose="020B0500000000000000"/>
              </a:rPr>
              <a:t>３　レイアウト図・平面図</a:t>
            </a:r>
            <a:endParaRPr kumimoji="1" lang="en-US" altLang="ja-JP" sz="1400" b="1" dirty="0">
              <a:latin typeface="A P-OTF UD新ゴ Pr6N M" panose="020B0500000000000000" pitchFamily="34" charset="-128"/>
              <a:ea typeface="A-OTF UD新ゴ Pro M" panose="020B0500000000000000"/>
            </a:endParaRPr>
          </a:p>
          <a:p>
            <a:r>
              <a:rPr kumimoji="1" lang="ja-JP" altLang="en-US" sz="1400" b="1" dirty="0">
                <a:latin typeface="A P-OTF UD新ゴ Pr6N M" panose="020B0500000000000000" pitchFamily="34" charset="-128"/>
                <a:ea typeface="A-OTF UD新ゴ Pro M" panose="020B0500000000000000"/>
              </a:rPr>
              <a:t>　〇記載内容</a:t>
            </a: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en-US" altLang="ja-JP" sz="1200" i="0" u="none" strike="noStrike" kern="1200" cap="none" spc="0" normalizeH="0" baseline="0" noProof="0" dirty="0">
                <a:ln>
                  <a:noFill/>
                </a:ln>
                <a:effectLst/>
                <a:uLnTx/>
                <a:uFillTx/>
                <a:latin typeface="A P-OTF UD新ゴ Pr6N M" panose="020B0500000000000000" pitchFamily="34" charset="-128"/>
                <a:ea typeface="A-OTF UD新ゴ Pro M" panose="020B0500000000000000"/>
              </a:rPr>
              <a:t>P23</a:t>
            </a:r>
            <a:r>
              <a:rPr kumimoji="1" lang="ja-JP" altLang="en-US" sz="1200" i="0" u="none" strike="noStrike" kern="1200" cap="none" spc="0" normalizeH="0" baseline="0" noProof="0" dirty="0">
                <a:ln>
                  <a:noFill/>
                </a:ln>
                <a:effectLst/>
                <a:uLnTx/>
                <a:uFillTx/>
                <a:latin typeface="A P-OTF UD新ゴ Pr6N M" panose="020B0500000000000000" pitchFamily="34" charset="-128"/>
                <a:ea typeface="A-OTF UD新ゴ Pro M" panose="020B0500000000000000"/>
              </a:rPr>
              <a:t>ブースレイアウト図</a:t>
            </a:r>
            <a:r>
              <a:rPr kumimoji="1" lang="ja-JP" altLang="en-US" sz="1200" dirty="0">
                <a:latin typeface="A P-OTF UD新ゴ Pr6N M" panose="020B0500000000000000" pitchFamily="34" charset="-128"/>
                <a:ea typeface="A-OTF UD新ゴ Pro M" panose="020B0500000000000000"/>
              </a:rPr>
              <a:t> </a:t>
            </a:r>
            <a:r>
              <a:rPr kumimoji="1" lang="ja-JP" altLang="en-US" sz="1200" i="0" u="none" strike="noStrike" kern="1200" cap="none" spc="0" normalizeH="0" baseline="0" noProof="0" dirty="0">
                <a:ln>
                  <a:noFill/>
                </a:ln>
                <a:effectLst/>
                <a:uLnTx/>
                <a:uFillTx/>
                <a:latin typeface="A P-OTF UD新ゴ Pr6N M" panose="020B0500000000000000" pitchFamily="34" charset="-128"/>
                <a:ea typeface="A-OTF UD新ゴ Pro M" panose="020B0500000000000000"/>
              </a:rPr>
              <a:t>〇明記が必要な情報に従ってください。追加用紙可：</a:t>
            </a:r>
            <a:r>
              <a:rPr kumimoji="1" lang="en-US" altLang="ja-JP" sz="1200" i="0" u="none" strike="noStrike" kern="1200" cap="none" spc="0" normalizeH="0" baseline="0" noProof="0" dirty="0">
                <a:ln>
                  <a:noFill/>
                </a:ln>
                <a:effectLst/>
                <a:uLnTx/>
                <a:uFillTx/>
                <a:latin typeface="A P-OTF UD新ゴ Pr6N M" panose="020B0500000000000000" pitchFamily="34" charset="-128"/>
                <a:ea typeface="A-OTF UD新ゴ Pro M" panose="020B0500000000000000"/>
              </a:rPr>
              <a:t>A4</a:t>
            </a:r>
            <a:r>
              <a:rPr kumimoji="1" lang="ja-JP" altLang="en-US" sz="1200" i="0" u="none" strike="noStrike" kern="1200" cap="none" spc="0" normalizeH="0" baseline="0" noProof="0" dirty="0">
                <a:ln>
                  <a:noFill/>
                </a:ln>
                <a:effectLst/>
                <a:uLnTx/>
                <a:uFillTx/>
                <a:latin typeface="A P-OTF UD新ゴ Pr6N M" panose="020B0500000000000000" pitchFamily="34" charset="-128"/>
                <a:ea typeface="A-OTF UD新ゴ Pro M" panose="020B0500000000000000"/>
              </a:rPr>
              <a:t>又は</a:t>
            </a:r>
            <a:r>
              <a:rPr kumimoji="1" lang="en-US" altLang="ja-JP" sz="1200" i="0" u="none" strike="noStrike" kern="1200" cap="none" spc="0" normalizeH="0" baseline="0" noProof="0" dirty="0">
                <a:ln>
                  <a:noFill/>
                </a:ln>
                <a:effectLst/>
                <a:uLnTx/>
                <a:uFillTx/>
                <a:latin typeface="A P-OTF UD新ゴ Pr6N M" panose="020B0500000000000000" pitchFamily="34" charset="-128"/>
                <a:ea typeface="A-OTF UD新ゴ Pro M" panose="020B0500000000000000"/>
              </a:rPr>
              <a:t>A3</a:t>
            </a:r>
            <a:r>
              <a:rPr kumimoji="1" lang="ja-JP" altLang="en-US" sz="1200" i="0" u="none" strike="noStrike" kern="1200" cap="none" spc="0" normalizeH="0" baseline="0" noProof="0" dirty="0">
                <a:ln>
                  <a:noFill/>
                </a:ln>
                <a:effectLst/>
                <a:uLnTx/>
                <a:uFillTx/>
                <a:latin typeface="A P-OTF UD新ゴ Pr6N M" panose="020B0500000000000000" pitchFamily="34" charset="-128"/>
                <a:ea typeface="A-OTF UD新ゴ Pro M" panose="020B0500000000000000"/>
              </a:rPr>
              <a:t>。</a:t>
            </a:r>
            <a:endParaRPr kumimoji="1" lang="en-US" altLang="ja-JP" sz="1200" i="0" u="none" strike="noStrike" kern="1200" cap="none" spc="0" normalizeH="0" baseline="0" noProof="0" dirty="0">
              <a:ln>
                <a:noFill/>
              </a:ln>
              <a:effectLst/>
              <a:uLnTx/>
              <a:uFillTx/>
              <a:latin typeface="A P-OTF UD新ゴ Pr6N M" panose="020B0500000000000000" pitchFamily="34" charset="-128"/>
              <a:ea typeface="A-OTF UD新ゴ Pro M" panose="020B0500000000000000"/>
            </a:endParaRPr>
          </a:p>
        </p:txBody>
      </p:sp>
      <p:sp>
        <p:nvSpPr>
          <p:cNvPr id="2" name="テキスト ボックス 1">
            <a:extLst>
              <a:ext uri="{FF2B5EF4-FFF2-40B4-BE49-F238E27FC236}">
                <a16:creationId xmlns:a16="http://schemas.microsoft.com/office/drawing/2014/main" id="{D2F15A9A-222D-F63D-6608-21CF6D8796D2}"/>
              </a:ext>
            </a:extLst>
          </p:cNvPr>
          <p:cNvSpPr txBox="1"/>
          <p:nvPr/>
        </p:nvSpPr>
        <p:spPr>
          <a:xfrm>
            <a:off x="188260" y="109816"/>
            <a:ext cx="2491388" cy="369332"/>
          </a:xfrm>
          <a:prstGeom prst="rect">
            <a:avLst/>
          </a:prstGeom>
          <a:noFill/>
        </p:spPr>
        <p:txBody>
          <a:bodyPr wrap="none" rtlCol="0">
            <a:spAutoFit/>
          </a:bodyPr>
          <a:lstStyle/>
          <a:p>
            <a:pPr defTabSz="685800">
              <a:defRPr/>
            </a:pPr>
            <a:r>
              <a:rPr kumimoji="1" lang="ja-JP" altLang="en-US" sz="1800" b="0" dirty="0">
                <a:latin typeface="A P-OTF UD新ゴ Pr6N DB" panose="020B0600000000000000" pitchFamily="34" charset="-128"/>
                <a:ea typeface="A-OTF UD新ゴ Pro M" panose="020B0500000000000000"/>
              </a:rPr>
              <a:t>ブース</a:t>
            </a:r>
            <a:r>
              <a:rPr kumimoji="1" lang="ja-JP" altLang="en-US" sz="1800" b="0" dirty="0">
                <a:solidFill>
                  <a:schemeClr val="tx1"/>
                </a:solidFill>
                <a:latin typeface="A P-OTF UD新ゴ Pr6N DB" panose="020B0600000000000000" pitchFamily="34" charset="-128"/>
                <a:ea typeface="A-OTF UD新ゴ Pro M" panose="020B0500000000000000"/>
              </a:rPr>
              <a:t>設営</a:t>
            </a:r>
            <a:r>
              <a:rPr kumimoji="1" lang="ja-JP" altLang="en-US" dirty="0">
                <a:latin typeface="A P-OTF UD新ゴ Pr6N DB" panose="020B0600000000000000" pitchFamily="34" charset="-128"/>
                <a:ea typeface="A-OTF UD新ゴ Pro M" panose="020B0500000000000000"/>
              </a:rPr>
              <a:t>申込</a:t>
            </a:r>
            <a:r>
              <a:rPr kumimoji="1" lang="ja-JP" altLang="en-US" sz="1800" b="0" dirty="0">
                <a:solidFill>
                  <a:schemeClr val="tx1"/>
                </a:solidFill>
                <a:latin typeface="A P-OTF UD新ゴ Pr6N DB" panose="020B0600000000000000" pitchFamily="34" charset="-128"/>
                <a:ea typeface="A-OTF UD新ゴ Pro M" panose="020B0500000000000000"/>
              </a:rPr>
              <a:t>書</a:t>
            </a:r>
            <a:r>
              <a:rPr kumimoji="1" lang="ja-JP" altLang="en-US" dirty="0">
                <a:solidFill>
                  <a:schemeClr val="tx1"/>
                </a:solidFill>
                <a:latin typeface="A P-OTF UD新ゴ Pr6N DB" panose="020B0600000000000000" pitchFamily="34" charset="-128"/>
                <a:ea typeface="A-OTF UD新ゴ Pro M" panose="020B0500000000000000"/>
              </a:rPr>
              <a:t>①</a:t>
            </a:r>
            <a:r>
              <a:rPr kumimoji="1" lang="en-US" altLang="ja-JP" dirty="0">
                <a:solidFill>
                  <a:schemeClr val="tx1"/>
                </a:solidFill>
                <a:latin typeface="A P-OTF UD新ゴ Pr6N DB" panose="020B0600000000000000" pitchFamily="34" charset="-128"/>
                <a:ea typeface="A-OTF UD新ゴ Pro M" panose="020B0500000000000000"/>
              </a:rPr>
              <a:t>-2</a:t>
            </a:r>
            <a:endParaRPr kumimoji="1" lang="ja-JP" altLang="en-US" dirty="0">
              <a:latin typeface="A P-OTF UD新ゴ Pr6N DB" panose="020B0600000000000000" pitchFamily="34" charset="-128"/>
              <a:ea typeface="A-OTF UD新ゴ Pro M" panose="020B0500000000000000"/>
            </a:endParaRPr>
          </a:p>
        </p:txBody>
      </p:sp>
      <p:graphicFrame>
        <p:nvGraphicFramePr>
          <p:cNvPr id="6" name="表 7">
            <a:extLst>
              <a:ext uri="{FF2B5EF4-FFF2-40B4-BE49-F238E27FC236}">
                <a16:creationId xmlns:a16="http://schemas.microsoft.com/office/drawing/2014/main" id="{06C988A9-7CE5-063E-32A6-725E383E01D7}"/>
              </a:ext>
            </a:extLst>
          </p:cNvPr>
          <p:cNvGraphicFramePr>
            <a:graphicFrameLocks noGrp="1"/>
          </p:cNvGraphicFramePr>
          <p:nvPr>
            <p:extLst>
              <p:ext uri="{D42A27DB-BD31-4B8C-83A1-F6EECF244321}">
                <p14:modId xmlns:p14="http://schemas.microsoft.com/office/powerpoint/2010/main" val="2848499863"/>
              </p:ext>
            </p:extLst>
          </p:nvPr>
        </p:nvGraphicFramePr>
        <p:xfrm>
          <a:off x="3700663" y="537426"/>
          <a:ext cx="2921000" cy="315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07021">
                <a:tc>
                  <a:txBody>
                    <a:bodyPr/>
                    <a:lstStyle/>
                    <a:p>
                      <a:pPr algn="ct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提出期限</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7</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14</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日（火）</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4" name="表 3">
            <a:extLst>
              <a:ext uri="{FF2B5EF4-FFF2-40B4-BE49-F238E27FC236}">
                <a16:creationId xmlns:a16="http://schemas.microsoft.com/office/drawing/2014/main" id="{D3FB238B-56C2-19FF-30A0-97176253C45C}"/>
              </a:ext>
            </a:extLst>
          </p:cNvPr>
          <p:cNvGraphicFramePr>
            <a:graphicFrameLocks noGrp="1"/>
          </p:cNvGraphicFramePr>
          <p:nvPr>
            <p:extLst>
              <p:ext uri="{D42A27DB-BD31-4B8C-83A1-F6EECF244321}">
                <p14:modId xmlns:p14="http://schemas.microsoft.com/office/powerpoint/2010/main" val="2710294928"/>
              </p:ext>
            </p:extLst>
          </p:nvPr>
        </p:nvGraphicFramePr>
        <p:xfrm>
          <a:off x="225425" y="8985514"/>
          <a:ext cx="6407150" cy="803520"/>
        </p:xfrm>
        <a:graphic>
          <a:graphicData uri="http://schemas.openxmlformats.org/drawingml/2006/table">
            <a:tbl>
              <a:tblPr firstRow="1" bandRow="1">
                <a:tableStyleId>{5C22544A-7EE6-4342-B048-85BDC9FD1C3A}</a:tableStyleId>
              </a:tblPr>
              <a:tblGrid>
                <a:gridCol w="1136495">
                  <a:extLst>
                    <a:ext uri="{9D8B030D-6E8A-4147-A177-3AD203B41FA5}">
                      <a16:colId xmlns:a16="http://schemas.microsoft.com/office/drawing/2014/main" val="1346885655"/>
                    </a:ext>
                  </a:extLst>
                </a:gridCol>
                <a:gridCol w="5270655">
                  <a:extLst>
                    <a:ext uri="{9D8B030D-6E8A-4147-A177-3AD203B41FA5}">
                      <a16:colId xmlns:a16="http://schemas.microsoft.com/office/drawing/2014/main" val="1506013278"/>
                    </a:ext>
                  </a:extLst>
                </a:gridCol>
              </a:tblGrid>
              <a:tr h="0">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提出方法</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期日までに電子メールにてお送りください。</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株式会社アクティオ　</a:t>
                      </a:r>
                      <a:r>
                        <a:rPr kumimoji="1" lang="zh-TW" altLang="en-US" sz="1200" b="0" dirty="0">
                          <a:solidFill>
                            <a:schemeClr val="tx1"/>
                          </a:solidFill>
                          <a:latin typeface="A P-OTF UD新ゴ Pr6N DB" panose="020B0600000000000000" pitchFamily="34" charset="-128"/>
                          <a:ea typeface="A P-OTF UD新ゴ Pr6N DB" panose="020B0600000000000000" pitchFamily="34" charset="-128"/>
                        </a:rPr>
                        <a:t>林業展事務局　</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担当：大野</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電子メール  </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 ringyoten-support@jei-m.com</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sp>
        <p:nvSpPr>
          <p:cNvPr id="11" name="正方形/長方形 10">
            <a:extLst>
              <a:ext uri="{FF2B5EF4-FFF2-40B4-BE49-F238E27FC236}">
                <a16:creationId xmlns:a16="http://schemas.microsoft.com/office/drawing/2014/main" id="{E7DF8606-031B-6BD5-9D2A-A79DD165DB9D}"/>
              </a:ext>
            </a:extLst>
          </p:cNvPr>
          <p:cNvSpPr/>
          <p:nvPr/>
        </p:nvSpPr>
        <p:spPr>
          <a:xfrm>
            <a:off x="225426" y="1566656"/>
            <a:ext cx="6365878" cy="69487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ea typeface="A-OTF UD新ゴ Pro M" panose="020B0500000000000000"/>
            </a:endParaRPr>
          </a:p>
        </p:txBody>
      </p:sp>
      <p:sp>
        <p:nvSpPr>
          <p:cNvPr id="7" name="スライド番号プレースホルダー 1">
            <a:extLst>
              <a:ext uri="{FF2B5EF4-FFF2-40B4-BE49-F238E27FC236}">
                <a16:creationId xmlns:a16="http://schemas.microsoft.com/office/drawing/2014/main" id="{5B781F6C-4093-A367-4AC6-9BBB115EA2C9}"/>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44</a:t>
            </a:r>
            <a:endParaRPr kumimoji="1" lang="ja-JP" altLang="en-US" sz="1050" dirty="0">
              <a:solidFill>
                <a:schemeClr val="tx1"/>
              </a:solidFill>
            </a:endParaRPr>
          </a:p>
        </p:txBody>
      </p:sp>
      <p:sp>
        <p:nvSpPr>
          <p:cNvPr id="5" name="テキスト ボックス 4">
            <a:extLst>
              <a:ext uri="{FF2B5EF4-FFF2-40B4-BE49-F238E27FC236}">
                <a16:creationId xmlns:a16="http://schemas.microsoft.com/office/drawing/2014/main" id="{A9FC2974-6632-984C-EAEE-55F69165B75C}"/>
              </a:ext>
            </a:extLst>
          </p:cNvPr>
          <p:cNvSpPr txBox="1"/>
          <p:nvPr/>
        </p:nvSpPr>
        <p:spPr>
          <a:xfrm>
            <a:off x="2537382" y="153160"/>
            <a:ext cx="1269508" cy="307777"/>
          </a:xfrm>
          <a:prstGeom prst="rect">
            <a:avLst/>
          </a:prstGeom>
          <a:noFill/>
        </p:spPr>
        <p:txBody>
          <a:bodyPr wrap="square">
            <a:spAutoFit/>
          </a:bodyPr>
          <a:lstStyle/>
          <a:p>
            <a:r>
              <a:rPr kumimoji="1" lang="ja-JP" altLang="en-US" sz="1400" dirty="0">
                <a:latin typeface="A P-OTF UD新ゴ Pr6N DB" panose="020B0600000000000000" pitchFamily="34" charset="-128"/>
                <a:ea typeface="A-OTF UD新ゴ Pro M" panose="020B0500000000000000"/>
              </a:rPr>
              <a:t>（全社提出）</a:t>
            </a:r>
            <a:endParaRPr lang="ja-JP" altLang="en-US" sz="1400" dirty="0"/>
          </a:p>
        </p:txBody>
      </p:sp>
    </p:spTree>
    <p:extLst>
      <p:ext uri="{BB962C8B-B14F-4D97-AF65-F5344CB8AC3E}">
        <p14:creationId xmlns:p14="http://schemas.microsoft.com/office/powerpoint/2010/main" val="170705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B4063-84F8-D77D-5834-536AB44B502E}"/>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BA59D16-5D3A-80C9-E94D-A39CD89AAC17}"/>
              </a:ext>
            </a:extLst>
          </p:cNvPr>
          <p:cNvSpPr txBox="1"/>
          <p:nvPr/>
        </p:nvSpPr>
        <p:spPr>
          <a:xfrm>
            <a:off x="159655" y="1240503"/>
            <a:ext cx="3057247" cy="215444"/>
          </a:xfrm>
          <a:prstGeom prst="rect">
            <a:avLst/>
          </a:prstGeom>
          <a:noFill/>
        </p:spPr>
        <p:txBody>
          <a:bodyPr wrap="none" tIns="0" bIns="0" rtlCol="0">
            <a:spAutoFit/>
          </a:bodyPr>
          <a:lstStyle/>
          <a:p>
            <a:r>
              <a:rPr kumimoji="1" lang="ja-JP" altLang="en-US" sz="1400" b="1" dirty="0">
                <a:latin typeface="A P-OTF UD新ゴ Pr6N M" panose="020B0500000000000000" pitchFamily="34" charset="-128"/>
                <a:ea typeface="A-OTF UD新ゴ Pro M" panose="020B0500000000000000"/>
              </a:rPr>
              <a:t>１　追加テント等の備品（税込み）</a:t>
            </a:r>
          </a:p>
        </p:txBody>
      </p:sp>
      <p:sp>
        <p:nvSpPr>
          <p:cNvPr id="3" name="テキスト ボックス 2">
            <a:extLst>
              <a:ext uri="{FF2B5EF4-FFF2-40B4-BE49-F238E27FC236}">
                <a16:creationId xmlns:a16="http://schemas.microsoft.com/office/drawing/2014/main" id="{07F5FC4E-E88F-005F-9DFA-E1156492C81D}"/>
              </a:ext>
            </a:extLst>
          </p:cNvPr>
          <p:cNvSpPr txBox="1"/>
          <p:nvPr/>
        </p:nvSpPr>
        <p:spPr>
          <a:xfrm>
            <a:off x="188260" y="109816"/>
            <a:ext cx="3877985" cy="369332"/>
          </a:xfrm>
          <a:prstGeom prst="rect">
            <a:avLst/>
          </a:prstGeom>
          <a:noFill/>
        </p:spPr>
        <p:txBody>
          <a:bodyPr wrap="none" rtlCol="0">
            <a:spAutoFit/>
          </a:bodyPr>
          <a:lstStyle/>
          <a:p>
            <a:pPr defTabSz="685800">
              <a:defRPr/>
            </a:pPr>
            <a:r>
              <a:rPr kumimoji="1" lang="ja-JP" altLang="en-US" sz="1800" b="0" dirty="0">
                <a:solidFill>
                  <a:schemeClr val="tx1"/>
                </a:solidFill>
                <a:latin typeface="A P-OTF UD新ゴ Pr6N DB" panose="020B0600000000000000" pitchFamily="34" charset="-128"/>
                <a:ea typeface="A-OTF UD新ゴ Pro M" panose="020B0500000000000000"/>
              </a:rPr>
              <a:t>ブース設営</a:t>
            </a:r>
            <a:r>
              <a:rPr kumimoji="1" lang="ja-JP" altLang="en-US" dirty="0">
                <a:latin typeface="A P-OTF UD新ゴ Pr6N DB" panose="020B0600000000000000" pitchFamily="34" charset="-128"/>
                <a:ea typeface="A-OTF UD新ゴ Pro M" panose="020B0500000000000000"/>
              </a:rPr>
              <a:t>申込</a:t>
            </a:r>
            <a:r>
              <a:rPr kumimoji="1" lang="ja-JP" altLang="en-US" sz="1800" b="0" dirty="0">
                <a:solidFill>
                  <a:schemeClr val="tx1"/>
                </a:solidFill>
                <a:latin typeface="A P-OTF UD新ゴ Pr6N DB" panose="020B0600000000000000" pitchFamily="34" charset="-128"/>
                <a:ea typeface="A-OTF UD新ゴ Pro M" panose="020B0500000000000000"/>
              </a:rPr>
              <a:t>書</a:t>
            </a:r>
            <a:r>
              <a:rPr kumimoji="1" lang="ja-JP" altLang="en-US" dirty="0">
                <a:latin typeface="A P-OTF UD新ゴ Pr6N DB" panose="020B0600000000000000" pitchFamily="34" charset="-128"/>
                <a:ea typeface="A-OTF UD新ゴ Pro M" panose="020B0500000000000000"/>
              </a:rPr>
              <a:t>②</a:t>
            </a:r>
            <a:r>
              <a:rPr kumimoji="1" lang="ja-JP" altLang="en-US" sz="1800" b="0" dirty="0">
                <a:solidFill>
                  <a:schemeClr val="tx1"/>
                </a:solidFill>
                <a:latin typeface="A P-OTF UD新ゴ Pr6N DB" panose="020B0600000000000000" pitchFamily="34" charset="-128"/>
                <a:ea typeface="A-OTF UD新ゴ Pro M" panose="020B0500000000000000"/>
              </a:rPr>
              <a:t>（</a:t>
            </a:r>
            <a:r>
              <a:rPr kumimoji="1" lang="ja-JP" altLang="en-US" dirty="0">
                <a:latin typeface="A P-OTF UD新ゴ Pr6N DB" panose="020B0600000000000000" pitchFamily="34" charset="-128"/>
                <a:ea typeface="A-OTF UD新ゴ Pro M" panose="020B0500000000000000"/>
              </a:rPr>
              <a:t>追加テント</a:t>
            </a:r>
            <a:r>
              <a:rPr kumimoji="1" lang="ja-JP" altLang="en-US" sz="1800" b="0" dirty="0">
                <a:solidFill>
                  <a:schemeClr val="tx1"/>
                </a:solidFill>
                <a:latin typeface="A P-OTF UD新ゴ Pr6N DB" panose="020B0600000000000000" pitchFamily="34" charset="-128"/>
                <a:ea typeface="A-OTF UD新ゴ Pro M" panose="020B0500000000000000"/>
              </a:rPr>
              <a:t>）</a:t>
            </a:r>
            <a:endParaRPr kumimoji="1" lang="ja-JP" altLang="en-US" dirty="0">
              <a:latin typeface="A P-OTF UD新ゴ Pr6N DB" panose="020B0600000000000000" pitchFamily="34" charset="-128"/>
              <a:ea typeface="A-OTF UD新ゴ Pro M" panose="020B0500000000000000"/>
            </a:endParaRPr>
          </a:p>
        </p:txBody>
      </p:sp>
      <p:graphicFrame>
        <p:nvGraphicFramePr>
          <p:cNvPr id="11" name="表 7">
            <a:extLst>
              <a:ext uri="{FF2B5EF4-FFF2-40B4-BE49-F238E27FC236}">
                <a16:creationId xmlns:a16="http://schemas.microsoft.com/office/drawing/2014/main" id="{FD90B30D-A5F2-B838-ABDA-355B07B4DB12}"/>
              </a:ext>
            </a:extLst>
          </p:cNvPr>
          <p:cNvGraphicFramePr>
            <a:graphicFrameLocks noGrp="1"/>
          </p:cNvGraphicFramePr>
          <p:nvPr/>
        </p:nvGraphicFramePr>
        <p:xfrm>
          <a:off x="3711574" y="616342"/>
          <a:ext cx="2921000" cy="31584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1346885655"/>
                    </a:ext>
                  </a:extLst>
                </a:gridCol>
                <a:gridCol w="1765300">
                  <a:extLst>
                    <a:ext uri="{9D8B030D-6E8A-4147-A177-3AD203B41FA5}">
                      <a16:colId xmlns:a16="http://schemas.microsoft.com/office/drawing/2014/main" val="1506013278"/>
                    </a:ext>
                  </a:extLst>
                </a:gridCol>
              </a:tblGrid>
              <a:tr h="307021">
                <a:tc>
                  <a:txBody>
                    <a:bodyPr/>
                    <a:lstStyle/>
                    <a:p>
                      <a:pPr algn="ct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提出期限</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7</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月</a:t>
                      </a:r>
                      <a:r>
                        <a:rPr kumimoji="1" lang="en-US" altLang="ja-JP" sz="1600" b="0" dirty="0">
                          <a:solidFill>
                            <a:schemeClr val="tx1"/>
                          </a:solidFill>
                          <a:latin typeface="A P-OTF UD新ゴ Pr6N DB" panose="020B0600000000000000" pitchFamily="34" charset="-128"/>
                          <a:ea typeface="A P-OTF UD新ゴ Pr6N DB" panose="020B0600000000000000" pitchFamily="34" charset="-128"/>
                        </a:rPr>
                        <a:t>14</a:t>
                      </a:r>
                      <a:r>
                        <a:rPr kumimoji="1" lang="ja-JP" altLang="en-US" sz="1600" b="0" dirty="0">
                          <a:solidFill>
                            <a:schemeClr val="tx1"/>
                          </a:solidFill>
                          <a:latin typeface="A P-OTF UD新ゴ Pr6N DB" panose="020B0600000000000000" pitchFamily="34" charset="-128"/>
                          <a:ea typeface="A P-OTF UD新ゴ Pr6N DB" panose="020B0600000000000000" pitchFamily="34" charset="-128"/>
                        </a:rPr>
                        <a:t>日（火）</a:t>
                      </a:r>
                    </a:p>
                  </a:txBody>
                  <a:tcPr marT="720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4" name="表 3">
            <a:extLst>
              <a:ext uri="{FF2B5EF4-FFF2-40B4-BE49-F238E27FC236}">
                <a16:creationId xmlns:a16="http://schemas.microsoft.com/office/drawing/2014/main" id="{AC24E994-1BC1-CEAF-D470-014E341FF553}"/>
              </a:ext>
            </a:extLst>
          </p:cNvPr>
          <p:cNvGraphicFramePr>
            <a:graphicFrameLocks noGrp="1"/>
          </p:cNvGraphicFramePr>
          <p:nvPr/>
        </p:nvGraphicFramePr>
        <p:xfrm>
          <a:off x="225425" y="8985514"/>
          <a:ext cx="6407150" cy="803520"/>
        </p:xfrm>
        <a:graphic>
          <a:graphicData uri="http://schemas.openxmlformats.org/drawingml/2006/table">
            <a:tbl>
              <a:tblPr firstRow="1" bandRow="1">
                <a:tableStyleId>{5C22544A-7EE6-4342-B048-85BDC9FD1C3A}</a:tableStyleId>
              </a:tblPr>
              <a:tblGrid>
                <a:gridCol w="1136495">
                  <a:extLst>
                    <a:ext uri="{9D8B030D-6E8A-4147-A177-3AD203B41FA5}">
                      <a16:colId xmlns:a16="http://schemas.microsoft.com/office/drawing/2014/main" val="1346885655"/>
                    </a:ext>
                  </a:extLst>
                </a:gridCol>
                <a:gridCol w="5270655">
                  <a:extLst>
                    <a:ext uri="{9D8B030D-6E8A-4147-A177-3AD203B41FA5}">
                      <a16:colId xmlns:a16="http://schemas.microsoft.com/office/drawing/2014/main" val="1506013278"/>
                    </a:ext>
                  </a:extLst>
                </a:gridCol>
              </a:tblGrid>
              <a:tr h="0">
                <a:tc>
                  <a:txBody>
                    <a:bodyPr/>
                    <a:lstStyle/>
                    <a:p>
                      <a:pPr algn="ct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提出方法</a:t>
                      </a: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期日までに電子メールにてお送りください。</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株式会社アクティオ　</a:t>
                      </a:r>
                      <a:r>
                        <a:rPr kumimoji="1" lang="zh-TW" altLang="en-US" sz="1200" b="0" dirty="0">
                          <a:solidFill>
                            <a:schemeClr val="tx1"/>
                          </a:solidFill>
                          <a:latin typeface="A P-OTF UD新ゴ Pr6N DB" panose="020B0600000000000000" pitchFamily="34" charset="-128"/>
                          <a:ea typeface="A P-OTF UD新ゴ Pr6N DB" panose="020B0600000000000000" pitchFamily="34" charset="-128"/>
                        </a:rPr>
                        <a:t>林業展事務局　</a:t>
                      </a:r>
                      <a:endParaRPr kumimoji="1" lang="ja-JP" altLang="en-US" sz="1200" b="0" dirty="0">
                        <a:solidFill>
                          <a:schemeClr val="tx1"/>
                        </a:solidFill>
                        <a:latin typeface="A P-OTF UD新ゴ Pr6N DB" panose="020B0600000000000000" pitchFamily="34" charset="-128"/>
                        <a:ea typeface="A P-OTF UD新ゴ Pr6N DB" panose="020B0600000000000000" pitchFamily="34" charset="-128"/>
                      </a:endParaRP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担当：大野</a:t>
                      </a:r>
                    </a:p>
                    <a:p>
                      <a:pPr>
                        <a:spcBef>
                          <a:spcPts val="0"/>
                        </a:spcBef>
                      </a:pP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電子メール  </a:t>
                      </a:r>
                      <a:r>
                        <a:rPr kumimoji="1" lang="en-US" altLang="ja-JP" sz="1200" b="0" dirty="0">
                          <a:solidFill>
                            <a:schemeClr val="tx1"/>
                          </a:solidFill>
                          <a:latin typeface="A P-OTF UD新ゴ Pr6N DB" panose="020B0600000000000000" pitchFamily="34" charset="-128"/>
                          <a:ea typeface="A P-OTF UD新ゴ Pr6N DB" panose="020B0600000000000000" pitchFamily="34" charset="-128"/>
                        </a:rPr>
                        <a:t>: ringyoten-support@jei-m.com</a:t>
                      </a:r>
                      <a:r>
                        <a:rPr kumimoji="1" lang="ja-JP" altLang="en-US" sz="1200" b="0" dirty="0">
                          <a:solidFill>
                            <a:schemeClr val="tx1"/>
                          </a:solidFill>
                          <a:latin typeface="A P-OTF UD新ゴ Pr6N DB" panose="020B0600000000000000" pitchFamily="34" charset="-128"/>
                          <a:ea typeface="A P-OTF UD新ゴ Pr6N DB" panose="020B0600000000000000" pitchFamily="34" charset="-128"/>
                        </a:rPr>
                        <a:t>　</a:t>
                      </a:r>
                      <a:endParaRPr kumimoji="1" lang="en-US" altLang="ja-JP" sz="1200" b="0" dirty="0">
                        <a:solidFill>
                          <a:schemeClr val="tx1"/>
                        </a:solidFill>
                        <a:latin typeface="A P-OTF UD新ゴ Pr6N DB" panose="020B0600000000000000" pitchFamily="34" charset="-128"/>
                        <a:ea typeface="A P-OTF UD新ゴ Pr6N DB" panose="020B0600000000000000" pitchFamily="34" charset="-128"/>
                      </a:endParaRPr>
                    </a:p>
                  </a:txBody>
                  <a:tcPr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331648"/>
                  </a:ext>
                </a:extLst>
              </a:tr>
            </a:tbl>
          </a:graphicData>
        </a:graphic>
      </p:graphicFrame>
      <p:graphicFrame>
        <p:nvGraphicFramePr>
          <p:cNvPr id="6" name="表 5">
            <a:extLst>
              <a:ext uri="{FF2B5EF4-FFF2-40B4-BE49-F238E27FC236}">
                <a16:creationId xmlns:a16="http://schemas.microsoft.com/office/drawing/2014/main" id="{6C11D0D7-3018-E714-7222-9B95E4EF19EA}"/>
              </a:ext>
            </a:extLst>
          </p:cNvPr>
          <p:cNvGraphicFramePr>
            <a:graphicFrameLocks noGrp="1"/>
          </p:cNvGraphicFramePr>
          <p:nvPr>
            <p:extLst>
              <p:ext uri="{D42A27DB-BD31-4B8C-83A1-F6EECF244321}">
                <p14:modId xmlns:p14="http://schemas.microsoft.com/office/powerpoint/2010/main" val="591662310"/>
              </p:ext>
            </p:extLst>
          </p:nvPr>
        </p:nvGraphicFramePr>
        <p:xfrm>
          <a:off x="246595" y="1531487"/>
          <a:ext cx="6407150" cy="4390344"/>
        </p:xfrm>
        <a:graphic>
          <a:graphicData uri="http://schemas.openxmlformats.org/drawingml/2006/table">
            <a:tbl>
              <a:tblPr firstRow="1" bandRow="1">
                <a:tableStyleId>{2D5ABB26-0587-4C30-8999-92F81FD0307C}</a:tableStyleId>
              </a:tblPr>
              <a:tblGrid>
                <a:gridCol w="1448765">
                  <a:extLst>
                    <a:ext uri="{9D8B030D-6E8A-4147-A177-3AD203B41FA5}">
                      <a16:colId xmlns:a16="http://schemas.microsoft.com/office/drawing/2014/main" val="2760437045"/>
                    </a:ext>
                  </a:extLst>
                </a:gridCol>
                <a:gridCol w="1538909">
                  <a:extLst>
                    <a:ext uri="{9D8B030D-6E8A-4147-A177-3AD203B41FA5}">
                      <a16:colId xmlns:a16="http://schemas.microsoft.com/office/drawing/2014/main" val="4075412820"/>
                    </a:ext>
                  </a:extLst>
                </a:gridCol>
                <a:gridCol w="762000">
                  <a:extLst>
                    <a:ext uri="{9D8B030D-6E8A-4147-A177-3AD203B41FA5}">
                      <a16:colId xmlns:a16="http://schemas.microsoft.com/office/drawing/2014/main" val="1174943326"/>
                    </a:ext>
                  </a:extLst>
                </a:gridCol>
                <a:gridCol w="723900">
                  <a:extLst>
                    <a:ext uri="{9D8B030D-6E8A-4147-A177-3AD203B41FA5}">
                      <a16:colId xmlns:a16="http://schemas.microsoft.com/office/drawing/2014/main" val="2460768757"/>
                    </a:ext>
                  </a:extLst>
                </a:gridCol>
                <a:gridCol w="342900">
                  <a:extLst>
                    <a:ext uri="{9D8B030D-6E8A-4147-A177-3AD203B41FA5}">
                      <a16:colId xmlns:a16="http://schemas.microsoft.com/office/drawing/2014/main" val="3086458173"/>
                    </a:ext>
                  </a:extLst>
                </a:gridCol>
                <a:gridCol w="1590676">
                  <a:extLst>
                    <a:ext uri="{9D8B030D-6E8A-4147-A177-3AD203B41FA5}">
                      <a16:colId xmlns:a16="http://schemas.microsoft.com/office/drawing/2014/main" val="1670133188"/>
                    </a:ext>
                  </a:extLst>
                </a:gridCol>
              </a:tblGrid>
              <a:tr h="548793">
                <a:tc>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区分</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0"/>
                        </a:lnSpc>
                      </a:pPr>
                      <a:r>
                        <a:rPr kumimoji="1" lang="ja-JP" altLang="en-US" sz="1200" dirty="0">
                          <a:latin typeface="A P-OTF UD新ゴ Pr6N DB" panose="020B0600000000000000" pitchFamily="34" charset="-128"/>
                          <a:ea typeface="A P-OTF UD新ゴ Pr6N DB" panose="020B0600000000000000" pitchFamily="34" charset="-128"/>
                        </a:rPr>
                        <a:t>規格</a:t>
                      </a:r>
                      <a:endParaRPr kumimoji="1" lang="en-US" altLang="ja-JP"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単価</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数量</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endParaRPr kumimoji="1" lang="ja-JP" alt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A P-OTF UD新ゴ Pr6N DB" panose="020B0600000000000000" pitchFamily="34" charset="-128"/>
                          <a:ea typeface="A P-OTF UD新ゴ Pr6N DB" panose="020B0600000000000000" pitchFamily="34" charset="-128"/>
                        </a:rPr>
                        <a:t>備考</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44883740"/>
                  </a:ext>
                </a:extLst>
              </a:tr>
              <a:tr h="548793">
                <a:tc rowSpan="2">
                  <a:txBody>
                    <a:bodyPr/>
                    <a:lstStyle/>
                    <a:p>
                      <a:r>
                        <a:rPr kumimoji="1" lang="ja-JP" altLang="en-US" sz="1200" dirty="0">
                          <a:latin typeface="A P-OTF UD新ゴ Pr6N DB" panose="020B0600000000000000" pitchFamily="34" charset="-128"/>
                          <a:ea typeface="A P-OTF UD新ゴ Pr6N DB" panose="020B0600000000000000" pitchFamily="34" charset="-128"/>
                        </a:rPr>
                        <a:t>テント</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r>
                        <a:rPr kumimoji="1" lang="en-US" altLang="ja-JP" sz="1200" dirty="0">
                          <a:latin typeface="A P-OTF UD新ゴ Pr6N DB" panose="020B0600000000000000" pitchFamily="34" charset="-128"/>
                          <a:ea typeface="A P-OTF UD新ゴ Pr6N DB" panose="020B0600000000000000" pitchFamily="34" charset="-128"/>
                        </a:rPr>
                        <a:t>5.4m×3.6m</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 P-OTF UD新ゴ Pr6N DB" panose="020B0600000000000000" pitchFamily="34" charset="-128"/>
                          <a:ea typeface="A P-OTF UD新ゴ Pr6N DB" panose="020B0600000000000000" pitchFamily="34" charset="-128"/>
                        </a:rPr>
                        <a:t>19,800</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張</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kumimoji="1" lang="ja-JP" altLang="en-US" sz="1200" dirty="0">
                        <a:solidFill>
                          <a:srgbClr val="FF0000"/>
                        </a:solidFill>
                        <a:latin typeface="+mn-ea"/>
                        <a:ea typeface="+mn-ea"/>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047134"/>
                  </a:ext>
                </a:extLst>
              </a:tr>
              <a:tr h="548793">
                <a:tc vMerge="1">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ts val="0"/>
                        </a:lnSpc>
                        <a:spcBef>
                          <a:spcPts val="0"/>
                        </a:spcBef>
                        <a:spcAft>
                          <a:spcPts val="0"/>
                        </a:spcAft>
                        <a:buClrTx/>
                        <a:buSzTx/>
                        <a:buFontTx/>
                        <a:buNone/>
                        <a:tabLst/>
                        <a:defRPr/>
                      </a:pPr>
                      <a:r>
                        <a:rPr kumimoji="1" lang="en-US" altLang="ja-JP" sz="1200" dirty="0">
                          <a:latin typeface="A P-OTF UD新ゴ Pr6N DB" panose="020B0600000000000000" pitchFamily="34" charset="-128"/>
                          <a:ea typeface="A P-OTF UD新ゴ Pr6N DB" panose="020B0600000000000000" pitchFamily="34" charset="-128"/>
                        </a:rPr>
                        <a:t>3.6m×2.7m</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 P-OTF UD新ゴ Pr6N DB" panose="020B0600000000000000" pitchFamily="34" charset="-128"/>
                          <a:ea typeface="A P-OTF UD新ゴ Pr6N DB" panose="020B0600000000000000" pitchFamily="34" charset="-128"/>
                        </a:rPr>
                        <a:t>16,720</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A P-OTF UD新ゴ Pr6N DB" panose="020B0600000000000000" pitchFamily="34" charset="-128"/>
                          <a:ea typeface="A P-OTF UD新ゴ Pr6N DB" panose="020B0600000000000000" pitchFamily="34" charset="-128"/>
                        </a:rPr>
                        <a:t>張</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dirty="0"/>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215252"/>
                  </a:ext>
                </a:extLst>
              </a:tr>
              <a:tr h="548793">
                <a:tc rowSpan="3">
                  <a:txBody>
                    <a:bodyPr/>
                    <a:lstStyle/>
                    <a:p>
                      <a:r>
                        <a:rPr kumimoji="1" lang="ja-JP" altLang="en-US" sz="1200" dirty="0">
                          <a:latin typeface="A P-OTF UD新ゴ Pr6N DB" panose="020B0600000000000000" pitchFamily="34" charset="-128"/>
                          <a:ea typeface="A P-OTF UD新ゴ Pr6N DB" panose="020B0600000000000000" pitchFamily="34" charset="-128"/>
                        </a:rPr>
                        <a:t>テント側幕</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r>
                        <a:rPr kumimoji="1" lang="ja-JP" altLang="en-US" sz="1200" dirty="0">
                          <a:latin typeface="A P-OTF UD新ゴ Pr6N DB" panose="020B0600000000000000" pitchFamily="34" charset="-128"/>
                          <a:ea typeface="A P-OTF UD新ゴ Pr6N DB" panose="020B0600000000000000" pitchFamily="34" charset="-128"/>
                        </a:rPr>
                        <a:t>１</a:t>
                      </a:r>
                      <a:r>
                        <a:rPr kumimoji="1" lang="en-US" altLang="ja-JP" sz="1200" dirty="0">
                          <a:latin typeface="A P-OTF UD新ゴ Pr6N DB" panose="020B0600000000000000" pitchFamily="34" charset="-128"/>
                          <a:ea typeface="A P-OTF UD新ゴ Pr6N DB" panose="020B0600000000000000" pitchFamily="34" charset="-128"/>
                        </a:rPr>
                        <a:t>.5</a:t>
                      </a:r>
                      <a:r>
                        <a:rPr kumimoji="1" lang="ja-JP" altLang="en-US" sz="1200" dirty="0">
                          <a:latin typeface="A P-OTF UD新ゴ Pr6N DB" panose="020B0600000000000000" pitchFamily="34" charset="-128"/>
                          <a:ea typeface="A P-OTF UD新ゴ Pr6N DB" panose="020B0600000000000000" pitchFamily="34" charset="-128"/>
                        </a:rPr>
                        <a:t>間</a:t>
                      </a:r>
                      <a:r>
                        <a:rPr kumimoji="1" lang="en-US" altLang="ja-JP" sz="1200" dirty="0">
                          <a:latin typeface="A P-OTF UD新ゴ Pr6N DB" panose="020B0600000000000000" pitchFamily="34" charset="-128"/>
                          <a:ea typeface="A P-OTF UD新ゴ Pr6N DB" panose="020B0600000000000000" pitchFamily="34" charset="-128"/>
                        </a:rPr>
                        <a:t>(2.7m</a:t>
                      </a:r>
                      <a:r>
                        <a:rPr kumimoji="1" lang="ja-JP" altLang="en-US" sz="1200" dirty="0">
                          <a:latin typeface="A P-OTF UD新ゴ Pr6N DB" panose="020B0600000000000000" pitchFamily="34" charset="-128"/>
                          <a:ea typeface="A P-OTF UD新ゴ Pr6N DB" panose="020B0600000000000000" pitchFamily="34" charset="-128"/>
                        </a:rPr>
                        <a:t>）</a:t>
                      </a:r>
                      <a:endParaRPr kumimoji="1" lang="en-US" altLang="ja-JP"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 P-OTF UD新ゴ Pr6N DB" panose="020B0600000000000000" pitchFamily="34" charset="-128"/>
                          <a:ea typeface="A P-OTF UD新ゴ Pr6N DB" panose="020B0600000000000000" pitchFamily="34" charset="-128"/>
                        </a:rPr>
                        <a:t>1,430</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枚</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kumimoji="1" lang="ja-JP" altLang="en-US" sz="1200" dirty="0">
                        <a:solidFill>
                          <a:srgbClr val="FF0000"/>
                        </a:solidFill>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982995"/>
                  </a:ext>
                </a:extLst>
              </a:tr>
              <a:tr h="548793">
                <a:tc vMerge="1">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r>
                        <a:rPr kumimoji="1" lang="en-US" altLang="ja-JP" sz="1200" dirty="0">
                          <a:latin typeface="A P-OTF UD新ゴ Pr6N DB" panose="020B0600000000000000" pitchFamily="34" charset="-128"/>
                          <a:ea typeface="A P-OTF UD新ゴ Pr6N DB" panose="020B0600000000000000" pitchFamily="34" charset="-128"/>
                        </a:rPr>
                        <a:t>2</a:t>
                      </a:r>
                      <a:r>
                        <a:rPr kumimoji="1" lang="ja-JP" altLang="en-US" sz="1200" dirty="0">
                          <a:latin typeface="A P-OTF UD新ゴ Pr6N DB" panose="020B0600000000000000" pitchFamily="34" charset="-128"/>
                          <a:ea typeface="A P-OTF UD新ゴ Pr6N DB" panose="020B0600000000000000" pitchFamily="34" charset="-128"/>
                        </a:rPr>
                        <a:t>間（</a:t>
                      </a:r>
                      <a:r>
                        <a:rPr kumimoji="1" lang="en-US" altLang="ja-JP" sz="1200" dirty="0">
                          <a:latin typeface="A P-OTF UD新ゴ Pr6N DB" panose="020B0600000000000000" pitchFamily="34" charset="-128"/>
                          <a:ea typeface="A P-OTF UD新ゴ Pr6N DB" panose="020B0600000000000000" pitchFamily="34" charset="-128"/>
                        </a:rPr>
                        <a:t>3.6</a:t>
                      </a:r>
                      <a:r>
                        <a:rPr kumimoji="1" lang="ja-JP" altLang="en-US" sz="1200" dirty="0">
                          <a:latin typeface="A P-OTF UD新ゴ Pr6N DB" panose="020B0600000000000000" pitchFamily="34" charset="-128"/>
                          <a:ea typeface="A P-OTF UD新ゴ Pr6N DB" panose="020B0600000000000000" pitchFamily="34" charset="-128"/>
                        </a:rPr>
                        <a:t>ｍ）</a:t>
                      </a:r>
                      <a:endParaRPr kumimoji="1" lang="en-US" altLang="ja-JP"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 P-OTF UD新ゴ Pr6N DB" panose="020B0600000000000000" pitchFamily="34" charset="-128"/>
                          <a:ea typeface="A P-OTF UD新ゴ Pr6N DB" panose="020B0600000000000000" pitchFamily="34" charset="-128"/>
                        </a:rPr>
                        <a:t>1,870</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枚</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211036"/>
                  </a:ext>
                </a:extLst>
              </a:tr>
              <a:tr h="548793">
                <a:tc vMerge="1">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r>
                        <a:rPr kumimoji="1" lang="en-US" altLang="ja-JP" sz="1200" dirty="0">
                          <a:latin typeface="A P-OTF UD新ゴ Pr6N DB" panose="020B0600000000000000" pitchFamily="34" charset="-128"/>
                          <a:ea typeface="A P-OTF UD新ゴ Pr6N DB" panose="020B0600000000000000" pitchFamily="34" charset="-128"/>
                        </a:rPr>
                        <a:t>3</a:t>
                      </a:r>
                      <a:r>
                        <a:rPr kumimoji="1" lang="ja-JP" altLang="en-US" sz="1200" dirty="0">
                          <a:latin typeface="A P-OTF UD新ゴ Pr6N DB" panose="020B0600000000000000" pitchFamily="34" charset="-128"/>
                          <a:ea typeface="A P-OTF UD新ゴ Pr6N DB" panose="020B0600000000000000" pitchFamily="34" charset="-128"/>
                        </a:rPr>
                        <a:t>間（</a:t>
                      </a:r>
                      <a:r>
                        <a:rPr kumimoji="1" lang="en-US" altLang="ja-JP" sz="1200" dirty="0">
                          <a:latin typeface="A P-OTF UD新ゴ Pr6N DB" panose="020B0600000000000000" pitchFamily="34" charset="-128"/>
                          <a:ea typeface="A P-OTF UD新ゴ Pr6N DB" panose="020B0600000000000000" pitchFamily="34" charset="-128"/>
                        </a:rPr>
                        <a:t>5.4m)</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 P-OTF UD新ゴ Pr6N DB" panose="020B0600000000000000" pitchFamily="34" charset="-128"/>
                          <a:ea typeface="A P-OTF UD新ゴ Pr6N DB" panose="020B0600000000000000" pitchFamily="34" charset="-128"/>
                        </a:rPr>
                        <a:t>2,860</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枚</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367029"/>
                  </a:ext>
                </a:extLst>
              </a:tr>
              <a:tr h="548793">
                <a:tc rowSpan="2">
                  <a:txBody>
                    <a:bodyPr/>
                    <a:lstStyle/>
                    <a:p>
                      <a:r>
                        <a:rPr kumimoji="1" lang="ja-JP" altLang="en-US" sz="1200" dirty="0">
                          <a:latin typeface="A P-OTF UD新ゴ Pr6N DB" panose="020B0600000000000000" pitchFamily="34" charset="-128"/>
                          <a:ea typeface="A P-OTF UD新ゴ Pr6N DB" panose="020B0600000000000000" pitchFamily="34" charset="-128"/>
                        </a:rPr>
                        <a:t>テント雨樋</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r>
                        <a:rPr kumimoji="1" lang="ja-JP" altLang="en-US" sz="1200" dirty="0">
                          <a:latin typeface="A P-OTF UD新ゴ Pr6N DB" panose="020B0600000000000000" pitchFamily="34" charset="-128"/>
                          <a:ea typeface="A P-OTF UD新ゴ Pr6N DB" panose="020B0600000000000000" pitchFamily="34" charset="-128"/>
                        </a:rPr>
                        <a:t>２間</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 P-OTF UD新ゴ Pr6N DB" panose="020B0600000000000000" pitchFamily="34" charset="-128"/>
                          <a:ea typeface="A P-OTF UD新ゴ Pr6N DB" panose="020B0600000000000000" pitchFamily="34" charset="-128"/>
                        </a:rPr>
                        <a:t>1,540</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個</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8689633"/>
                  </a:ext>
                </a:extLst>
              </a:tr>
              <a:tr h="548793">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r>
                        <a:rPr kumimoji="1" lang="ja-JP" altLang="en-US" sz="1200" dirty="0">
                          <a:latin typeface="A P-OTF UD新ゴ Pr6N DB" panose="020B0600000000000000" pitchFamily="34" charset="-128"/>
                          <a:ea typeface="A P-OTF UD新ゴ Pr6N DB" panose="020B0600000000000000" pitchFamily="34" charset="-128"/>
                        </a:rPr>
                        <a:t>３間</a:t>
                      </a: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 P-OTF UD新ゴ Pr6N DB" panose="020B0600000000000000" pitchFamily="34" charset="-128"/>
                          <a:ea typeface="A P-OTF UD新ゴ Pr6N DB" panose="020B0600000000000000" pitchFamily="34" charset="-128"/>
                        </a:rPr>
                        <a:t>2,310</a:t>
                      </a:r>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A P-OTF UD新ゴ Pr6N DB" panose="020B0600000000000000" pitchFamily="34" charset="-128"/>
                          <a:ea typeface="A P-OTF UD新ゴ Pr6N DB" panose="020B0600000000000000" pitchFamily="34" charset="-128"/>
                        </a:rPr>
                        <a:t>個</a:t>
                      </a:r>
                    </a:p>
                  </a:txBody>
                  <a:tcPr marT="144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 P-OTF UD新ゴ Pr6N DB" panose="020B0600000000000000" pitchFamily="34" charset="-128"/>
                        <a:ea typeface="A P-OTF UD新ゴ Pr6N DB" panose="020B0600000000000000" pitchFamily="34" charset="-128"/>
                      </a:endParaRPr>
                    </a:p>
                  </a:txBody>
                  <a:tcPr marT="14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894380"/>
                  </a:ext>
                </a:extLst>
              </a:tr>
            </a:tbl>
          </a:graphicData>
        </a:graphic>
      </p:graphicFrame>
      <p:sp>
        <p:nvSpPr>
          <p:cNvPr id="14" name="テキスト ボックス 13">
            <a:extLst>
              <a:ext uri="{FF2B5EF4-FFF2-40B4-BE49-F238E27FC236}">
                <a16:creationId xmlns:a16="http://schemas.microsoft.com/office/drawing/2014/main" id="{52510172-83B3-54E6-15A7-680D50C633E1}"/>
              </a:ext>
            </a:extLst>
          </p:cNvPr>
          <p:cNvSpPr txBox="1"/>
          <p:nvPr/>
        </p:nvSpPr>
        <p:spPr>
          <a:xfrm>
            <a:off x="210026" y="6115356"/>
            <a:ext cx="6647974" cy="523220"/>
          </a:xfrm>
          <a:prstGeom prst="rect">
            <a:avLst/>
          </a:prstGeom>
          <a:noFill/>
        </p:spPr>
        <p:txBody>
          <a:bodyPr wrap="none" rtlCol="0">
            <a:spAutoFit/>
          </a:bodyPr>
          <a:lstStyle/>
          <a:p>
            <a:r>
              <a:rPr kumimoji="1" lang="en-US" altLang="ja-JP" sz="1400" dirty="0">
                <a:latin typeface="A P-OTF UD新ゴ Pr6N M" panose="020B0500000000000000" pitchFamily="34" charset="-128"/>
                <a:ea typeface="A-OTF UD新ゴ Pro M" panose="020B0500000000000000"/>
              </a:rPr>
              <a:t>※</a:t>
            </a:r>
            <a:r>
              <a:rPr kumimoji="1" lang="ja-JP" altLang="en-US" sz="1400" dirty="0">
                <a:latin typeface="A P-OTF UD新ゴ Pr6N M" panose="020B0500000000000000" pitchFamily="34" charset="-128"/>
                <a:ea typeface="A-OTF UD新ゴ Pro M" panose="020B0500000000000000"/>
              </a:rPr>
              <a:t>出展料には、テント１張（</a:t>
            </a:r>
            <a:r>
              <a:rPr kumimoji="1" lang="en-US" altLang="ja-JP" sz="1400" dirty="0">
                <a:latin typeface="A P-OTF UD新ゴ Pr6N M" panose="020B0500000000000000" pitchFamily="34" charset="-128"/>
                <a:ea typeface="A-OTF UD新ゴ Pro M" panose="020B0500000000000000"/>
              </a:rPr>
              <a:t>5.4m×3.6m</a:t>
            </a:r>
            <a:r>
              <a:rPr kumimoji="1" lang="ja-JP" altLang="en-US" sz="1400" dirty="0">
                <a:latin typeface="A P-OTF UD新ゴ Pr6N M" panose="020B0500000000000000" pitchFamily="34" charset="-128"/>
                <a:ea typeface="A-OTF UD新ゴ Pro M" panose="020B0500000000000000"/>
              </a:rPr>
              <a:t>）及び側幕（</a:t>
            </a:r>
            <a:r>
              <a:rPr kumimoji="1" lang="en-US" altLang="ja-JP" sz="1400" dirty="0">
                <a:latin typeface="A P-OTF UD新ゴ Pr6N M" panose="020B0500000000000000" pitchFamily="34" charset="-128"/>
                <a:ea typeface="A-OTF UD新ゴ Pro M" panose="020B0500000000000000"/>
              </a:rPr>
              <a:t>4</a:t>
            </a:r>
            <a:r>
              <a:rPr kumimoji="1" lang="ja-JP" altLang="en-US" sz="1400" dirty="0">
                <a:latin typeface="A P-OTF UD新ゴ Pr6N M" panose="020B0500000000000000" pitchFamily="34" charset="-128"/>
                <a:ea typeface="A-OTF UD新ゴ Pro M" panose="020B0500000000000000"/>
              </a:rPr>
              <a:t>面）が含まれています。</a:t>
            </a:r>
            <a:endParaRPr kumimoji="1" lang="en-US" altLang="ja-JP" sz="1400" dirty="0">
              <a:latin typeface="A P-OTF UD新ゴ Pr6N M" panose="020B0500000000000000" pitchFamily="34" charset="-128"/>
              <a:ea typeface="A-OTF UD新ゴ Pro M" panose="020B0500000000000000"/>
            </a:endParaRPr>
          </a:p>
          <a:p>
            <a:r>
              <a:rPr kumimoji="1" lang="ja-JP" altLang="en-US" sz="1400" dirty="0">
                <a:latin typeface="A P-OTF UD新ゴ Pr6N M" panose="020B0500000000000000" pitchFamily="34" charset="-128"/>
                <a:ea typeface="A-OTF UD新ゴ Pro M" panose="020B0500000000000000"/>
              </a:rPr>
              <a:t>追加が必要な場合のみ、申込をして下さい。</a:t>
            </a:r>
          </a:p>
        </p:txBody>
      </p:sp>
      <p:sp>
        <p:nvSpPr>
          <p:cNvPr id="7" name="スライド番号プレースホルダー 1">
            <a:extLst>
              <a:ext uri="{FF2B5EF4-FFF2-40B4-BE49-F238E27FC236}">
                <a16:creationId xmlns:a16="http://schemas.microsoft.com/office/drawing/2014/main" id="{DDD8D09F-757E-6CA9-3DDA-AB06CE0B847C}"/>
              </a:ext>
            </a:extLst>
          </p:cNvPr>
          <p:cNvSpPr>
            <a:spLocks noGrp="1"/>
          </p:cNvSpPr>
          <p:nvPr>
            <p:ph type="sldNum" sz="quarter" idx="12"/>
          </p:nvPr>
        </p:nvSpPr>
        <p:spPr>
          <a:xfrm>
            <a:off x="6502065" y="175121"/>
            <a:ext cx="335349" cy="253916"/>
          </a:xfrm>
        </p:spPr>
        <p:txBody>
          <a:bodyPr/>
          <a:lstStyle/>
          <a:p>
            <a:r>
              <a:rPr kumimoji="1" lang="en-US" altLang="ja-JP" sz="1050" dirty="0">
                <a:solidFill>
                  <a:schemeClr val="tx1"/>
                </a:solidFill>
              </a:rPr>
              <a:t>45</a:t>
            </a:r>
            <a:endParaRPr kumimoji="1" lang="ja-JP" altLang="en-US" sz="1050" dirty="0">
              <a:solidFill>
                <a:schemeClr val="tx1"/>
              </a:solidFill>
            </a:endParaRPr>
          </a:p>
        </p:txBody>
      </p:sp>
      <p:sp>
        <p:nvSpPr>
          <p:cNvPr id="2" name="テキスト ボックス 1">
            <a:extLst>
              <a:ext uri="{FF2B5EF4-FFF2-40B4-BE49-F238E27FC236}">
                <a16:creationId xmlns:a16="http://schemas.microsoft.com/office/drawing/2014/main" id="{6E8C1D1A-1272-61C5-8E66-35C85B7066A2}"/>
              </a:ext>
            </a:extLst>
          </p:cNvPr>
          <p:cNvSpPr txBox="1"/>
          <p:nvPr/>
        </p:nvSpPr>
        <p:spPr>
          <a:xfrm>
            <a:off x="3711574" y="135768"/>
            <a:ext cx="1495685" cy="307777"/>
          </a:xfrm>
          <a:prstGeom prst="rect">
            <a:avLst/>
          </a:prstGeom>
          <a:noFill/>
        </p:spPr>
        <p:txBody>
          <a:bodyPr wrap="square">
            <a:spAutoFit/>
          </a:bodyPr>
          <a:lstStyle/>
          <a:p>
            <a:r>
              <a:rPr kumimoji="1" lang="ja-JP" altLang="en-US" sz="1400" dirty="0">
                <a:latin typeface="A P-OTF UD新ゴ Pr6N DB" panose="020B0600000000000000" pitchFamily="34" charset="-128"/>
                <a:ea typeface="A-OTF UD新ゴ Pro M" panose="020B0500000000000000"/>
              </a:rPr>
              <a:t>（該当社のみ）</a:t>
            </a:r>
            <a:endParaRPr lang="ja-JP" altLang="en-US" sz="1400" dirty="0"/>
          </a:p>
        </p:txBody>
      </p:sp>
    </p:spTree>
    <p:extLst>
      <p:ext uri="{BB962C8B-B14F-4D97-AF65-F5344CB8AC3E}">
        <p14:creationId xmlns:p14="http://schemas.microsoft.com/office/powerpoint/2010/main" val="28364679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43666</TotalTime>
  <Words>3529</Words>
  <Application>Microsoft Office PowerPoint</Application>
  <PresentationFormat>A4 210 x 297 mm</PresentationFormat>
  <Paragraphs>825</Paragraphs>
  <Slides>17</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A P-OTF UD新ゴ Pr6N DB</vt:lpstr>
      <vt:lpstr>A P-OTF UD新ゴ Pr6N M</vt:lpstr>
      <vt:lpstr>A-OTF UD新ゴ Pro M</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maeda nobutaka</dc:creator>
  <cp:lastModifiedBy>林業機械化協会</cp:lastModifiedBy>
  <cp:revision>812</cp:revision>
  <cp:lastPrinted>2026-04-13T01:40:25Z</cp:lastPrinted>
  <dcterms:created xsi:type="dcterms:W3CDTF">2019-12-31T02:31:38Z</dcterms:created>
  <dcterms:modified xsi:type="dcterms:W3CDTF">2026-04-13T01:58:06Z</dcterms:modified>
</cp:coreProperties>
</file>